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media/image8.jpg" ContentType="image/jpg"/>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4"/>
    <p:sldMasterId id="2147486109" r:id="rId5"/>
    <p:sldMasterId id="2147486149" r:id="rId6"/>
    <p:sldMasterId id="2147486199" r:id="rId7"/>
    <p:sldMasterId id="2147486217" r:id="rId8"/>
    <p:sldMasterId id="2147486283" r:id="rId9"/>
    <p:sldMasterId id="2147486354" r:id="rId10"/>
    <p:sldMasterId id="2147486382" r:id="rId11"/>
  </p:sldMasterIdLst>
  <p:notesMasterIdLst>
    <p:notesMasterId r:id="rId83"/>
  </p:notesMasterIdLst>
  <p:handoutMasterIdLst>
    <p:handoutMasterId r:id="rId84"/>
  </p:handoutMasterIdLst>
  <p:sldIdLst>
    <p:sldId id="1246" r:id="rId12"/>
    <p:sldId id="664" r:id="rId13"/>
    <p:sldId id="1250" r:id="rId14"/>
    <p:sldId id="1251" r:id="rId15"/>
    <p:sldId id="1254" r:id="rId16"/>
    <p:sldId id="1253" r:id="rId17"/>
    <p:sldId id="1328" r:id="rId18"/>
    <p:sldId id="1247" r:id="rId19"/>
    <p:sldId id="1266" r:id="rId20"/>
    <p:sldId id="1280" r:id="rId21"/>
    <p:sldId id="1248" r:id="rId22"/>
    <p:sldId id="1281" r:id="rId23"/>
    <p:sldId id="1249" r:id="rId24"/>
    <p:sldId id="1282" r:id="rId25"/>
    <p:sldId id="1232" r:id="rId26"/>
    <p:sldId id="1109" r:id="rId27"/>
    <p:sldId id="1213" r:id="rId28"/>
    <p:sldId id="1214" r:id="rId29"/>
    <p:sldId id="1216" r:id="rId30"/>
    <p:sldId id="1220" r:id="rId31"/>
    <p:sldId id="1244" r:id="rId32"/>
    <p:sldId id="1221" r:id="rId33"/>
    <p:sldId id="1255" r:id="rId34"/>
    <p:sldId id="1284" r:id="rId35"/>
    <p:sldId id="1290" r:id="rId36"/>
    <p:sldId id="1291" r:id="rId37"/>
    <p:sldId id="1292" r:id="rId38"/>
    <p:sldId id="1293" r:id="rId39"/>
    <p:sldId id="1294" r:id="rId40"/>
    <p:sldId id="1295" r:id="rId41"/>
    <p:sldId id="1296" r:id="rId42"/>
    <p:sldId id="1256" r:id="rId43"/>
    <p:sldId id="1236" r:id="rId44"/>
    <p:sldId id="1237" r:id="rId45"/>
    <p:sldId id="1238" r:id="rId46"/>
    <p:sldId id="1327" r:id="rId47"/>
    <p:sldId id="1257" r:id="rId48"/>
    <p:sldId id="1314" r:id="rId49"/>
    <p:sldId id="1310" r:id="rId50"/>
    <p:sldId id="1311" r:id="rId51"/>
    <p:sldId id="1313" r:id="rId52"/>
    <p:sldId id="1312" r:id="rId53"/>
    <p:sldId id="1258" r:id="rId54"/>
    <p:sldId id="1305" r:id="rId55"/>
    <p:sldId id="1287" r:id="rId56"/>
    <p:sldId id="1322" r:id="rId57"/>
    <p:sldId id="1323" r:id="rId58"/>
    <p:sldId id="1306" r:id="rId59"/>
    <p:sldId id="1288" r:id="rId60"/>
    <p:sldId id="1298" r:id="rId61"/>
    <p:sldId id="1299" r:id="rId62"/>
    <p:sldId id="1300" r:id="rId63"/>
    <p:sldId id="1301" r:id="rId64"/>
    <p:sldId id="1302" r:id="rId65"/>
    <p:sldId id="1303" r:id="rId66"/>
    <p:sldId id="1304" r:id="rId67"/>
    <p:sldId id="1307" r:id="rId68"/>
    <p:sldId id="1273" r:id="rId69"/>
    <p:sldId id="1274" r:id="rId70"/>
    <p:sldId id="1275" r:id="rId71"/>
    <p:sldId id="1276" r:id="rId72"/>
    <p:sldId id="1277" r:id="rId73"/>
    <p:sldId id="1278" r:id="rId74"/>
    <p:sldId id="1279" r:id="rId75"/>
    <p:sldId id="1308" r:id="rId76"/>
    <p:sldId id="1297" r:id="rId77"/>
    <p:sldId id="1319" r:id="rId78"/>
    <p:sldId id="1320" r:id="rId79"/>
    <p:sldId id="1321" r:id="rId80"/>
    <p:sldId id="1324" r:id="rId81"/>
    <p:sldId id="124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 Information" id="{78A6C501-E667-4E29-B2FF-FB7644ED4BFB}">
          <p14:sldIdLst>
            <p14:sldId id="1246"/>
          </p14:sldIdLst>
        </p14:section>
        <p14:section name="Title Slides" id="{A44D3632-22F9-4365-A46E-C1D4E1B95E0F}">
          <p14:sldIdLst>
            <p14:sldId id="664"/>
            <p14:sldId id="1250"/>
            <p14:sldId id="1251"/>
            <p14:sldId id="1254"/>
            <p14:sldId id="1253"/>
            <p14:sldId id="1328"/>
          </p14:sldIdLst>
        </p14:section>
        <p14:section name="Kickoff" id="{B39ECCFD-63F1-4A36-A1C0-2AC484CB1DD6}">
          <p14:sldIdLst>
            <p14:sldId id="1247"/>
            <p14:sldId id="1266"/>
            <p14:sldId id="1280"/>
            <p14:sldId id="1248"/>
            <p14:sldId id="1281"/>
            <p14:sldId id="1249"/>
            <p14:sldId id="1282"/>
          </p14:sldIdLst>
        </p14:section>
        <p14:section name="Azure and Open Source" id="{670ACD25-DF25-4F08-BDE8-2118DAF86105}">
          <p14:sldIdLst>
            <p14:sldId id="1232"/>
            <p14:sldId id="1109"/>
            <p14:sldId id="1213"/>
            <p14:sldId id="1214"/>
            <p14:sldId id="1216"/>
            <p14:sldId id="1220"/>
            <p14:sldId id="1244"/>
            <p14:sldId id="1221"/>
          </p14:sldIdLst>
        </p14:section>
        <p14:section name="Challenges" id="{783F5B43-B942-4493-9978-C6841B3C3295}">
          <p14:sldIdLst>
            <p14:sldId id="1255"/>
            <p14:sldId id="1284"/>
            <p14:sldId id="1290"/>
            <p14:sldId id="1291"/>
            <p14:sldId id="1292"/>
            <p14:sldId id="1293"/>
            <p14:sldId id="1294"/>
            <p14:sldId id="1295"/>
            <p14:sldId id="1296"/>
            <p14:sldId id="1256"/>
            <p14:sldId id="1236"/>
            <p14:sldId id="1237"/>
            <p14:sldId id="1238"/>
            <p14:sldId id="1327"/>
            <p14:sldId id="1257"/>
            <p14:sldId id="1314"/>
            <p14:sldId id="1310"/>
            <p14:sldId id="1311"/>
            <p14:sldId id="1313"/>
            <p14:sldId id="1312"/>
            <p14:sldId id="1258"/>
          </p14:sldIdLst>
        </p14:section>
        <p14:section name="Challenge 5a - AKS" id="{1B7811E5-F8FF-4E2D-9125-F079F1F80FCD}">
          <p14:sldIdLst>
            <p14:sldId id="1305"/>
            <p14:sldId id="1287"/>
            <p14:sldId id="1322"/>
            <p14:sldId id="1323"/>
          </p14:sldIdLst>
        </p14:section>
        <p14:section name="Challenge 5b - Ansible" id="{CC159FD8-BB2C-4C7A-BA70-517A664EB90B}">
          <p14:sldIdLst>
            <p14:sldId id="1306"/>
            <p14:sldId id="1288"/>
            <p14:sldId id="1298"/>
            <p14:sldId id="1299"/>
            <p14:sldId id="1300"/>
            <p14:sldId id="1301"/>
            <p14:sldId id="1302"/>
            <p14:sldId id="1303"/>
            <p14:sldId id="1304"/>
          </p14:sldIdLst>
        </p14:section>
        <p14:section name="Challenge 5c - Docker" id="{98099752-E0C4-4E5B-ACF4-90FCA4753AC1}">
          <p14:sldIdLst>
            <p14:sldId id="1307"/>
            <p14:sldId id="1273"/>
            <p14:sldId id="1274"/>
            <p14:sldId id="1275"/>
            <p14:sldId id="1276"/>
            <p14:sldId id="1277"/>
            <p14:sldId id="1278"/>
            <p14:sldId id="1279"/>
          </p14:sldIdLst>
        </p14:section>
        <p14:section name="Challenge 5d - ACS" id="{3ED84ACD-9266-441E-98F9-8997E49E8F6E}">
          <p14:sldIdLst>
            <p14:sldId id="1308"/>
            <p14:sldId id="1297"/>
            <p14:sldId id="1319"/>
            <p14:sldId id="1320"/>
            <p14:sldId id="1321"/>
            <p14:sldId id="1324"/>
            <p14:sldId id="1245"/>
          </p14:sldIdLst>
        </p14:section>
      </p14:sectionLst>
    </p:ext>
    <p:ext uri="{EFAFB233-063F-42B5-8137-9DF3F51BA10A}">
      <p15:sldGuideLst xmlns:p15="http://schemas.microsoft.com/office/powerpoint/2012/main">
        <p15:guide id="1" orient="horz" pos="1296" userDrawn="1">
          <p15:clr>
            <a:srgbClr val="A4A3A4"/>
          </p15:clr>
        </p15:guide>
        <p15:guide id="2" pos="48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k Wright" initials="REW" lastIdx="19" clrIdx="0">
    <p:extLst>
      <p:ext uri="{19B8F6BF-5375-455C-9EA6-DF929625EA0E}">
        <p15:presenceInfo xmlns:p15="http://schemas.microsoft.com/office/powerpoint/2012/main" userId="Rik Wright" providerId="None"/>
      </p:ext>
    </p:extLst>
  </p:cmAuthor>
  <p:cmAuthor id="2" name="Ryan McGee" initials="RM" lastIdx="12" clrIdx="1">
    <p:extLst>
      <p:ext uri="{19B8F6BF-5375-455C-9EA6-DF929625EA0E}">
        <p15:presenceInfo xmlns:p15="http://schemas.microsoft.com/office/powerpoint/2012/main" userId="S-1-5-21-2127521184-1604012920-1887927527-19091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5997"/>
    <a:srgbClr val="000000"/>
    <a:srgbClr val="E20000"/>
    <a:srgbClr val="614530"/>
    <a:srgbClr val="6C4D36"/>
    <a:srgbClr val="505050"/>
    <a:srgbClr val="940000"/>
    <a:srgbClr val="D00000"/>
    <a:srgbClr val="B40000"/>
    <a:srgbClr val="D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7" autoAdjust="0"/>
    <p:restoredTop sz="95314" autoAdjust="0"/>
  </p:normalViewPr>
  <p:slideViewPr>
    <p:cSldViewPr snapToGrid="0">
      <p:cViewPr varScale="1">
        <p:scale>
          <a:sx n="91" d="100"/>
          <a:sy n="91" d="100"/>
        </p:scale>
        <p:origin x="402" y="84"/>
      </p:cViewPr>
      <p:guideLst>
        <p:guide orient="horz" pos="1296"/>
        <p:guide pos="4800"/>
      </p:guideLst>
    </p:cSldViewPr>
  </p:slideViewPr>
  <p:notesTextViewPr>
    <p:cViewPr>
      <p:scale>
        <a:sx n="3" d="2"/>
        <a:sy n="3" d="2"/>
      </p:scale>
      <p:origin x="0" y="0"/>
    </p:cViewPr>
  </p:notesTextViewPr>
  <p:sorterViewPr>
    <p:cViewPr varScale="1">
      <p:scale>
        <a:sx n="1" d="1"/>
        <a:sy n="1" d="1"/>
      </p:scale>
      <p:origin x="0" y="-1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viewProps" Target="view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962E5F-1ADD-5E48-9C05-219AE76C9587}" type="datetimeFigureOut">
              <a:rPr lang="en-US" smtClean="0"/>
              <a:t>12/17/2017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0F51E9-DBB1-BB41-A640-E61A14578349}" type="slidenum">
              <a:rPr lang="en-US" smtClean="0"/>
              <a:t>‹#›</a:t>
            </a:fld>
            <a:endParaRPr lang="en-US" dirty="0"/>
          </a:p>
        </p:txBody>
      </p:sp>
    </p:spTree>
    <p:extLst>
      <p:ext uri="{BB962C8B-B14F-4D97-AF65-F5344CB8AC3E}">
        <p14:creationId xmlns:p14="http://schemas.microsoft.com/office/powerpoint/2010/main" val="1283114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DEB56-C60C-4B73-A277-A2A52DC1ACA5}" type="datetimeFigureOut">
              <a:rPr lang="en-US" smtClean="0"/>
              <a:t>12/17/2017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C472B-0BE7-420F-A37B-44BBF15E7929}" type="slidenum">
              <a:rPr lang="en-US" smtClean="0"/>
              <a:t>‹#›</a:t>
            </a:fld>
            <a:endParaRPr lang="en-US" dirty="0"/>
          </a:p>
        </p:txBody>
      </p:sp>
    </p:spTree>
    <p:extLst>
      <p:ext uri="{BB962C8B-B14F-4D97-AF65-F5344CB8AC3E}">
        <p14:creationId xmlns:p14="http://schemas.microsoft.com/office/powerpoint/2010/main" val="1977541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a:t>
            </a:fld>
            <a:endParaRPr lang="en-US" dirty="0"/>
          </a:p>
        </p:txBody>
      </p:sp>
    </p:spTree>
    <p:extLst>
      <p:ext uri="{BB962C8B-B14F-4D97-AF65-F5344CB8AC3E}">
        <p14:creationId xmlns:p14="http://schemas.microsoft.com/office/powerpoint/2010/main" val="3769144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916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11</a:t>
            </a:fld>
            <a:endParaRPr lang="en-US" dirty="0"/>
          </a:p>
        </p:txBody>
      </p:sp>
    </p:spTree>
    <p:extLst>
      <p:ext uri="{BB962C8B-B14F-4D97-AF65-F5344CB8AC3E}">
        <p14:creationId xmlns:p14="http://schemas.microsoft.com/office/powerpoint/2010/main" val="312463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12</a:t>
            </a:fld>
            <a:endParaRPr lang="en-US" dirty="0"/>
          </a:p>
        </p:txBody>
      </p:sp>
    </p:spTree>
    <p:extLst>
      <p:ext uri="{BB962C8B-B14F-4D97-AF65-F5344CB8AC3E}">
        <p14:creationId xmlns:p14="http://schemas.microsoft.com/office/powerpoint/2010/main" val="320770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13</a:t>
            </a:fld>
            <a:endParaRPr lang="en-US" dirty="0"/>
          </a:p>
        </p:txBody>
      </p:sp>
    </p:spTree>
    <p:extLst>
      <p:ext uri="{BB962C8B-B14F-4D97-AF65-F5344CB8AC3E}">
        <p14:creationId xmlns:p14="http://schemas.microsoft.com/office/powerpoint/2010/main" val="3517713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14</a:t>
            </a:fld>
            <a:endParaRPr lang="en-US" dirty="0"/>
          </a:p>
        </p:txBody>
      </p:sp>
    </p:spTree>
    <p:extLst>
      <p:ext uri="{BB962C8B-B14F-4D97-AF65-F5344CB8AC3E}">
        <p14:creationId xmlns:p14="http://schemas.microsoft.com/office/powerpoint/2010/main" val="1670624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13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and Open Source – feedback from various UMICH departments is view that Azure is for “MSFT stack” and AWS is best for Open Source so need to emphasize our position on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A3D7FA-CC96-493E-B90F-0FF0F55278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19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Notes coming soon – please </a:t>
            </a:r>
            <a:r>
              <a:rPr lang="en-US" b="0" dirty="0"/>
              <a:t>check </a:t>
            </a:r>
            <a:r>
              <a:rPr lang="en-US" sz="1300" dirty="0"/>
              <a:t>back on </a:t>
            </a:r>
            <a:r>
              <a:rPr lang="en-US" sz="1300" kern="0" dirty="0">
                <a:solidFill>
                  <a:srgbClr val="00B0F0"/>
                </a:solidFill>
                <a:hlinkClick r:id="rId3"/>
              </a:rPr>
              <a:t>http://aka.ms/opensource</a:t>
            </a:r>
            <a:r>
              <a:rPr lang="en-US" sz="1300" kern="0" dirty="0">
                <a:solidFill>
                  <a:srgbClr val="00B0F0"/>
                </a:solidFill>
              </a:rPr>
              <a:t> </a:t>
            </a:r>
            <a:r>
              <a:rPr lang="en-US" sz="1300" dirty="0"/>
              <a:t>for latest version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881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05442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430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137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1907346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649626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540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025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37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45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6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488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396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79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968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048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45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664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4BFAB4-CF10-4BAF-B18A-10D80028B6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796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4BFAB4-CF10-4BAF-B18A-10D80028B6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124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4BFAB4-CF10-4BAF-B18A-10D80028B6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667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29479B-FAB6-475A-8E17-82B1A7C5D51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6759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744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3C55A4-1ECE-A048-A36A-DBB1F758BC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2170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3C55A4-1ECE-A048-A36A-DBB1F758BC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4627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3390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3C55A4-1ECE-A048-A36A-DBB1F758BC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9528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3C55A4-1ECE-A048-A36A-DBB1F758BC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4354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3C55A4-1ECE-A048-A36A-DBB1F758BC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984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268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44</a:t>
            </a:fld>
            <a:endParaRPr lang="en-US" dirty="0"/>
          </a:p>
        </p:txBody>
      </p:sp>
    </p:spTree>
    <p:extLst>
      <p:ext uri="{BB962C8B-B14F-4D97-AF65-F5344CB8AC3E}">
        <p14:creationId xmlns:p14="http://schemas.microsoft.com/office/powerpoint/2010/main" val="1159898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770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87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95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48</a:t>
            </a:fld>
            <a:endParaRPr lang="en-US" dirty="0"/>
          </a:p>
        </p:txBody>
      </p:sp>
    </p:spTree>
    <p:extLst>
      <p:ext uri="{BB962C8B-B14F-4D97-AF65-F5344CB8AC3E}">
        <p14:creationId xmlns:p14="http://schemas.microsoft.com/office/powerpoint/2010/main" val="2459745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302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0997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643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178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684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073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649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837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699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57</a:t>
            </a:fld>
            <a:endParaRPr lang="en-US" dirty="0"/>
          </a:p>
        </p:txBody>
      </p:sp>
    </p:spTree>
    <p:extLst>
      <p:ext uri="{BB962C8B-B14F-4D97-AF65-F5344CB8AC3E}">
        <p14:creationId xmlns:p14="http://schemas.microsoft.com/office/powerpoint/2010/main" val="2346605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19558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526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79949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2535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84225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Shape 10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5" name="Shape 109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lang="en-US" dirty="0"/>
          </a:p>
        </p:txBody>
      </p:sp>
      <p:sp>
        <p:nvSpPr>
          <p:cNvPr id="1096" name="Shape 1096"/>
          <p:cNvSpPr txBox="1">
            <a:spLocks noGrp="1"/>
          </p:cNvSpPr>
          <p:nvPr>
            <p:ph type="sldNum" idx="12"/>
          </p:nvPr>
        </p:nvSpPr>
        <p:spPr>
          <a:xfrm>
            <a:off x="3884612" y="8685213"/>
            <a:ext cx="2971800" cy="458700"/>
          </a:xfrm>
          <a:prstGeom prst="rect">
            <a:avLst/>
          </a:prstGeom>
          <a:noFill/>
          <a:ln>
            <a:noFill/>
          </a:ln>
        </p:spPr>
        <p:txBody>
          <a:bodyPr wrap="square" lIns="91425" tIns="45700" rIns="91425" bIns="45700" anchor="b" anchorCtr="0">
            <a:noAutofit/>
          </a:bodyPr>
          <a:lstStyle/>
          <a:p>
            <a:pPr marL="0" marR="0" lvl="0" indent="0" algn="l" defTabSz="457120" rtl="0" eaLnBrk="1" fontAlgn="auto" latinLnBrk="0" hangingPunct="0">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457120" rtl="0" eaLnBrk="1" fontAlgn="auto" latinLnBrk="0" hangingPunct="0">
                <a:lnSpc>
                  <a:spcPct val="100000"/>
                </a:lnSpc>
                <a:spcBef>
                  <a:spcPts val="0"/>
                </a:spcBef>
                <a:spcAft>
                  <a:spcPts val="0"/>
                </a:spcAft>
                <a:buClr>
                  <a:srgbClr val="000000"/>
                </a:buClr>
                <a:buSzPct val="25000"/>
                <a:buFont typeface="Arial"/>
                <a:buNone/>
                <a:tabLst/>
                <a:defRPr/>
              </a:pPr>
              <a:t>62</a:t>
            </a:fld>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973804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MTA delivers the following benefits</a:t>
            </a:r>
          </a:p>
        </p:txBody>
      </p:sp>
    </p:spTree>
    <p:extLst>
      <p:ext uri="{BB962C8B-B14F-4D97-AF65-F5344CB8AC3E}">
        <p14:creationId xmlns:p14="http://schemas.microsoft.com/office/powerpoint/2010/main" val="2827548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388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65</a:t>
            </a:fld>
            <a:endParaRPr lang="en-US" dirty="0"/>
          </a:p>
        </p:txBody>
      </p:sp>
    </p:spTree>
    <p:extLst>
      <p:ext uri="{BB962C8B-B14F-4D97-AF65-F5344CB8AC3E}">
        <p14:creationId xmlns:p14="http://schemas.microsoft.com/office/powerpoint/2010/main" val="2388109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367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458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5289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69</a:t>
            </a:fld>
            <a:endParaRPr lang="en-US" dirty="0"/>
          </a:p>
        </p:txBody>
      </p:sp>
    </p:spTree>
    <p:extLst>
      <p:ext uri="{BB962C8B-B14F-4D97-AF65-F5344CB8AC3E}">
        <p14:creationId xmlns:p14="http://schemas.microsoft.com/office/powerpoint/2010/main" val="398377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0475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70</a:t>
            </a:fld>
            <a:endParaRPr lang="en-US" dirty="0"/>
          </a:p>
        </p:txBody>
      </p:sp>
    </p:spTree>
    <p:extLst>
      <p:ext uri="{BB962C8B-B14F-4D97-AF65-F5344CB8AC3E}">
        <p14:creationId xmlns:p14="http://schemas.microsoft.com/office/powerpoint/2010/main" val="2808486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34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MS PGothic" panose="020B0600070205080204" pitchFamily="34" charset="-128"/>
            </a:endParaRPr>
          </a:p>
        </p:txBody>
      </p:sp>
      <p:sp>
        <p:nvSpPr>
          <p:cNvPr id="103429"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42B0903D-6088-4D26-90EF-39039522250E}"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S PGothic" panose="020B0600070205080204" pitchFamily="34" charset="-128"/>
              </a:rPr>
              <a:pPr marL="0" marR="0" lvl="0" indent="0" algn="r" defTabSz="914400" rtl="0" eaLnBrk="1" fontAlgn="auto" latinLnBrk="0" hangingPunct="1">
                <a:lnSpc>
                  <a:spcPct val="100000"/>
                </a:lnSpc>
                <a:spcBef>
                  <a:spcPct val="0"/>
                </a:spcBef>
                <a:spcAft>
                  <a:spcPct val="0"/>
                </a:spcAft>
                <a:buClrTx/>
                <a:buSzTx/>
                <a:buFontTx/>
                <a:buNone/>
                <a:tabLst/>
                <a:defRPr/>
              </a:pPr>
              <a:t>12/17/2017 12:36 AM</a:t>
            </a:fld>
            <a:endParaRPr kumimoji="0" lang="en-US" altLang="en-US" sz="12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MS PGothic" panose="020B0600070205080204" pitchFamily="34" charset="-128"/>
            </a:endParaRPr>
          </a:p>
        </p:txBody>
      </p:sp>
      <p:sp>
        <p:nvSpPr>
          <p:cNvPr id="103430"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cs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ct val="0"/>
              </a:spcAft>
              <a:buClrTx/>
              <a:buSzTx/>
              <a:buFontTx/>
              <a:buNone/>
              <a:tabLst/>
              <a:defRPr/>
            </a:pPr>
            <a:fld id="{4BDFB1A6-E1EC-4352-8758-7E0D5E85BE30}"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S PGothic" panose="020B0600070205080204" pitchFamily="34" charset="-128"/>
              </a:rPr>
              <a:pPr marL="0" marR="0" lvl="0" indent="0" algn="r" defTabSz="914400" rtl="0" eaLnBrk="1" fontAlgn="auto" latinLnBrk="0" hangingPunct="1">
                <a:lnSpc>
                  <a:spcPct val="100000"/>
                </a:lnSpc>
                <a:spcBef>
                  <a:spcPct val="0"/>
                </a:spcBef>
                <a:spcAft>
                  <a:spcPct val="0"/>
                </a:spcAft>
                <a:buClrTx/>
                <a:buSzTx/>
                <a:buFontTx/>
                <a:buNone/>
                <a:tabLst/>
                <a:defRPr/>
              </a:pPr>
              <a:t>71</a:t>
            </a:fld>
            <a:endParaRPr kumimoji="0" lang="en-US" altLang="en-US" sz="12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algn="l" defTabSz="91409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115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28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616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spTree>
    <p:extLst>
      <p:ext uri="{BB962C8B-B14F-4D97-AF65-F5344CB8AC3E}">
        <p14:creationId xmlns:p14="http://schemas.microsoft.com/office/powerpoint/2010/main" val="54824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5715000"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9" name="Text Placeholder 6"/>
          <p:cNvSpPr>
            <a:spLocks noGrp="1"/>
          </p:cNvSpPr>
          <p:nvPr>
            <p:ph type="body" sz="quarter" idx="14" hasCustomPrompt="1"/>
          </p:nvPr>
        </p:nvSpPr>
        <p:spPr>
          <a:xfrm>
            <a:off x="228600" y="1554480"/>
            <a:ext cx="571500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5715000" cy="457200"/>
          </a:xfrm>
        </p:spPr>
        <p:txBody>
          <a:bodyPr lIns="146304" tIns="0" bIns="0" anchor="t" anchorCtr="0"/>
          <a:lstStyle>
            <a:lvl1pPr>
              <a:defRPr baseline="0"/>
            </a:lvl1pPr>
          </a:lstStyle>
          <a:p>
            <a:pPr lvl="0"/>
            <a:r>
              <a:rPr lang="en-US" dirty="0"/>
              <a:t>Title of sub header</a:t>
            </a:r>
          </a:p>
        </p:txBody>
      </p:sp>
      <p:sp>
        <p:nvSpPr>
          <p:cNvPr id="14"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607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8399" y="228601"/>
            <a:ext cx="5715002"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dirty="0"/>
          </a:p>
        </p:txBody>
      </p:sp>
      <p:sp>
        <p:nvSpPr>
          <p:cNvPr id="10" name="Text Placeholder 6"/>
          <p:cNvSpPr>
            <a:spLocks noGrp="1"/>
          </p:cNvSpPr>
          <p:nvPr>
            <p:ph type="body" sz="quarter" idx="14" hasCustomPrompt="1"/>
          </p:nvPr>
        </p:nvSpPr>
        <p:spPr>
          <a:xfrm>
            <a:off x="6248399" y="1554480"/>
            <a:ext cx="5715002"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6248399" y="731520"/>
            <a:ext cx="57150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228600"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5916960" y="-322674"/>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26024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1825624"/>
            <a:ext cx="5715000"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dirty="0"/>
              <a:t>“Add a pull quote here. Try to use a short, clear, and impactful statement.” </a:t>
            </a:r>
          </a:p>
          <a:p>
            <a:pPr lvl="1"/>
            <a:r>
              <a:rPr lang="en-US" dirty="0"/>
              <a:t>Add the person’s name, title, and organization here</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6" name="Rectangle 5"/>
          <p:cNvSpPr/>
          <p:nvPr userDrawn="1"/>
        </p:nvSpPr>
        <p:spPr>
          <a:xfrm>
            <a:off x="2537460" y="-64008"/>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537460" y="6858000"/>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022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0.00463 L -0.00026 0.13634 " pathEditMode="relative" rAng="0" ptsTypes="AA">
                                      <p:cBhvr>
                                        <p:cTn id="6" dur="750" fill="hold"/>
                                        <p:tgtEl>
                                          <p:spTgt spid="6"/>
                                        </p:tgtEl>
                                        <p:attrNameLst>
                                          <p:attrName>ppt_x</p:attrName>
                                          <p:attrName>ppt_y</p:attrName>
                                        </p:attrNameLst>
                                      </p:cBhvr>
                                      <p:rCtr x="-13" y="7037"/>
                                    </p:animMotion>
                                  </p:childTnLst>
                                </p:cTn>
                              </p:par>
                              <p:par>
                                <p:cTn id="7" presetID="64" presetClass="path" presetSubtype="0" accel="50000" decel="50000" fill="hold" grpId="0" nodeType="withEffect">
                                  <p:stCondLst>
                                    <p:cond delay="0"/>
                                  </p:stCondLst>
                                  <p:childTnLst>
                                    <p:animMotion origin="layout" path="M 5E-6 3.7037E-7 L -0.00026 -0.13634 " pathEditMode="relative" rAng="0" ptsTypes="AA">
                                      <p:cBhvr>
                                        <p:cTn id="8" dur="750" fill="hold"/>
                                        <p:tgtEl>
                                          <p:spTgt spid="8"/>
                                        </p:tgtEl>
                                        <p:attrNameLst>
                                          <p:attrName>ppt_x</p:attrName>
                                          <p:attrName>ppt_y</p:attrName>
                                        </p:attrNameLst>
                                      </p:cBhvr>
                                      <p:rCtr x="-13"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chart slide)</a:t>
            </a:r>
          </a:p>
        </p:txBody>
      </p:sp>
      <p:sp>
        <p:nvSpPr>
          <p:cNvPr id="13" name="Chart Placeholder 10"/>
          <p:cNvSpPr>
            <a:spLocks noGrp="1"/>
          </p:cNvSpPr>
          <p:nvPr>
            <p:ph type="chart" sz="quarter" idx="13" hasCustomPrompt="1"/>
          </p:nvPr>
        </p:nvSpPr>
        <p:spPr>
          <a:xfrm>
            <a:off x="6128658" y="1554480"/>
            <a:ext cx="5834742" cy="3742072"/>
          </a:xfrm>
        </p:spPr>
        <p:txBody>
          <a:bodyPr/>
          <a:lstStyle>
            <a:lvl1pPr>
              <a:defRPr>
                <a:solidFill>
                  <a:schemeClr val="tx2"/>
                </a:solidFill>
              </a:defRPr>
            </a:lvl1pPr>
          </a:lstStyle>
          <a:p>
            <a:r>
              <a:rPr lang="en-US" dirty="0"/>
              <a:t>Chart</a:t>
            </a:r>
          </a:p>
        </p:txBody>
      </p:sp>
      <p:sp>
        <p:nvSpPr>
          <p:cNvPr id="4" name="Text Placeholder 3"/>
          <p:cNvSpPr>
            <a:spLocks noGrp="1"/>
          </p:cNvSpPr>
          <p:nvPr>
            <p:ph type="body" sz="quarter" idx="15" hasCustomPrompt="1"/>
          </p:nvPr>
        </p:nvSpPr>
        <p:spPr>
          <a:xfrm>
            <a:off x="6128657" y="5525152"/>
            <a:ext cx="583474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2"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40" name="Text Placeholder 6"/>
          <p:cNvSpPr>
            <a:spLocks noGrp="1"/>
          </p:cNvSpPr>
          <p:nvPr>
            <p:ph type="body" sz="quarter" idx="17" hasCustomPrompt="1"/>
          </p:nvPr>
        </p:nvSpPr>
        <p:spPr>
          <a:xfrm>
            <a:off x="228600" y="1554480"/>
            <a:ext cx="5669278"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15078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(Chart slide)</a:t>
            </a:r>
          </a:p>
        </p:txBody>
      </p:sp>
      <p:sp>
        <p:nvSpPr>
          <p:cNvPr id="6" name="Text Placeholder 3"/>
          <p:cNvSpPr>
            <a:spLocks noGrp="1"/>
          </p:cNvSpPr>
          <p:nvPr>
            <p:ph type="body" sz="quarter" idx="15" hasCustomPrompt="1"/>
          </p:nvPr>
        </p:nvSpPr>
        <p:spPr>
          <a:xfrm>
            <a:off x="228599" y="5584984"/>
            <a:ext cx="1173480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8"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Chart Placeholder 3"/>
          <p:cNvSpPr>
            <a:spLocks noGrp="1"/>
          </p:cNvSpPr>
          <p:nvPr>
            <p:ph type="chart" sz="quarter" idx="40"/>
          </p:nvPr>
        </p:nvSpPr>
        <p:spPr>
          <a:xfrm>
            <a:off x="228599" y="1554480"/>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64568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(Content &amp; table slide)</a:t>
            </a:r>
          </a:p>
        </p:txBody>
      </p:sp>
      <p:sp>
        <p:nvSpPr>
          <p:cNvPr id="8" name="Table Placeholder 3"/>
          <p:cNvSpPr>
            <a:spLocks noGrp="1"/>
          </p:cNvSpPr>
          <p:nvPr>
            <p:ph type="tbl" sz="quarter" idx="14"/>
          </p:nvPr>
        </p:nvSpPr>
        <p:spPr>
          <a:xfrm>
            <a:off x="6128656" y="1554480"/>
            <a:ext cx="5834743" cy="3742072"/>
          </a:xfrm>
        </p:spPr>
        <p:txBody>
          <a:bodyPr tIns="137160"/>
          <a:lstStyle>
            <a:lvl1pPr>
              <a:defRPr>
                <a:solidFill>
                  <a:schemeClr val="tx2"/>
                </a:solidFill>
              </a:defRPr>
            </a:lvl1pPr>
          </a:lstStyle>
          <a:p>
            <a:endParaRPr lang="en-US" dirty="0"/>
          </a:p>
        </p:txBody>
      </p:sp>
      <p:sp>
        <p:nvSpPr>
          <p:cNvPr id="9" name="Text Placeholder 3"/>
          <p:cNvSpPr>
            <a:spLocks noGrp="1"/>
          </p:cNvSpPr>
          <p:nvPr>
            <p:ph type="body" sz="quarter" idx="16" hasCustomPrompt="1"/>
          </p:nvPr>
        </p:nvSpPr>
        <p:spPr>
          <a:xfrm>
            <a:off x="6128656" y="5525152"/>
            <a:ext cx="5834743"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10" name="Text Placeholder 6"/>
          <p:cNvSpPr>
            <a:spLocks noGrp="1"/>
          </p:cNvSpPr>
          <p:nvPr>
            <p:ph type="body" sz="quarter" idx="17" hasCustomPrompt="1"/>
          </p:nvPr>
        </p:nvSpPr>
        <p:spPr>
          <a:xfrm>
            <a:off x="228598" y="1554480"/>
            <a:ext cx="566928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4" name="Rectangle 1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0276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(Table slide)</a:t>
            </a:r>
          </a:p>
        </p:txBody>
      </p:sp>
      <p:sp>
        <p:nvSpPr>
          <p:cNvPr id="8" name="Table Placeholder 3"/>
          <p:cNvSpPr>
            <a:spLocks noGrp="1"/>
          </p:cNvSpPr>
          <p:nvPr>
            <p:ph type="tbl" sz="quarter" idx="14"/>
          </p:nvPr>
        </p:nvSpPr>
        <p:spPr>
          <a:xfrm>
            <a:off x="228600" y="1554480"/>
            <a:ext cx="11734800" cy="3742074"/>
          </a:xfrm>
        </p:spPr>
        <p:txBody>
          <a:bodyPr tIns="137160"/>
          <a:lstStyle>
            <a:lvl1pPr>
              <a:defRPr>
                <a:solidFill>
                  <a:schemeClr val="tx2"/>
                </a:solidFill>
              </a:defRPr>
            </a:lvl1pPr>
          </a:lstStyle>
          <a:p>
            <a:endParaRPr lang="en-US" dirty="0"/>
          </a:p>
        </p:txBody>
      </p:sp>
      <p:sp>
        <p:nvSpPr>
          <p:cNvPr id="6" name="Text Placeholder 3"/>
          <p:cNvSpPr>
            <a:spLocks noGrp="1"/>
          </p:cNvSpPr>
          <p:nvPr>
            <p:ph type="body" sz="quarter" idx="16" hasCustomPrompt="1"/>
          </p:nvPr>
        </p:nvSpPr>
        <p:spPr>
          <a:xfrm>
            <a:off x="228600" y="5538251"/>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584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0"/>
            <a:ext cx="12192000" cy="2052971"/>
          </a:xfrm>
          <a:solidFill>
            <a:schemeClr val="accent1"/>
          </a:solidFill>
        </p:spPr>
        <p:txBody>
          <a:bodyPr lIns="914400" tIns="0" rIns="914400" anchor="ctr" anchorCtr="0"/>
          <a:lstStyle>
            <a:lvl1pPr algn="ctr">
              <a:defRPr sz="2800" baseline="0">
                <a:solidFill>
                  <a:schemeClr val="bg1"/>
                </a:solidFill>
              </a:defRPr>
            </a:lvl1pPr>
            <a:lvl2pPr marL="0" indent="0" algn="ctr">
              <a:buClr>
                <a:schemeClr val="tx2"/>
              </a:buClr>
              <a:buSzPct val="75000"/>
              <a:buFont typeface="Wingdings" panose="05000000000000000000" pitchFamily="2" charset="2"/>
              <a:buNone/>
              <a:defRPr sz="1800" baseline="0">
                <a:solidFill>
                  <a:schemeClr val="bg1"/>
                </a:solidFill>
                <a:latin typeface="Segoe UI" panose="020B0502040204020203" pitchFamily="34" charset="0"/>
                <a:cs typeface="Segoe UI" panose="020B0502040204020203" pitchFamily="34" charset="0"/>
              </a:defRPr>
            </a:lvl2pPr>
          </a:lstStyle>
          <a:p>
            <a:pPr lvl="0"/>
            <a:r>
              <a:rPr lang="en-US" dirty="0"/>
              <a:t>“Add a pull quote here. Try to use a short, clear, and impactful statement.”</a:t>
            </a:r>
          </a:p>
          <a:p>
            <a:pPr lvl="1"/>
            <a:r>
              <a:rPr lang="en-US" dirty="0">
                <a:latin typeface="Segoe UI" panose="020B0502040204020203" pitchFamily="34" charset="0"/>
                <a:cs typeface="Segoe UI" panose="020B0502040204020203" pitchFamily="34" charset="0"/>
              </a:rPr>
              <a:t>Add the person’s name, title and organization here</a:t>
            </a:r>
            <a:endParaRPr lang="en-US" dirty="0"/>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quote slide)</a:t>
            </a:r>
          </a:p>
        </p:txBody>
      </p:sp>
      <p:sp>
        <p:nvSpPr>
          <p:cNvPr id="10" name="Text Placeholder 6"/>
          <p:cNvSpPr>
            <a:spLocks noGrp="1"/>
          </p:cNvSpPr>
          <p:nvPr>
            <p:ph type="body" sz="quarter" idx="11" hasCustomPrompt="1"/>
          </p:nvPr>
        </p:nvSpPr>
        <p:spPr>
          <a:xfrm>
            <a:off x="228600" y="1554480"/>
            <a:ext cx="11734800" cy="2286000"/>
          </a:xfrm>
        </p:spPr>
        <p:txBody>
          <a:bodyPr tIns="137160"/>
          <a:lstStyle>
            <a:lvl1pPr>
              <a:defRPr>
                <a:solidFill>
                  <a:schemeClr val="tx2"/>
                </a:solidFill>
              </a:defRPr>
            </a:lvl1pPr>
            <a:lvl2pPr marL="640080" indent="-27432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Add content here</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9"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98627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4" name="Text Placeholder 3"/>
          <p:cNvSpPr>
            <a:spLocks noGrp="1"/>
          </p:cNvSpPr>
          <p:nvPr>
            <p:ph type="body" sz="quarter" idx="13" hasCustomPrompt="1"/>
          </p:nvPr>
        </p:nvSpPr>
        <p:spPr>
          <a:xfrm>
            <a:off x="2524126" y="0"/>
            <a:ext cx="7143750" cy="6858000"/>
          </a:xfrm>
        </p:spPr>
        <p:txBody>
          <a:bodyPr anchor="ctr" anchorCtr="0"/>
          <a:lstStyle>
            <a:lvl1pPr algn="ctr">
              <a:defRPr sz="2800"/>
            </a:lvl1pPr>
            <a:lvl2pPr marL="0" algn="ctr">
              <a:spcBef>
                <a:spcPts val="1200"/>
              </a:spcBef>
              <a:defRPr sz="1800"/>
            </a:lvl2pPr>
          </a:lstStyle>
          <a:p>
            <a:pPr lvl="0"/>
            <a:r>
              <a:rPr lang="en-US" dirty="0"/>
              <a:t>“Add a pull quote here. Try to use a short, clear, and impactful statement.” </a:t>
            </a:r>
          </a:p>
          <a:p>
            <a:pPr lvl="1"/>
            <a:r>
              <a:rPr lang="en-US" dirty="0"/>
              <a:t>Add the person’s name, title, and organization here</a:t>
            </a:r>
          </a:p>
        </p:txBody>
      </p:sp>
    </p:spTree>
    <p:extLst>
      <p:ext uri="{BB962C8B-B14F-4D97-AF65-F5344CB8AC3E}">
        <p14:creationId xmlns:p14="http://schemas.microsoft.com/office/powerpoint/2010/main" val="1699857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ext Placeholder 11"/>
          <p:cNvSpPr>
            <a:spLocks noGrp="1"/>
          </p:cNvSpPr>
          <p:nvPr>
            <p:ph type="body" sz="quarter" idx="11" hasCustomPrompt="1"/>
          </p:nvPr>
        </p:nvSpPr>
        <p:spPr>
          <a:xfrm>
            <a:off x="109246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5" name="Text Placeholder 11"/>
          <p:cNvSpPr>
            <a:spLocks noGrp="1"/>
          </p:cNvSpPr>
          <p:nvPr>
            <p:ph type="body" sz="quarter" idx="12"/>
          </p:nvPr>
        </p:nvSpPr>
        <p:spPr>
          <a:xfrm>
            <a:off x="109246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6" name="Text Placeholder 11"/>
          <p:cNvSpPr>
            <a:spLocks noGrp="1"/>
          </p:cNvSpPr>
          <p:nvPr>
            <p:ph type="body" sz="quarter" idx="13" hasCustomPrompt="1"/>
          </p:nvPr>
        </p:nvSpPr>
        <p:spPr>
          <a:xfrm>
            <a:off x="109246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7" name="Text Placeholder 11"/>
          <p:cNvSpPr>
            <a:spLocks noGrp="1"/>
          </p:cNvSpPr>
          <p:nvPr>
            <p:ph type="body" sz="quarter" idx="14"/>
          </p:nvPr>
        </p:nvSpPr>
        <p:spPr>
          <a:xfrm>
            <a:off x="109246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8" name="Text Placeholder 11"/>
          <p:cNvSpPr>
            <a:spLocks noGrp="1"/>
          </p:cNvSpPr>
          <p:nvPr>
            <p:ph type="body" sz="quarter" idx="15" hasCustomPrompt="1"/>
          </p:nvPr>
        </p:nvSpPr>
        <p:spPr>
          <a:xfrm>
            <a:off x="4695683"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9" name="Text Placeholder 11"/>
          <p:cNvSpPr>
            <a:spLocks noGrp="1"/>
          </p:cNvSpPr>
          <p:nvPr>
            <p:ph type="body" sz="quarter" idx="16"/>
          </p:nvPr>
        </p:nvSpPr>
        <p:spPr>
          <a:xfrm>
            <a:off x="4695683"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0" name="Text Placeholder 11"/>
          <p:cNvSpPr>
            <a:spLocks noGrp="1"/>
          </p:cNvSpPr>
          <p:nvPr>
            <p:ph type="body" sz="quarter" idx="17" hasCustomPrompt="1"/>
          </p:nvPr>
        </p:nvSpPr>
        <p:spPr>
          <a:xfrm>
            <a:off x="4695683"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1" name="Text Placeholder 11"/>
          <p:cNvSpPr>
            <a:spLocks noGrp="1"/>
          </p:cNvSpPr>
          <p:nvPr>
            <p:ph type="body" sz="quarter" idx="18"/>
          </p:nvPr>
        </p:nvSpPr>
        <p:spPr>
          <a:xfrm>
            <a:off x="4695683"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2" name="Text Placeholder 11"/>
          <p:cNvSpPr>
            <a:spLocks noGrp="1"/>
          </p:cNvSpPr>
          <p:nvPr>
            <p:ph type="body" sz="quarter" idx="19" hasCustomPrompt="1"/>
          </p:nvPr>
        </p:nvSpPr>
        <p:spPr>
          <a:xfrm>
            <a:off x="829889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3" name="Text Placeholder 11"/>
          <p:cNvSpPr>
            <a:spLocks noGrp="1"/>
          </p:cNvSpPr>
          <p:nvPr>
            <p:ph type="body" sz="quarter" idx="20"/>
          </p:nvPr>
        </p:nvSpPr>
        <p:spPr>
          <a:xfrm>
            <a:off x="829889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4" name="Text Placeholder 11"/>
          <p:cNvSpPr>
            <a:spLocks noGrp="1"/>
          </p:cNvSpPr>
          <p:nvPr>
            <p:ph type="body" sz="quarter" idx="21" hasCustomPrompt="1"/>
          </p:nvPr>
        </p:nvSpPr>
        <p:spPr>
          <a:xfrm>
            <a:off x="829889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5" name="Text Placeholder 11"/>
          <p:cNvSpPr>
            <a:spLocks noGrp="1"/>
          </p:cNvSpPr>
          <p:nvPr>
            <p:ph type="body" sz="quarter" idx="22"/>
          </p:nvPr>
        </p:nvSpPr>
        <p:spPr>
          <a:xfrm>
            <a:off x="829889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113450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8" name="Text Placeholder 3"/>
          <p:cNvSpPr>
            <a:spLocks noGrp="1"/>
          </p:cNvSpPr>
          <p:nvPr>
            <p:ph type="body" sz="quarter" idx="12" hasCustomPrompt="1"/>
          </p:nvPr>
        </p:nvSpPr>
        <p:spPr>
          <a:xfrm>
            <a:off x="228599" y="3046549"/>
            <a:ext cx="5577840" cy="2194560"/>
          </a:xfrm>
        </p:spPr>
        <p:txBody>
          <a:bodyPr tIns="0"/>
          <a:lstStyle>
            <a:lvl1pPr>
              <a:spcBef>
                <a:spcPts val="500"/>
              </a:spcBef>
              <a:defRPr/>
            </a:lvl1pPr>
            <a:lvl2pPr marL="0">
              <a:spcBef>
                <a:spcPts val="500"/>
              </a:spcBef>
              <a:defRPr sz="1800">
                <a:latin typeface="Segoe UI Light" panose="020B0502040204020203" pitchFamily="34" charset="0"/>
                <a:cs typeface="Segoe UI Light" panose="020B0502040204020203" pitchFamily="34" charset="0"/>
              </a:defRPr>
            </a:lvl2pPr>
            <a:lvl3pPr marL="0">
              <a:spcBef>
                <a:spcPts val="500"/>
              </a:spcBef>
              <a:defRPr sz="1800">
                <a:latin typeface="Segoe UI Light" panose="020B0502040204020203" pitchFamily="34" charset="0"/>
                <a:cs typeface="Segoe UI Light" panose="020B0502040204020203" pitchFamily="34" charset="0"/>
              </a:defRPr>
            </a:lvl3pPr>
            <a:lvl4pPr marL="0">
              <a:spcBef>
                <a:spcPts val="500"/>
              </a:spcBef>
              <a:defRPr sz="1800">
                <a:latin typeface="Segoe UI Light" panose="020B0502040204020203" pitchFamily="34" charset="0"/>
                <a:cs typeface="Segoe UI Light" panose="020B0502040204020203" pitchFamily="34" charset="0"/>
              </a:defRPr>
            </a:lvl4pPr>
            <a:lvl5pPr marL="0">
              <a:spcBef>
                <a:spcPts val="500"/>
              </a:spcBef>
              <a:defRPr sz="1800">
                <a:latin typeface="Segoe UI Light" panose="020B0502040204020203" pitchFamily="34" charset="0"/>
                <a:cs typeface="Segoe UI Light" panose="020B0502040204020203" pitchFamily="34" charset="0"/>
              </a:defRPr>
            </a:lvl5pPr>
          </a:lstStyle>
          <a:p>
            <a:pPr lvl="0"/>
            <a:r>
              <a:rPr lang="en-US" dirty="0"/>
              <a:t>Presenter’s Name</a:t>
            </a:r>
          </a:p>
          <a:p>
            <a:pPr lvl="1"/>
            <a:r>
              <a:rPr lang="en-US" dirty="0"/>
              <a:t>Date</a:t>
            </a:r>
          </a:p>
          <a:p>
            <a:pPr lvl="2"/>
            <a:r>
              <a:rPr lang="en-US" dirty="0"/>
              <a:t>Third level</a:t>
            </a:r>
          </a:p>
          <a:p>
            <a:pPr lvl="3"/>
            <a:r>
              <a:rPr lang="en-US" dirty="0"/>
              <a:t>Fourth level</a:t>
            </a:r>
          </a:p>
          <a:p>
            <a:pPr lvl="4"/>
            <a:r>
              <a:rPr lang="en-US" dirty="0"/>
              <a:t>Fifth level</a:t>
            </a:r>
          </a:p>
        </p:txBody>
      </p:sp>
      <p:sp>
        <p:nvSpPr>
          <p:cNvPr id="10"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676602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(3 Row slide)</a:t>
            </a:r>
          </a:p>
        </p:txBody>
      </p:sp>
      <p:sp>
        <p:nvSpPr>
          <p:cNvPr id="26" name="Text Placeholder 22"/>
          <p:cNvSpPr>
            <a:spLocks noGrp="1"/>
          </p:cNvSpPr>
          <p:nvPr>
            <p:ph type="body" sz="quarter" idx="12" hasCustomPrompt="1"/>
          </p:nvPr>
        </p:nvSpPr>
        <p:spPr>
          <a:xfrm>
            <a:off x="2979057" y="1554479"/>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latin typeface="Segoe UI" panose="020B0502040204020203" pitchFamily="34" charset="0"/>
                <a:cs typeface="Segoe UI" panose="020B0502040204020203" pitchFamily="34" charset="0"/>
              </a:rPr>
              <a:t>Sub core reason</a:t>
            </a:r>
            <a:endParaRPr lang="en-US" dirty="0"/>
          </a:p>
          <a:p>
            <a:pPr lvl="0"/>
            <a:r>
              <a:rPr lang="en-US" dirty="0"/>
              <a:t>Try and use short phrases and keywords</a:t>
            </a:r>
          </a:p>
        </p:txBody>
      </p:sp>
      <p:sp>
        <p:nvSpPr>
          <p:cNvPr id="11" name="Text Placeholder 22"/>
          <p:cNvSpPr>
            <a:spLocks noGrp="1"/>
          </p:cNvSpPr>
          <p:nvPr>
            <p:ph type="body" sz="quarter" idx="18" hasCustomPrompt="1"/>
          </p:nvPr>
        </p:nvSpPr>
        <p:spPr>
          <a:xfrm>
            <a:off x="2979057" y="3083885"/>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9057" y="4613291"/>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1" hasCustomPrompt="1"/>
          </p:nvPr>
        </p:nvSpPr>
        <p:spPr>
          <a:xfrm>
            <a:off x="365760" y="1554479"/>
            <a:ext cx="2613296" cy="146304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2" hasCustomPrompt="1"/>
          </p:nvPr>
        </p:nvSpPr>
        <p:spPr>
          <a:xfrm>
            <a:off x="365760" y="3083885"/>
            <a:ext cx="2613296" cy="146304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3" hasCustomPrompt="1"/>
          </p:nvPr>
        </p:nvSpPr>
        <p:spPr>
          <a:xfrm>
            <a:off x="365760" y="4613291"/>
            <a:ext cx="2613296" cy="1463040"/>
          </a:xfrm>
          <a:solidFill>
            <a:schemeClr val="accent1"/>
          </a:solidFill>
        </p:spPr>
        <p:txBody>
          <a:bodyPr anchor="ctr" anchorCtr="0"/>
          <a:lstStyle>
            <a:lvl1pPr>
              <a:defRPr>
                <a:solidFill>
                  <a:schemeClr val="bg1"/>
                </a:solidFill>
              </a:defRPr>
            </a:lvl1pPr>
          </a:lstStyle>
          <a:p>
            <a:pPr lvl="0"/>
            <a:r>
              <a:rPr lang="en-US" dirty="0"/>
              <a:t>Value Prop 3z</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406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(4 Row slide)</a:t>
            </a:r>
          </a:p>
        </p:txBody>
      </p:sp>
      <p:sp>
        <p:nvSpPr>
          <p:cNvPr id="26" name="Text Placeholder 22"/>
          <p:cNvSpPr>
            <a:spLocks noGrp="1"/>
          </p:cNvSpPr>
          <p:nvPr>
            <p:ph type="body" sz="quarter" idx="12" hasCustomPrompt="1"/>
          </p:nvPr>
        </p:nvSpPr>
        <p:spPr>
          <a:xfrm>
            <a:off x="3116216" y="1554479"/>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p:txBody>
      </p:sp>
      <p:sp>
        <p:nvSpPr>
          <p:cNvPr id="11" name="Text Placeholder 22"/>
          <p:cNvSpPr>
            <a:spLocks noGrp="1"/>
          </p:cNvSpPr>
          <p:nvPr>
            <p:ph type="body" sz="quarter" idx="18" hasCustomPrompt="1"/>
          </p:nvPr>
        </p:nvSpPr>
        <p:spPr>
          <a:xfrm>
            <a:off x="3116216" y="2696003"/>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dirty="0"/>
              <a:t>Second core reason</a:t>
            </a:r>
          </a:p>
          <a:p>
            <a:pPr lvl="1"/>
            <a:r>
              <a:rPr lang="en-US" dirty="0"/>
              <a:t>Sub core reason</a:t>
            </a:r>
          </a:p>
        </p:txBody>
      </p:sp>
      <p:sp>
        <p:nvSpPr>
          <p:cNvPr id="14" name="Text Placeholder 22"/>
          <p:cNvSpPr>
            <a:spLocks noGrp="1"/>
          </p:cNvSpPr>
          <p:nvPr>
            <p:ph type="body" sz="quarter" idx="20" hasCustomPrompt="1"/>
          </p:nvPr>
        </p:nvSpPr>
        <p:spPr>
          <a:xfrm>
            <a:off x="3116216" y="3837527"/>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Third core reason</a:t>
            </a:r>
          </a:p>
          <a:p>
            <a:pPr lvl="1"/>
            <a:r>
              <a:rPr lang="en-US" dirty="0"/>
              <a:t>Sub core reason</a:t>
            </a:r>
          </a:p>
        </p:txBody>
      </p:sp>
      <p:sp>
        <p:nvSpPr>
          <p:cNvPr id="16" name="Text Placeholder 22"/>
          <p:cNvSpPr>
            <a:spLocks noGrp="1"/>
          </p:cNvSpPr>
          <p:nvPr>
            <p:ph type="body" sz="quarter" idx="22" hasCustomPrompt="1"/>
          </p:nvPr>
        </p:nvSpPr>
        <p:spPr>
          <a:xfrm>
            <a:off x="3116216" y="4979051"/>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vl2pPr>
          </a:lstStyle>
          <a:p>
            <a:pPr lvl="0"/>
            <a:r>
              <a:rPr lang="en-US" dirty="0"/>
              <a:t>Third core reason</a:t>
            </a:r>
          </a:p>
          <a:p>
            <a:pPr lvl="1"/>
            <a:r>
              <a:rPr lang="en-US" dirty="0"/>
              <a:t>Sub core reason</a:t>
            </a:r>
          </a:p>
        </p:txBody>
      </p:sp>
      <p:sp>
        <p:nvSpPr>
          <p:cNvPr id="21" name="Content Placeholder 3"/>
          <p:cNvSpPr>
            <a:spLocks noGrp="1"/>
          </p:cNvSpPr>
          <p:nvPr>
            <p:ph sz="quarter" idx="23" hasCustomPrompt="1"/>
          </p:nvPr>
        </p:nvSpPr>
        <p:spPr>
          <a:xfrm>
            <a:off x="365760" y="1554479"/>
            <a:ext cx="2750456" cy="109728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22" name="Content Placeholder 3"/>
          <p:cNvSpPr>
            <a:spLocks noGrp="1"/>
          </p:cNvSpPr>
          <p:nvPr>
            <p:ph sz="quarter" idx="24" hasCustomPrompt="1"/>
          </p:nvPr>
        </p:nvSpPr>
        <p:spPr>
          <a:xfrm>
            <a:off x="365760" y="2696003"/>
            <a:ext cx="2750456" cy="109728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23" name="Content Placeholder 3"/>
          <p:cNvSpPr>
            <a:spLocks noGrp="1"/>
          </p:cNvSpPr>
          <p:nvPr>
            <p:ph sz="quarter" idx="25" hasCustomPrompt="1"/>
          </p:nvPr>
        </p:nvSpPr>
        <p:spPr>
          <a:xfrm>
            <a:off x="365760" y="3837527"/>
            <a:ext cx="2750456" cy="1097280"/>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5" name="Content Placeholder 3"/>
          <p:cNvSpPr>
            <a:spLocks noGrp="1"/>
          </p:cNvSpPr>
          <p:nvPr>
            <p:ph sz="quarter" idx="26" hasCustomPrompt="1"/>
          </p:nvPr>
        </p:nvSpPr>
        <p:spPr>
          <a:xfrm>
            <a:off x="365760" y="4979051"/>
            <a:ext cx="2750456" cy="1097280"/>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75789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(3 Pillar slide)</a:t>
            </a:r>
          </a:p>
        </p:txBody>
      </p:sp>
      <p:sp>
        <p:nvSpPr>
          <p:cNvPr id="26" name="Text Placeholder 22"/>
          <p:cNvSpPr>
            <a:spLocks noGrp="1"/>
          </p:cNvSpPr>
          <p:nvPr>
            <p:ph type="body" sz="quarter" idx="12" hasCustomPrompt="1"/>
          </p:nvPr>
        </p:nvSpPr>
        <p:spPr>
          <a:xfrm>
            <a:off x="365760"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4247116"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8128475"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4" name="Content Placeholder 3"/>
          <p:cNvSpPr>
            <a:spLocks noGrp="1"/>
          </p:cNvSpPr>
          <p:nvPr>
            <p:ph sz="quarter" idx="23" hasCustomPrompt="1"/>
          </p:nvPr>
        </p:nvSpPr>
        <p:spPr>
          <a:xfrm>
            <a:off x="365760" y="1554479"/>
            <a:ext cx="3697765" cy="1371599"/>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5" name="Content Placeholder 3"/>
          <p:cNvSpPr>
            <a:spLocks noGrp="1"/>
          </p:cNvSpPr>
          <p:nvPr>
            <p:ph sz="quarter" idx="24" hasCustomPrompt="1"/>
          </p:nvPr>
        </p:nvSpPr>
        <p:spPr>
          <a:xfrm>
            <a:off x="4247116" y="1554479"/>
            <a:ext cx="3697765" cy="1371599"/>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6" name="Content Placeholder 3"/>
          <p:cNvSpPr>
            <a:spLocks noGrp="1"/>
          </p:cNvSpPr>
          <p:nvPr>
            <p:ph sz="quarter" idx="25" hasCustomPrompt="1"/>
          </p:nvPr>
        </p:nvSpPr>
        <p:spPr>
          <a:xfrm>
            <a:off x="8128475" y="1554479"/>
            <a:ext cx="3697765" cy="1371599"/>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557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(4 Pillar slide)</a:t>
            </a:r>
          </a:p>
        </p:txBody>
      </p:sp>
      <p:sp>
        <p:nvSpPr>
          <p:cNvPr id="26" name="Text Placeholder 22"/>
          <p:cNvSpPr>
            <a:spLocks noGrp="1"/>
          </p:cNvSpPr>
          <p:nvPr>
            <p:ph type="body" sz="quarter" idx="12" hasCustomPrompt="1"/>
          </p:nvPr>
        </p:nvSpPr>
        <p:spPr>
          <a:xfrm>
            <a:off x="365760"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3266474"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6167188"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3" hasCustomPrompt="1"/>
          </p:nvPr>
        </p:nvSpPr>
        <p:spPr>
          <a:xfrm>
            <a:off x="365760" y="1554479"/>
            <a:ext cx="2758337" cy="1642741"/>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4" hasCustomPrompt="1"/>
          </p:nvPr>
        </p:nvSpPr>
        <p:spPr>
          <a:xfrm>
            <a:off x="3266474" y="1554479"/>
            <a:ext cx="2758337" cy="1642741"/>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5" hasCustomPrompt="1"/>
          </p:nvPr>
        </p:nvSpPr>
        <p:spPr>
          <a:xfrm>
            <a:off x="6167188" y="1554479"/>
            <a:ext cx="2758337" cy="1642741"/>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0" name="Content Placeholder 3"/>
          <p:cNvSpPr>
            <a:spLocks noGrp="1"/>
          </p:cNvSpPr>
          <p:nvPr>
            <p:ph sz="quarter" idx="26" hasCustomPrompt="1"/>
          </p:nvPr>
        </p:nvSpPr>
        <p:spPr>
          <a:xfrm>
            <a:off x="9067903" y="1554479"/>
            <a:ext cx="2758337" cy="1642741"/>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1" name="Text Placeholder 22"/>
          <p:cNvSpPr>
            <a:spLocks noGrp="1"/>
          </p:cNvSpPr>
          <p:nvPr>
            <p:ph type="body" sz="quarter" idx="18" hasCustomPrompt="1"/>
          </p:nvPr>
        </p:nvSpPr>
        <p:spPr>
          <a:xfrm>
            <a:off x="9067903"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Fourth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5"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14"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65366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554480"/>
            <a:ext cx="5267959" cy="2286000"/>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836920" y="1554480"/>
            <a:ext cx="6126480" cy="2286000"/>
          </a:xfrm>
        </p:spPr>
        <p:txBody>
          <a:bodyPr tIns="137160">
            <a:norm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0" y="4023360"/>
            <a:ext cx="12192000" cy="1910895"/>
          </a:xfrm>
          <a:solidFill>
            <a:schemeClr val="accent1"/>
          </a:solidFill>
        </p:spPr>
        <p:txBody>
          <a:bodyPr anchor="ctr" anchorCtr="0"/>
          <a:lstStyle>
            <a:lvl1pPr algn="ctr">
              <a:defRPr sz="2400" spc="-20" baseline="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99725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799" cy="502920"/>
          </a:xfrm>
        </p:spPr>
        <p:txBody>
          <a:bodyPr/>
          <a:lstStyle>
            <a:lvl1pPr>
              <a:defRPr baseline="0"/>
            </a:lvl1pPr>
          </a:lstStyle>
          <a:p>
            <a:r>
              <a:rPr lang="en-US" dirty="0"/>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674609"/>
            <a:ext cx="4498502" cy="4259646"/>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037882" y="1674609"/>
            <a:ext cx="6925519" cy="1920240"/>
          </a:xfrm>
        </p:spPr>
        <p:txBody>
          <a:bodyPr tIns="137160">
            <a:no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5037882" y="3779878"/>
            <a:ext cx="6925517" cy="2154377"/>
          </a:xfrm>
          <a:solidFill>
            <a:schemeClr val="accent1"/>
          </a:solidFill>
        </p:spPr>
        <p:txBody>
          <a:bodyPr lIns="274320" tIns="0" rIns="274320" bIns="91440" anchor="ctr" anchorCtr="0"/>
          <a:lstStyle>
            <a:lvl1pPr algn="l">
              <a:defRPr sz="240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2142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499969"/>
          </a:xfrm>
        </p:spPr>
        <p:txBody>
          <a:bodyPr/>
          <a:lstStyle>
            <a:lvl1pPr>
              <a:defRPr baseline="0"/>
            </a:lvl1pPr>
          </a:lstStyle>
          <a:p>
            <a:r>
              <a:rPr lang="en-US" dirty="0"/>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grpSp>
        <p:nvGrpSpPr>
          <p:cNvPr id="206" name="Group 203"/>
          <p:cNvGrpSpPr>
            <a:grpSpLocks noChangeAspect="1"/>
          </p:cNvGrpSpPr>
          <p:nvPr userDrawn="1"/>
        </p:nvGrpSpPr>
        <p:grpSpPr bwMode="auto">
          <a:xfrm>
            <a:off x="1466849" y="1817389"/>
            <a:ext cx="8877294"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0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04" name="Rectangle 20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377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502920"/>
          </a:xfrm>
        </p:spPr>
        <p:txBody>
          <a:bodyPr/>
          <a:lstStyle/>
          <a:p>
            <a:r>
              <a:rPr lang="en-US" dirty="0"/>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Picture Placeholder 56"/>
          <p:cNvSpPr>
            <a:spLocks noGrp="1"/>
          </p:cNvSpPr>
          <p:nvPr userDrawn="1">
            <p:ph type="pic" sz="quarter" idx="11"/>
          </p:nvPr>
        </p:nvSpPr>
        <p:spPr>
          <a:xfrm>
            <a:off x="605472" y="2034780"/>
            <a:ext cx="5084064" cy="3145536"/>
          </a:xfrm>
          <a:noFill/>
        </p:spPr>
        <p:txBody>
          <a:bodyPr tIns="137160"/>
          <a:lstStyle>
            <a:lvl1pPr>
              <a:defRPr>
                <a:solidFill>
                  <a:schemeClr val="tx2"/>
                </a:solidFill>
              </a:defRPr>
            </a:lvl1pPr>
          </a:lstStyle>
          <a:p>
            <a:endParaRPr lang="en-US" dirty="0"/>
          </a:p>
        </p:txBody>
      </p:sp>
      <p:sp>
        <p:nvSpPr>
          <p:cNvPr id="10"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21695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914981" y="1999488"/>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Picture Placeholder 17"/>
          <p:cNvSpPr>
            <a:spLocks noGrp="1"/>
          </p:cNvSpPr>
          <p:nvPr>
            <p:ph type="pic" sz="quarter" idx="13"/>
          </p:nvPr>
        </p:nvSpPr>
        <p:spPr>
          <a:xfrm>
            <a:off x="1300985" y="1999488"/>
            <a:ext cx="4541750" cy="2646394"/>
          </a:xfrm>
          <a:noFill/>
        </p:spPr>
      </p:sp>
      <p:sp>
        <p:nvSpPr>
          <p:cNvPr id="29"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93914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icture Placeholder 56"/>
          <p:cNvSpPr>
            <a:spLocks noGrp="1"/>
          </p:cNvSpPr>
          <p:nvPr>
            <p:ph type="pic" sz="quarter" idx="11"/>
          </p:nvPr>
        </p:nvSpPr>
        <p:spPr>
          <a:xfrm>
            <a:off x="603228" y="2386013"/>
            <a:ext cx="1833835" cy="2974975"/>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2873829" y="1825624"/>
            <a:ext cx="9089571"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00705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99" y="3046549"/>
            <a:ext cx="5577838" cy="2194560"/>
          </a:xfrm>
        </p:spPr>
        <p:txBody>
          <a:bodyPr tIns="0"/>
          <a:lstStyle>
            <a:lvl1pPr>
              <a:defRPr spc="-30" baseline="0">
                <a:solidFill>
                  <a:schemeClr val="tx2"/>
                </a:solidFill>
              </a:defRPr>
            </a:lvl1pPr>
          </a:lstStyle>
          <a:p>
            <a:r>
              <a:rPr lang="en-US" dirty="0"/>
              <a:t>Use this slide whenever you need a</a:t>
            </a:r>
            <a:br>
              <a:rPr lang="en-US" dirty="0"/>
            </a:br>
            <a:r>
              <a:rPr lang="en-US" dirty="0"/>
              <a:t>section break in your presentation</a:t>
            </a:r>
          </a:p>
        </p:txBody>
      </p:sp>
      <p:sp>
        <p:nvSpPr>
          <p:cNvPr id="26"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6"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97345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9125" y="1825625"/>
            <a:ext cx="56261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userDrawn="1">
            <p:ph type="title" hasCustomPrompt="1"/>
          </p:nvPr>
        </p:nvSpPr>
        <p:spPr>
          <a:xfrm>
            <a:off x="228600" y="228600"/>
            <a:ext cx="11734800" cy="502920"/>
          </a:xfrm>
        </p:spPr>
        <p:txBody>
          <a:bodyPr/>
          <a:lstStyle>
            <a:lvl1pPr>
              <a:defRPr>
                <a:solidFill>
                  <a:schemeClr val="accent1"/>
                </a:solidFill>
              </a:defRPr>
            </a:lvl1pPr>
          </a:lstStyle>
          <a:p>
            <a:r>
              <a:rPr lang="en-US" dirty="0"/>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dirty="0"/>
          </a:p>
        </p:txBody>
      </p:sp>
      <p:sp>
        <p:nvSpPr>
          <p:cNvPr id="40" name="Picture Placeholder 56"/>
          <p:cNvSpPr>
            <a:spLocks noGrp="1"/>
          </p:cNvSpPr>
          <p:nvPr>
            <p:ph type="pic" sz="quarter" idx="11"/>
          </p:nvPr>
        </p:nvSpPr>
        <p:spPr>
          <a:xfrm>
            <a:off x="670577" y="2127316"/>
            <a:ext cx="4864608" cy="3502152"/>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6173581" y="1825624"/>
            <a:ext cx="5561221" cy="4162427"/>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766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600" y="228601"/>
            <a:ext cx="11734800" cy="502920"/>
          </a:xfrm>
        </p:spPr>
        <p:txBody>
          <a:bodyPr/>
          <a:lstStyle>
            <a:lvl1pPr>
              <a:defRPr/>
            </a:lvl1pPr>
          </a:lstStyle>
          <a:p>
            <a:r>
              <a:rPr lang="en-US" dirty="0"/>
              <a:t>Title of slide (Devices)</a:t>
            </a:r>
          </a:p>
        </p:txBody>
      </p:sp>
      <p:sp>
        <p:nvSpPr>
          <p:cNvPr id="7" name="Text Placeholder 6"/>
          <p:cNvSpPr>
            <a:spLocks noGrp="1"/>
          </p:cNvSpPr>
          <p:nvPr>
            <p:ph type="body" sz="quarter" idx="13" hasCustomPrompt="1"/>
          </p:nvPr>
        </p:nvSpPr>
        <p:spPr>
          <a:xfrm>
            <a:off x="228600" y="5091289"/>
            <a:ext cx="11734801" cy="1185889"/>
          </a:xfrm>
        </p:spPr>
        <p:txBody>
          <a:bodyPr tIns="137160"/>
          <a:lstStyle>
            <a:lvl1pPr>
              <a:lnSpc>
                <a:spcPct val="100000"/>
              </a:lnSpc>
              <a:spcBef>
                <a:spcPts val="0"/>
              </a:spcBef>
              <a:spcAft>
                <a:spcPts val="800"/>
              </a:spcAft>
              <a:defRPr sz="1800" spc="0" baseline="0">
                <a:solidFill>
                  <a:schemeClr val="bg1"/>
                </a:solidFill>
                <a:latin typeface="Segoe UI" panose="020B0502040204020203" pitchFamily="34" charset="0"/>
                <a:cs typeface="Segoe UI" panose="020B0502040204020203" pitchFamily="34" charset="0"/>
              </a:defRPr>
            </a:lvl1pPr>
          </a:lstStyle>
          <a:p>
            <a:pPr lvl="0"/>
            <a:r>
              <a:rPr lang="en-US" dirty="0"/>
              <a:t>Add content here</a:t>
            </a:r>
          </a:p>
          <a:p>
            <a:pPr lvl="0"/>
            <a:r>
              <a:rPr lang="en-US" dirty="0"/>
              <a:t>Try to use short phrases and keywords</a:t>
            </a:r>
          </a:p>
          <a:p>
            <a:pPr lvl="0"/>
            <a:r>
              <a:rPr lang="en-US" dirty="0"/>
              <a:t>Use speaker notes for longer explanations</a:t>
            </a:r>
          </a:p>
        </p:txBody>
      </p:sp>
      <p:sp>
        <p:nvSpPr>
          <p:cNvPr id="86" name="Picture Placeholder 56"/>
          <p:cNvSpPr>
            <a:spLocks noGrp="1"/>
          </p:cNvSpPr>
          <p:nvPr>
            <p:ph type="pic" sz="quarter" idx="14" hasCustomPrompt="1"/>
          </p:nvPr>
        </p:nvSpPr>
        <p:spPr>
          <a:xfrm>
            <a:off x="4073570" y="1902728"/>
            <a:ext cx="3750608" cy="2318034"/>
          </a:xfrm>
          <a:noFill/>
        </p:spPr>
        <p:txBody>
          <a:bodyPr/>
          <a:lstStyle>
            <a:lvl1pPr>
              <a:defRPr>
                <a:solidFill>
                  <a:schemeClr val="tx2"/>
                </a:solidFill>
              </a:defRPr>
            </a:lvl1pPr>
          </a:lstStyle>
          <a:p>
            <a:r>
              <a:rPr lang="en-US" dirty="0"/>
              <a:t>                      </a:t>
            </a:r>
          </a:p>
        </p:txBody>
      </p:sp>
      <p:sp>
        <p:nvSpPr>
          <p:cNvPr id="87" name="Picture Placeholder 56"/>
          <p:cNvSpPr>
            <a:spLocks noGrp="1"/>
          </p:cNvSpPr>
          <p:nvPr>
            <p:ph type="pic" sz="quarter" idx="15" hasCustomPrompt="1"/>
          </p:nvPr>
        </p:nvSpPr>
        <p:spPr>
          <a:xfrm>
            <a:off x="1888018" y="3457190"/>
            <a:ext cx="1727622" cy="1240893"/>
          </a:xfrm>
          <a:noFill/>
        </p:spPr>
        <p:txBody>
          <a:bodyPr/>
          <a:lstStyle>
            <a:lvl1pPr>
              <a:defRPr>
                <a:solidFill>
                  <a:schemeClr val="tx2"/>
                </a:solidFill>
              </a:defRPr>
            </a:lvl1pPr>
          </a:lstStyle>
          <a:p>
            <a:r>
              <a:rPr lang="en-US" dirty="0"/>
              <a:t>                      </a:t>
            </a:r>
          </a:p>
        </p:txBody>
      </p:sp>
      <p:sp>
        <p:nvSpPr>
          <p:cNvPr id="88" name="Picture Placeholder 56"/>
          <p:cNvSpPr>
            <a:spLocks noGrp="1"/>
          </p:cNvSpPr>
          <p:nvPr>
            <p:ph type="pic" sz="quarter" idx="16" hasCustomPrompt="1"/>
          </p:nvPr>
        </p:nvSpPr>
        <p:spPr>
          <a:xfrm>
            <a:off x="8247017" y="3077838"/>
            <a:ext cx="2457911" cy="1432838"/>
          </a:xfrm>
          <a:noFill/>
        </p:spPr>
        <p:txBody>
          <a:bodyPr/>
          <a:lstStyle>
            <a:lvl1pPr>
              <a:defRPr>
                <a:solidFill>
                  <a:schemeClr val="tx2"/>
                </a:solidFill>
              </a:defRPr>
            </a:lvl1pPr>
          </a:lstStyle>
          <a:p>
            <a:r>
              <a:rPr lang="en-US" dirty="0"/>
              <a:t>                      </a:t>
            </a:r>
          </a:p>
        </p:txBody>
      </p:sp>
      <p:sp>
        <p:nvSpPr>
          <p:cNvPr id="89" name="Picture Placeholder 56"/>
          <p:cNvSpPr>
            <a:spLocks noGrp="1"/>
          </p:cNvSpPr>
          <p:nvPr>
            <p:ph type="pic" sz="quarter" idx="11" hasCustomPrompt="1"/>
          </p:nvPr>
        </p:nvSpPr>
        <p:spPr>
          <a:xfrm>
            <a:off x="1037560" y="3793904"/>
            <a:ext cx="521950" cy="844676"/>
          </a:xfrm>
          <a:noFill/>
        </p:spPr>
        <p:txBody>
          <a:bodyPr/>
          <a:lstStyle>
            <a:lvl1pPr>
              <a:defRPr>
                <a:solidFill>
                  <a:schemeClr val="tx2"/>
                </a:solidFill>
              </a:defRPr>
            </a:lvl1pPr>
          </a:lstStyle>
          <a:p>
            <a:r>
              <a:rPr lang="en-US" dirty="0"/>
              <a:t>                      </a:t>
            </a:r>
          </a:p>
        </p:txBody>
      </p:sp>
      <p:sp>
        <p:nvSpPr>
          <p:cNvPr id="24" name="Slide Number Placeholder 2"/>
          <p:cNvSpPr>
            <a:spLocks noGrp="1"/>
          </p:cNvSpPr>
          <p:nvPr>
            <p:ph type="sldNum" sz="quarter" idx="10"/>
          </p:nvPr>
        </p:nvSpPr>
        <p:spPr>
          <a:xfrm>
            <a:off x="11646695" y="6482096"/>
            <a:ext cx="316706" cy="200485"/>
          </a:xfrm>
        </p:spPr>
        <p:txBody>
          <a:bodyPr/>
          <a:lstStyle>
            <a:lvl1pPr>
              <a:defRPr>
                <a:solidFill>
                  <a:schemeClr val="bg1"/>
                </a:solidFill>
              </a:defRPr>
            </a:lvl1pPr>
          </a:lstStyle>
          <a:p>
            <a:fld id="{39E01B21-706C-4CF8-9DD5-E21775540E89}" type="slidenum">
              <a:rPr lang="en-US" smtClean="0"/>
              <a:pPr/>
              <a:t>‹#›</a:t>
            </a:fld>
            <a:endParaRPr lang="en-US" dirty="0"/>
          </a:p>
        </p:txBody>
      </p:sp>
      <p:sp>
        <p:nvSpPr>
          <p:cNvPr id="10"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1"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2" name="Rectangle 11"/>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19367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7" name="Text Placeholder 6"/>
          <p:cNvSpPr>
            <a:spLocks noGrp="1"/>
          </p:cNvSpPr>
          <p:nvPr>
            <p:ph type="body" sz="quarter" idx="37" hasCustomPrompt="1"/>
          </p:nvPr>
        </p:nvSpPr>
        <p:spPr>
          <a:xfrm>
            <a:off x="228598" y="1825622"/>
            <a:ext cx="5796415" cy="1260624"/>
          </a:xfrm>
          <a:solidFill>
            <a:schemeClr val="accent1"/>
          </a:solidFill>
        </p:spPr>
        <p:txBody>
          <a:bodyPr rIns="1920240"/>
          <a:lstStyle>
            <a:lvl1pPr>
              <a:defRPr baseline="0">
                <a:solidFill>
                  <a:schemeClr val="bg1"/>
                </a:solidFill>
              </a:defRPr>
            </a:lvl1pPr>
          </a:lstStyle>
          <a:p>
            <a:pPr lvl="0"/>
            <a:r>
              <a:rPr lang="en-US" dirty="0"/>
              <a:t>Insert content</a:t>
            </a:r>
          </a:p>
        </p:txBody>
      </p:sp>
      <p:sp>
        <p:nvSpPr>
          <p:cNvPr id="37" name="Text Placeholder 6"/>
          <p:cNvSpPr>
            <a:spLocks noGrp="1"/>
          </p:cNvSpPr>
          <p:nvPr>
            <p:ph type="body" sz="quarter" idx="40" hasCustomPrompt="1"/>
          </p:nvPr>
        </p:nvSpPr>
        <p:spPr>
          <a:xfrm>
            <a:off x="6166986" y="1825622"/>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49" name="Text Placeholder 6"/>
          <p:cNvSpPr>
            <a:spLocks noGrp="1"/>
          </p:cNvSpPr>
          <p:nvPr userDrawn="1">
            <p:ph type="body" sz="quarter" idx="41" hasCustomPrompt="1"/>
          </p:nvPr>
        </p:nvSpPr>
        <p:spPr>
          <a:xfrm>
            <a:off x="228599"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0" name="Text Placeholder 6"/>
          <p:cNvSpPr>
            <a:spLocks noGrp="1"/>
          </p:cNvSpPr>
          <p:nvPr userDrawn="1">
            <p:ph type="body" sz="quarter" idx="42" hasCustomPrompt="1"/>
          </p:nvPr>
        </p:nvSpPr>
        <p:spPr>
          <a:xfrm>
            <a:off x="6166986"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1" name="Text Placeholder 6"/>
          <p:cNvSpPr>
            <a:spLocks noGrp="1"/>
          </p:cNvSpPr>
          <p:nvPr>
            <p:ph type="body" sz="quarter" idx="43" hasCustomPrompt="1"/>
          </p:nvPr>
        </p:nvSpPr>
        <p:spPr>
          <a:xfrm>
            <a:off x="228599"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2" name="Text Placeholder 6"/>
          <p:cNvSpPr>
            <a:spLocks noGrp="1"/>
          </p:cNvSpPr>
          <p:nvPr>
            <p:ph type="body" sz="quarter" idx="44" hasCustomPrompt="1"/>
          </p:nvPr>
        </p:nvSpPr>
        <p:spPr>
          <a:xfrm>
            <a:off x="6166986"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11" name="Picture Placeholder 10"/>
          <p:cNvSpPr>
            <a:spLocks noGrp="1"/>
          </p:cNvSpPr>
          <p:nvPr>
            <p:ph type="pic" sz="quarter" idx="45" hasCustomPrompt="1"/>
          </p:nvPr>
        </p:nvSpPr>
        <p:spPr>
          <a:xfrm>
            <a:off x="4276588"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3" name="Picture Placeholder 10"/>
          <p:cNvSpPr>
            <a:spLocks noGrp="1"/>
          </p:cNvSpPr>
          <p:nvPr>
            <p:ph type="pic" sz="quarter" idx="46" hasCustomPrompt="1"/>
          </p:nvPr>
        </p:nvSpPr>
        <p:spPr>
          <a:xfrm>
            <a:off x="4276588"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4" name="Picture Placeholder 10"/>
          <p:cNvSpPr>
            <a:spLocks noGrp="1"/>
          </p:cNvSpPr>
          <p:nvPr>
            <p:ph type="pic" sz="quarter" idx="47" hasCustomPrompt="1"/>
          </p:nvPr>
        </p:nvSpPr>
        <p:spPr>
          <a:xfrm>
            <a:off x="4276588"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5" name="Picture Placeholder 10"/>
          <p:cNvSpPr>
            <a:spLocks noGrp="1"/>
          </p:cNvSpPr>
          <p:nvPr>
            <p:ph type="pic" sz="quarter" idx="48" hasCustomPrompt="1"/>
          </p:nvPr>
        </p:nvSpPr>
        <p:spPr>
          <a:xfrm>
            <a:off x="10214975"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6" name="Picture Placeholder 10"/>
          <p:cNvSpPr>
            <a:spLocks noGrp="1"/>
          </p:cNvSpPr>
          <p:nvPr>
            <p:ph type="pic" sz="quarter" idx="49" hasCustomPrompt="1"/>
          </p:nvPr>
        </p:nvSpPr>
        <p:spPr>
          <a:xfrm>
            <a:off x="10214975"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7" name="Picture Placeholder 10"/>
          <p:cNvSpPr>
            <a:spLocks noGrp="1"/>
          </p:cNvSpPr>
          <p:nvPr>
            <p:ph type="pic" sz="quarter" idx="50" hasCustomPrompt="1"/>
          </p:nvPr>
        </p:nvSpPr>
        <p:spPr>
          <a:xfrm>
            <a:off x="10214975"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17" name="Text Placeholder 3"/>
          <p:cNvSpPr>
            <a:spLocks noGrp="1"/>
          </p:cNvSpPr>
          <p:nvPr>
            <p:ph type="body" sz="quarter" idx="51"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8"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9" name="Rectangle 18"/>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719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2)</a:t>
            </a:r>
          </a:p>
        </p:txBody>
      </p:sp>
      <p:sp>
        <p:nvSpPr>
          <p:cNvPr id="41" name="Picture Placeholder 40"/>
          <p:cNvSpPr>
            <a:spLocks noGrp="1"/>
          </p:cNvSpPr>
          <p:nvPr>
            <p:ph type="pic" sz="quarter" idx="11" hasCustomPrompt="1"/>
          </p:nvPr>
        </p:nvSpPr>
        <p:spPr>
          <a:xfrm>
            <a:off x="306981"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89" name="Picture Placeholder 40"/>
          <p:cNvSpPr>
            <a:spLocks noGrp="1"/>
          </p:cNvSpPr>
          <p:nvPr userDrawn="1">
            <p:ph type="pic" sz="quarter" idx="37" hasCustomPrompt="1"/>
          </p:nvPr>
        </p:nvSpPr>
        <p:spPr>
          <a:xfrm>
            <a:off x="306981"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userDrawn="1">
            <p:ph type="pic" sz="quarter" idx="38" hasCustomPrompt="1"/>
          </p:nvPr>
        </p:nvSpPr>
        <p:spPr>
          <a:xfrm>
            <a:off x="306981"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userDrawn="1">
            <p:ph type="pic" sz="quarter" idx="39" hasCustomPrompt="1"/>
          </p:nvPr>
        </p:nvSpPr>
        <p:spPr>
          <a:xfrm>
            <a:off x="306981"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6" name="Picture Placeholder 40"/>
          <p:cNvSpPr>
            <a:spLocks noGrp="1"/>
          </p:cNvSpPr>
          <p:nvPr userDrawn="1">
            <p:ph type="pic" sz="quarter" idx="40" hasCustomPrompt="1"/>
          </p:nvPr>
        </p:nvSpPr>
        <p:spPr>
          <a:xfrm>
            <a:off x="3288213"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7" name="Picture Placeholder 40"/>
          <p:cNvSpPr>
            <a:spLocks noGrp="1"/>
          </p:cNvSpPr>
          <p:nvPr userDrawn="1">
            <p:ph type="pic" sz="quarter" idx="41" hasCustomPrompt="1"/>
          </p:nvPr>
        </p:nvSpPr>
        <p:spPr>
          <a:xfrm>
            <a:off x="3288213"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8" name="Picture Placeholder 40"/>
          <p:cNvSpPr>
            <a:spLocks noGrp="1"/>
          </p:cNvSpPr>
          <p:nvPr userDrawn="1">
            <p:ph type="pic" sz="quarter" idx="42" hasCustomPrompt="1"/>
          </p:nvPr>
        </p:nvSpPr>
        <p:spPr>
          <a:xfrm>
            <a:off x="3288213"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9" name="Picture Placeholder 40"/>
          <p:cNvSpPr>
            <a:spLocks noGrp="1"/>
          </p:cNvSpPr>
          <p:nvPr userDrawn="1">
            <p:ph type="pic" sz="quarter" idx="43" hasCustomPrompt="1"/>
          </p:nvPr>
        </p:nvSpPr>
        <p:spPr>
          <a:xfrm>
            <a:off x="3288213"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0" name="Picture Placeholder 40"/>
          <p:cNvSpPr>
            <a:spLocks noGrp="1"/>
          </p:cNvSpPr>
          <p:nvPr userDrawn="1">
            <p:ph type="pic" sz="quarter" idx="44" hasCustomPrompt="1"/>
          </p:nvPr>
        </p:nvSpPr>
        <p:spPr>
          <a:xfrm>
            <a:off x="6269445"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1" name="Picture Placeholder 40"/>
          <p:cNvSpPr>
            <a:spLocks noGrp="1"/>
          </p:cNvSpPr>
          <p:nvPr userDrawn="1">
            <p:ph type="pic" sz="quarter" idx="45" hasCustomPrompt="1"/>
          </p:nvPr>
        </p:nvSpPr>
        <p:spPr>
          <a:xfrm>
            <a:off x="6269445"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2" name="Picture Placeholder 40"/>
          <p:cNvSpPr>
            <a:spLocks noGrp="1"/>
          </p:cNvSpPr>
          <p:nvPr userDrawn="1">
            <p:ph type="pic" sz="quarter" idx="46" hasCustomPrompt="1"/>
          </p:nvPr>
        </p:nvSpPr>
        <p:spPr>
          <a:xfrm>
            <a:off x="6269445"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3" name="Picture Placeholder 40"/>
          <p:cNvSpPr>
            <a:spLocks noGrp="1"/>
          </p:cNvSpPr>
          <p:nvPr userDrawn="1">
            <p:ph type="pic" sz="quarter" idx="47" hasCustomPrompt="1"/>
          </p:nvPr>
        </p:nvSpPr>
        <p:spPr>
          <a:xfrm>
            <a:off x="6269445"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4" name="Picture Placeholder 40"/>
          <p:cNvSpPr>
            <a:spLocks noGrp="1"/>
          </p:cNvSpPr>
          <p:nvPr userDrawn="1">
            <p:ph type="pic" sz="quarter" idx="48" hasCustomPrompt="1"/>
          </p:nvPr>
        </p:nvSpPr>
        <p:spPr>
          <a:xfrm>
            <a:off x="9250677"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5" name="Picture Placeholder 40"/>
          <p:cNvSpPr>
            <a:spLocks noGrp="1"/>
          </p:cNvSpPr>
          <p:nvPr userDrawn="1">
            <p:ph type="pic" sz="quarter" idx="49" hasCustomPrompt="1"/>
          </p:nvPr>
        </p:nvSpPr>
        <p:spPr>
          <a:xfrm>
            <a:off x="9250677"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6" name="Picture Placeholder 40"/>
          <p:cNvSpPr>
            <a:spLocks noGrp="1"/>
          </p:cNvSpPr>
          <p:nvPr userDrawn="1">
            <p:ph type="pic" sz="quarter" idx="50" hasCustomPrompt="1"/>
          </p:nvPr>
        </p:nvSpPr>
        <p:spPr>
          <a:xfrm>
            <a:off x="9250677"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7" name="Picture Placeholder 40"/>
          <p:cNvSpPr>
            <a:spLocks noGrp="1"/>
          </p:cNvSpPr>
          <p:nvPr userDrawn="1">
            <p:ph type="pic" sz="quarter" idx="51" hasCustomPrompt="1"/>
          </p:nvPr>
        </p:nvSpPr>
        <p:spPr>
          <a:xfrm>
            <a:off x="9250677"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1" name="Text Placeholder 3"/>
          <p:cNvSpPr>
            <a:spLocks noGrp="1"/>
          </p:cNvSpPr>
          <p:nvPr>
            <p:ph type="body" sz="quarter" idx="52"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4557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(Logo Deck 3)</a:t>
            </a:r>
          </a:p>
        </p:txBody>
      </p:sp>
      <p:sp>
        <p:nvSpPr>
          <p:cNvPr id="59" name="Text Placeholder 6"/>
          <p:cNvSpPr>
            <a:spLocks noGrp="1"/>
          </p:cNvSpPr>
          <p:nvPr>
            <p:ph type="body" sz="quarter" idx="11" hasCustomPrompt="1"/>
          </p:nvPr>
        </p:nvSpPr>
        <p:spPr>
          <a:xfrm>
            <a:off x="509589"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61" name="Picture Placeholder 40"/>
          <p:cNvSpPr>
            <a:spLocks noGrp="1"/>
          </p:cNvSpPr>
          <p:nvPr>
            <p:ph type="pic" sz="quarter" idx="14" hasCustomPrompt="1"/>
          </p:nvPr>
        </p:nvSpPr>
        <p:spPr>
          <a:xfrm>
            <a:off x="50958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p:ph type="pic" sz="quarter" idx="15" hasCustomPrompt="1"/>
          </p:nvPr>
        </p:nvSpPr>
        <p:spPr>
          <a:xfrm>
            <a:off x="1906637"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p:ph type="pic" sz="quarter" idx="16" hasCustomPrompt="1"/>
          </p:nvPr>
        </p:nvSpPr>
        <p:spPr>
          <a:xfrm>
            <a:off x="331123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2" name="Picture Placeholder 40"/>
          <p:cNvSpPr>
            <a:spLocks noGrp="1"/>
          </p:cNvSpPr>
          <p:nvPr>
            <p:ph type="pic" sz="quarter" idx="17" hasCustomPrompt="1"/>
          </p:nvPr>
        </p:nvSpPr>
        <p:spPr>
          <a:xfrm>
            <a:off x="471582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1" name="Text Placeholder 6"/>
          <p:cNvSpPr>
            <a:spLocks noGrp="1"/>
          </p:cNvSpPr>
          <p:nvPr>
            <p:ph type="body" sz="quarter" idx="31" hasCustomPrompt="1"/>
          </p:nvPr>
        </p:nvSpPr>
        <p:spPr>
          <a:xfrm>
            <a:off x="6199413"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2" name="Picture Placeholder 40"/>
          <p:cNvSpPr>
            <a:spLocks noGrp="1"/>
          </p:cNvSpPr>
          <p:nvPr>
            <p:ph type="pic" sz="quarter" idx="32" hasCustomPrompt="1"/>
          </p:nvPr>
        </p:nvSpPr>
        <p:spPr>
          <a:xfrm>
            <a:off x="619601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4" name="Picture Placeholder 40"/>
          <p:cNvSpPr>
            <a:spLocks noGrp="1"/>
          </p:cNvSpPr>
          <p:nvPr>
            <p:ph type="pic" sz="quarter" idx="33" hasCustomPrompt="1"/>
          </p:nvPr>
        </p:nvSpPr>
        <p:spPr>
          <a:xfrm>
            <a:off x="760060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5" name="Picture Placeholder 40"/>
          <p:cNvSpPr>
            <a:spLocks noGrp="1"/>
          </p:cNvSpPr>
          <p:nvPr>
            <p:ph type="pic" sz="quarter" idx="34" hasCustomPrompt="1"/>
          </p:nvPr>
        </p:nvSpPr>
        <p:spPr>
          <a:xfrm>
            <a:off x="9005205"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6" name="Picture Placeholder 40"/>
          <p:cNvSpPr>
            <a:spLocks noGrp="1"/>
          </p:cNvSpPr>
          <p:nvPr>
            <p:ph type="pic" sz="quarter" idx="35" hasCustomPrompt="1"/>
          </p:nvPr>
        </p:nvSpPr>
        <p:spPr>
          <a:xfrm>
            <a:off x="10409801"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7" name="Text Placeholder 6"/>
          <p:cNvSpPr>
            <a:spLocks noGrp="1"/>
          </p:cNvSpPr>
          <p:nvPr>
            <p:ph type="body" sz="quarter" idx="36" hasCustomPrompt="1"/>
          </p:nvPr>
        </p:nvSpPr>
        <p:spPr>
          <a:xfrm>
            <a:off x="509589"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8" name="Picture Placeholder 40"/>
          <p:cNvSpPr>
            <a:spLocks noGrp="1"/>
          </p:cNvSpPr>
          <p:nvPr>
            <p:ph type="pic" sz="quarter" idx="37" hasCustomPrompt="1"/>
          </p:nvPr>
        </p:nvSpPr>
        <p:spPr>
          <a:xfrm>
            <a:off x="50958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0" name="Picture Placeholder 40"/>
          <p:cNvSpPr>
            <a:spLocks noGrp="1"/>
          </p:cNvSpPr>
          <p:nvPr>
            <p:ph type="pic" sz="quarter" idx="38" hasCustomPrompt="1"/>
          </p:nvPr>
        </p:nvSpPr>
        <p:spPr>
          <a:xfrm>
            <a:off x="1906637"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1" name="Picture Placeholder 40"/>
          <p:cNvSpPr>
            <a:spLocks noGrp="1"/>
          </p:cNvSpPr>
          <p:nvPr>
            <p:ph type="pic" sz="quarter" idx="39" hasCustomPrompt="1"/>
          </p:nvPr>
        </p:nvSpPr>
        <p:spPr>
          <a:xfrm>
            <a:off x="331123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2" name="Picture Placeholder 40"/>
          <p:cNvSpPr>
            <a:spLocks noGrp="1"/>
          </p:cNvSpPr>
          <p:nvPr>
            <p:ph type="pic" sz="quarter" idx="40" hasCustomPrompt="1"/>
          </p:nvPr>
        </p:nvSpPr>
        <p:spPr>
          <a:xfrm>
            <a:off x="471582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3" name="Text Placeholder 6"/>
          <p:cNvSpPr>
            <a:spLocks noGrp="1"/>
          </p:cNvSpPr>
          <p:nvPr>
            <p:ph type="body" sz="quarter" idx="41" hasCustomPrompt="1"/>
          </p:nvPr>
        </p:nvSpPr>
        <p:spPr>
          <a:xfrm>
            <a:off x="6199413"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64" name="Picture Placeholder 40"/>
          <p:cNvSpPr>
            <a:spLocks noGrp="1"/>
          </p:cNvSpPr>
          <p:nvPr>
            <p:ph type="pic" sz="quarter" idx="42" hasCustomPrompt="1"/>
          </p:nvPr>
        </p:nvSpPr>
        <p:spPr>
          <a:xfrm>
            <a:off x="619601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6" name="Picture Placeholder 40"/>
          <p:cNvSpPr>
            <a:spLocks noGrp="1"/>
          </p:cNvSpPr>
          <p:nvPr>
            <p:ph type="pic" sz="quarter" idx="43" hasCustomPrompt="1"/>
          </p:nvPr>
        </p:nvSpPr>
        <p:spPr>
          <a:xfrm>
            <a:off x="760060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7" name="Picture Placeholder 40"/>
          <p:cNvSpPr>
            <a:spLocks noGrp="1"/>
          </p:cNvSpPr>
          <p:nvPr>
            <p:ph type="pic" sz="quarter" idx="44" hasCustomPrompt="1"/>
          </p:nvPr>
        </p:nvSpPr>
        <p:spPr>
          <a:xfrm>
            <a:off x="9005205"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8" name="Picture Placeholder 40"/>
          <p:cNvSpPr>
            <a:spLocks noGrp="1"/>
          </p:cNvSpPr>
          <p:nvPr>
            <p:ph type="pic" sz="quarter" idx="45" hasCustomPrompt="1"/>
          </p:nvPr>
        </p:nvSpPr>
        <p:spPr>
          <a:xfrm>
            <a:off x="10409801"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77" name="Text Placeholder 173"/>
          <p:cNvSpPr>
            <a:spLocks noGrp="1"/>
          </p:cNvSpPr>
          <p:nvPr>
            <p:ph type="body" sz="quarter" idx="46" hasCustomPrompt="1"/>
          </p:nvPr>
        </p:nvSpPr>
        <p:spPr>
          <a:xfrm>
            <a:off x="2286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1</a:t>
            </a:r>
          </a:p>
        </p:txBody>
      </p:sp>
      <p:sp>
        <p:nvSpPr>
          <p:cNvPr id="178" name="Text Placeholder 173"/>
          <p:cNvSpPr>
            <a:spLocks noGrp="1"/>
          </p:cNvSpPr>
          <p:nvPr>
            <p:ph type="body" sz="quarter" idx="47" hasCustomPrompt="1"/>
          </p:nvPr>
        </p:nvSpPr>
        <p:spPr>
          <a:xfrm>
            <a:off x="42672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2</a:t>
            </a:r>
          </a:p>
        </p:txBody>
      </p:sp>
      <p:sp>
        <p:nvSpPr>
          <p:cNvPr id="179" name="Text Placeholder 173"/>
          <p:cNvSpPr>
            <a:spLocks noGrp="1"/>
          </p:cNvSpPr>
          <p:nvPr>
            <p:ph type="body" sz="quarter" idx="48" hasCustomPrompt="1"/>
          </p:nvPr>
        </p:nvSpPr>
        <p:spPr>
          <a:xfrm>
            <a:off x="8305801" y="1841797"/>
            <a:ext cx="3657600" cy="548640"/>
          </a:xfrm>
          <a:solidFill>
            <a:schemeClr val="bg2"/>
          </a:solidFill>
        </p:spPr>
        <p:txBody>
          <a:bodyPr anchor="ctr" anchorCtr="0"/>
          <a:lstStyle>
            <a:lvl1pPr algn="ctr">
              <a:defRPr sz="2400">
                <a:solidFill>
                  <a:schemeClr val="bg1"/>
                </a:solidFill>
              </a:defRPr>
            </a:lvl1pPr>
          </a:lstStyle>
          <a:p>
            <a:pPr lvl="0"/>
            <a:r>
              <a:rPr lang="en-US" dirty="0"/>
              <a:t>Content section 3</a:t>
            </a:r>
          </a:p>
        </p:txBody>
      </p:sp>
      <p:sp>
        <p:nvSpPr>
          <p:cNvPr id="5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8" name="Text Placeholder 3"/>
          <p:cNvSpPr>
            <a:spLocks noGrp="1"/>
          </p:cNvSpPr>
          <p:nvPr>
            <p:ph type="body" sz="quarter" idx="49"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9" name="Text Placeholder 18"/>
          <p:cNvSpPr>
            <a:spLocks noGrp="1"/>
          </p:cNvSpPr>
          <p:nvPr>
            <p:ph type="body" sz="quarter" idx="50"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30" name="Rectangle 2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5889184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(Horizontal)</a:t>
            </a:r>
          </a:p>
        </p:txBody>
      </p:sp>
      <p:sp>
        <p:nvSpPr>
          <p:cNvPr id="82" name="Picture Placeholder 6"/>
          <p:cNvSpPr>
            <a:spLocks noGrp="1"/>
          </p:cNvSpPr>
          <p:nvPr>
            <p:ph type="pic" sz="quarter" idx="38"/>
          </p:nvPr>
        </p:nvSpPr>
        <p:spPr>
          <a:xfrm>
            <a:off x="1059359"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16" name="Text Placeholder 15"/>
          <p:cNvSpPr>
            <a:spLocks noGrp="1"/>
          </p:cNvSpPr>
          <p:nvPr>
            <p:ph type="body" sz="quarter" idx="44" hasCustomPrompt="1"/>
          </p:nvPr>
        </p:nvSpPr>
        <p:spPr>
          <a:xfrm>
            <a:off x="819904"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54" name="Picture Placeholder 6"/>
          <p:cNvSpPr>
            <a:spLocks noGrp="1"/>
          </p:cNvSpPr>
          <p:nvPr>
            <p:ph type="pic" sz="quarter" idx="45"/>
          </p:nvPr>
        </p:nvSpPr>
        <p:spPr>
          <a:xfrm>
            <a:off x="2892757"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56" name="Text Placeholder 15"/>
          <p:cNvSpPr>
            <a:spLocks noGrp="1"/>
          </p:cNvSpPr>
          <p:nvPr>
            <p:ph type="body" sz="quarter" idx="47" hasCustomPrompt="1"/>
          </p:nvPr>
        </p:nvSpPr>
        <p:spPr>
          <a:xfrm>
            <a:off x="2653302"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4" name="Picture Placeholder 6"/>
          <p:cNvSpPr>
            <a:spLocks noGrp="1"/>
          </p:cNvSpPr>
          <p:nvPr>
            <p:ph type="pic" sz="quarter" idx="48"/>
          </p:nvPr>
        </p:nvSpPr>
        <p:spPr>
          <a:xfrm>
            <a:off x="4726155"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6" name="Text Placeholder 15"/>
          <p:cNvSpPr>
            <a:spLocks noGrp="1"/>
          </p:cNvSpPr>
          <p:nvPr>
            <p:ph type="body" sz="quarter" idx="50" hasCustomPrompt="1"/>
          </p:nvPr>
        </p:nvSpPr>
        <p:spPr>
          <a:xfrm>
            <a:off x="4486700"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7" name="Picture Placeholder 6"/>
          <p:cNvSpPr>
            <a:spLocks noGrp="1"/>
          </p:cNvSpPr>
          <p:nvPr>
            <p:ph type="pic" sz="quarter" idx="51"/>
          </p:nvPr>
        </p:nvSpPr>
        <p:spPr>
          <a:xfrm>
            <a:off x="6559553"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9" name="Text Placeholder 15"/>
          <p:cNvSpPr>
            <a:spLocks noGrp="1"/>
          </p:cNvSpPr>
          <p:nvPr>
            <p:ph type="body" sz="quarter" idx="53" hasCustomPrompt="1"/>
          </p:nvPr>
        </p:nvSpPr>
        <p:spPr>
          <a:xfrm>
            <a:off x="6320098"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0" name="Picture Placeholder 6"/>
          <p:cNvSpPr>
            <a:spLocks noGrp="1"/>
          </p:cNvSpPr>
          <p:nvPr>
            <p:ph type="pic" sz="quarter" idx="54"/>
          </p:nvPr>
        </p:nvSpPr>
        <p:spPr>
          <a:xfrm>
            <a:off x="83929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2" name="Text Placeholder 15"/>
          <p:cNvSpPr>
            <a:spLocks noGrp="1"/>
          </p:cNvSpPr>
          <p:nvPr>
            <p:ph type="body" sz="quarter" idx="56" hasCustomPrompt="1"/>
          </p:nvPr>
        </p:nvSpPr>
        <p:spPr>
          <a:xfrm>
            <a:off x="81534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4" name="Picture Placeholder 6"/>
          <p:cNvSpPr>
            <a:spLocks noGrp="1"/>
          </p:cNvSpPr>
          <p:nvPr>
            <p:ph type="pic" sz="quarter" idx="57"/>
          </p:nvPr>
        </p:nvSpPr>
        <p:spPr>
          <a:xfrm>
            <a:off x="102263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6" name="Text Placeholder 15"/>
          <p:cNvSpPr>
            <a:spLocks noGrp="1"/>
          </p:cNvSpPr>
          <p:nvPr>
            <p:ph type="body" sz="quarter" idx="59" hasCustomPrompt="1"/>
          </p:nvPr>
        </p:nvSpPr>
        <p:spPr>
          <a:xfrm>
            <a:off x="99868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86" name="Text Placeholder 10"/>
          <p:cNvSpPr>
            <a:spLocks noGrp="1"/>
          </p:cNvSpPr>
          <p:nvPr>
            <p:ph type="body" sz="quarter" idx="39" hasCustomPrompt="1"/>
          </p:nvPr>
        </p:nvSpPr>
        <p:spPr>
          <a:xfrm>
            <a:off x="819904"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87" name="Text Placeholder 10"/>
          <p:cNvSpPr>
            <a:spLocks noGrp="1"/>
          </p:cNvSpPr>
          <p:nvPr>
            <p:ph type="body" sz="quarter" idx="60" hasCustomPrompt="1"/>
          </p:nvPr>
        </p:nvSpPr>
        <p:spPr>
          <a:xfrm>
            <a:off x="2653302"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0" name="Text Placeholder 10"/>
          <p:cNvSpPr>
            <a:spLocks noGrp="1"/>
          </p:cNvSpPr>
          <p:nvPr>
            <p:ph type="body" sz="quarter" idx="61" hasCustomPrompt="1"/>
          </p:nvPr>
        </p:nvSpPr>
        <p:spPr>
          <a:xfrm>
            <a:off x="4486700"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1" name="Text Placeholder 10"/>
          <p:cNvSpPr>
            <a:spLocks noGrp="1"/>
          </p:cNvSpPr>
          <p:nvPr>
            <p:ph type="body" sz="quarter" idx="62" hasCustomPrompt="1"/>
          </p:nvPr>
        </p:nvSpPr>
        <p:spPr>
          <a:xfrm>
            <a:off x="6320098"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4" name="Text Placeholder 10"/>
          <p:cNvSpPr>
            <a:spLocks noGrp="1"/>
          </p:cNvSpPr>
          <p:nvPr>
            <p:ph type="body" sz="quarter" idx="63" hasCustomPrompt="1"/>
          </p:nvPr>
        </p:nvSpPr>
        <p:spPr>
          <a:xfrm>
            <a:off x="81534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5" name="Text Placeholder 10"/>
          <p:cNvSpPr>
            <a:spLocks noGrp="1"/>
          </p:cNvSpPr>
          <p:nvPr>
            <p:ph type="body" sz="quarter" idx="64" hasCustomPrompt="1"/>
          </p:nvPr>
        </p:nvSpPr>
        <p:spPr>
          <a:xfrm>
            <a:off x="99868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3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4" name="Text Placeholder 18"/>
          <p:cNvSpPr>
            <a:spLocks noGrp="1"/>
          </p:cNvSpPr>
          <p:nvPr>
            <p:ph type="body" sz="quarter" idx="65"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5" name="Rectangle 24"/>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9933614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4114800" cy="1051560"/>
          </a:xfrm>
        </p:spPr>
        <p:txBody>
          <a:bodyPr/>
          <a:lstStyle>
            <a:lvl1pPr>
              <a:defRPr baseline="0">
                <a:solidFill>
                  <a:schemeClr val="accent1"/>
                </a:solidFill>
              </a:defRPr>
            </a:lvl1pPr>
          </a:lstStyle>
          <a:p>
            <a:r>
              <a:rPr lang="en-US" dirty="0"/>
              <a:t>Title of slide (Vertical)</a:t>
            </a:r>
          </a:p>
        </p:txBody>
      </p:sp>
      <p:sp>
        <p:nvSpPr>
          <p:cNvPr id="13" name="Text Placeholder 3"/>
          <p:cNvSpPr>
            <a:spLocks noGrp="1"/>
          </p:cNvSpPr>
          <p:nvPr>
            <p:ph type="body" sz="quarter" idx="14" hasCustomPrompt="1"/>
          </p:nvPr>
        </p:nvSpPr>
        <p:spPr>
          <a:xfrm>
            <a:off x="228600" y="1280160"/>
            <a:ext cx="4114800" cy="457200"/>
          </a:xfrm>
        </p:spPr>
        <p:txBody>
          <a:bodyPr lIns="146304" tIns="45720" bIns="0" anchor="t" anchorCtr="0"/>
          <a:lstStyle>
            <a:lvl1pPr>
              <a:defRPr baseline="0"/>
            </a:lvl1pPr>
          </a:lstStyle>
          <a:p>
            <a:pPr lvl="0"/>
            <a:r>
              <a:rPr lang="en-US" dirty="0"/>
              <a:t>Title of sub header</a:t>
            </a:r>
          </a:p>
        </p:txBody>
      </p:sp>
      <p:sp>
        <p:nvSpPr>
          <p:cNvPr id="138" name="Picture Placeholder 8"/>
          <p:cNvSpPr>
            <a:spLocks noGrp="1"/>
          </p:cNvSpPr>
          <p:nvPr>
            <p:ph type="pic" sz="quarter" idx="91"/>
          </p:nvPr>
        </p:nvSpPr>
        <p:spPr>
          <a:xfrm>
            <a:off x="4931727" y="1573842"/>
            <a:ext cx="548772" cy="548772"/>
          </a:xfrm>
        </p:spPr>
        <p:txBody>
          <a:bodyPr lIns="91440" tIns="91440" rIns="91440" bIns="91440"/>
          <a:lstStyle>
            <a:lvl1pPr>
              <a:defRPr sz="1000"/>
            </a:lvl1pPr>
          </a:lstStyle>
          <a:p>
            <a:endParaRPr lang="en-US" dirty="0"/>
          </a:p>
        </p:txBody>
      </p:sp>
      <p:sp>
        <p:nvSpPr>
          <p:cNvPr id="194" name="Text Placeholder 15"/>
          <p:cNvSpPr>
            <a:spLocks noGrp="1"/>
          </p:cNvSpPr>
          <p:nvPr>
            <p:ph type="body" sz="quarter" idx="50" hasCustomPrompt="1"/>
          </p:nvPr>
        </p:nvSpPr>
        <p:spPr>
          <a:xfrm>
            <a:off x="5744682" y="1573842"/>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7" name="Text Placeholder 15"/>
          <p:cNvSpPr>
            <a:spLocks noGrp="1"/>
          </p:cNvSpPr>
          <p:nvPr>
            <p:ph type="body" sz="quarter" idx="97" hasCustomPrompt="1"/>
          </p:nvPr>
        </p:nvSpPr>
        <p:spPr>
          <a:xfrm>
            <a:off x="5744682" y="2366498"/>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8" name="Text Placeholder 15"/>
          <p:cNvSpPr>
            <a:spLocks noGrp="1"/>
          </p:cNvSpPr>
          <p:nvPr>
            <p:ph type="body" sz="quarter" idx="98" hasCustomPrompt="1"/>
          </p:nvPr>
        </p:nvSpPr>
        <p:spPr>
          <a:xfrm>
            <a:off x="5744682" y="3159154"/>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9" name="Text Placeholder 15"/>
          <p:cNvSpPr>
            <a:spLocks noGrp="1"/>
          </p:cNvSpPr>
          <p:nvPr>
            <p:ph type="body" sz="quarter" idx="99" hasCustomPrompt="1"/>
          </p:nvPr>
        </p:nvSpPr>
        <p:spPr>
          <a:xfrm>
            <a:off x="5744682" y="395181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0" name="Text Placeholder 15"/>
          <p:cNvSpPr>
            <a:spLocks noGrp="1"/>
          </p:cNvSpPr>
          <p:nvPr>
            <p:ph type="body" sz="quarter" idx="100" hasCustomPrompt="1"/>
          </p:nvPr>
        </p:nvSpPr>
        <p:spPr>
          <a:xfrm>
            <a:off x="5744682" y="553712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4" name="Picture Placeholder 8"/>
          <p:cNvSpPr>
            <a:spLocks noGrp="1"/>
          </p:cNvSpPr>
          <p:nvPr>
            <p:ph type="pic" sz="quarter" idx="104"/>
          </p:nvPr>
        </p:nvSpPr>
        <p:spPr>
          <a:xfrm>
            <a:off x="4931727" y="3159154"/>
            <a:ext cx="548772" cy="548772"/>
          </a:xfrm>
        </p:spPr>
        <p:txBody>
          <a:bodyPr lIns="91440" tIns="91440" rIns="91440" bIns="91440"/>
          <a:lstStyle>
            <a:lvl1pPr>
              <a:defRPr sz="1000"/>
            </a:lvl1pPr>
          </a:lstStyle>
          <a:p>
            <a:endParaRPr lang="en-US" dirty="0"/>
          </a:p>
        </p:txBody>
      </p:sp>
      <p:sp>
        <p:nvSpPr>
          <p:cNvPr id="205" name="Text Placeholder 29"/>
          <p:cNvSpPr>
            <a:spLocks noGrp="1"/>
          </p:cNvSpPr>
          <p:nvPr>
            <p:ph type="body" sz="quarter" idx="105"/>
          </p:nvPr>
        </p:nvSpPr>
        <p:spPr>
          <a:xfrm>
            <a:off x="6532211" y="3159154"/>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6" name="Picture Placeholder 8"/>
          <p:cNvSpPr>
            <a:spLocks noGrp="1"/>
          </p:cNvSpPr>
          <p:nvPr>
            <p:ph type="pic" sz="quarter" idx="106"/>
          </p:nvPr>
        </p:nvSpPr>
        <p:spPr>
          <a:xfrm>
            <a:off x="4931727" y="3951810"/>
            <a:ext cx="548772" cy="548772"/>
          </a:xfrm>
        </p:spPr>
        <p:txBody>
          <a:bodyPr lIns="91440" tIns="91440" rIns="91440" bIns="91440"/>
          <a:lstStyle>
            <a:lvl1pPr>
              <a:defRPr sz="1000"/>
            </a:lvl1pPr>
          </a:lstStyle>
          <a:p>
            <a:endParaRPr lang="en-US" dirty="0"/>
          </a:p>
        </p:txBody>
      </p:sp>
      <p:sp>
        <p:nvSpPr>
          <p:cNvPr id="207" name="Text Placeholder 29"/>
          <p:cNvSpPr>
            <a:spLocks noGrp="1"/>
          </p:cNvSpPr>
          <p:nvPr>
            <p:ph type="body" sz="quarter" idx="107"/>
          </p:nvPr>
        </p:nvSpPr>
        <p:spPr>
          <a:xfrm>
            <a:off x="6532211" y="395181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8" name="Picture Placeholder 8"/>
          <p:cNvSpPr>
            <a:spLocks noGrp="1"/>
          </p:cNvSpPr>
          <p:nvPr>
            <p:ph type="pic" sz="quarter" idx="108"/>
          </p:nvPr>
        </p:nvSpPr>
        <p:spPr>
          <a:xfrm>
            <a:off x="4931727" y="5537120"/>
            <a:ext cx="548772" cy="548772"/>
          </a:xfrm>
        </p:spPr>
        <p:txBody>
          <a:bodyPr lIns="91440" tIns="91440" rIns="91440" bIns="91440"/>
          <a:lstStyle>
            <a:lvl1pPr>
              <a:defRPr sz="1000"/>
            </a:lvl1pPr>
          </a:lstStyle>
          <a:p>
            <a:endParaRPr lang="en-US" dirty="0"/>
          </a:p>
        </p:txBody>
      </p:sp>
      <p:sp>
        <p:nvSpPr>
          <p:cNvPr id="209" name="Text Placeholder 29"/>
          <p:cNvSpPr>
            <a:spLocks noGrp="1"/>
          </p:cNvSpPr>
          <p:nvPr>
            <p:ph type="body" sz="quarter" idx="109"/>
          </p:nvPr>
        </p:nvSpPr>
        <p:spPr>
          <a:xfrm>
            <a:off x="6532211" y="553712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8" name="Text Placeholder 29"/>
          <p:cNvSpPr>
            <a:spLocks noGrp="1"/>
          </p:cNvSpPr>
          <p:nvPr>
            <p:ph type="body" sz="quarter" idx="110"/>
          </p:nvPr>
        </p:nvSpPr>
        <p:spPr>
          <a:xfrm>
            <a:off x="6532211" y="1573842"/>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9" name="Text Placeholder 29"/>
          <p:cNvSpPr>
            <a:spLocks noGrp="1"/>
          </p:cNvSpPr>
          <p:nvPr>
            <p:ph type="body" sz="quarter" idx="111"/>
          </p:nvPr>
        </p:nvSpPr>
        <p:spPr>
          <a:xfrm>
            <a:off x="6532211" y="2366498"/>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0" name="Picture Placeholder 8"/>
          <p:cNvSpPr>
            <a:spLocks noGrp="1"/>
          </p:cNvSpPr>
          <p:nvPr>
            <p:ph type="pic" sz="quarter" idx="112"/>
          </p:nvPr>
        </p:nvSpPr>
        <p:spPr>
          <a:xfrm>
            <a:off x="4931727" y="2366498"/>
            <a:ext cx="548772" cy="548772"/>
          </a:xfrm>
        </p:spPr>
        <p:txBody>
          <a:bodyPr lIns="91440" tIns="91440" rIns="91440" bIns="91440"/>
          <a:lstStyle>
            <a:lvl1pPr>
              <a:defRPr sz="1000"/>
            </a:lvl1pPr>
          </a:lstStyle>
          <a:p>
            <a:endParaRPr lang="en-US" dirty="0"/>
          </a:p>
        </p:txBody>
      </p:sp>
      <p:sp>
        <p:nvSpPr>
          <p:cNvPr id="222" name="Picture Placeholder 8"/>
          <p:cNvSpPr>
            <a:spLocks noGrp="1"/>
          </p:cNvSpPr>
          <p:nvPr>
            <p:ph type="pic" sz="quarter" idx="113"/>
          </p:nvPr>
        </p:nvSpPr>
        <p:spPr>
          <a:xfrm>
            <a:off x="4931727" y="781186"/>
            <a:ext cx="548772" cy="548772"/>
          </a:xfrm>
        </p:spPr>
        <p:txBody>
          <a:bodyPr lIns="91440" tIns="91440" rIns="91440" bIns="91440"/>
          <a:lstStyle>
            <a:lvl1pPr>
              <a:defRPr sz="1000"/>
            </a:lvl1pPr>
          </a:lstStyle>
          <a:p>
            <a:endParaRPr lang="en-US" dirty="0"/>
          </a:p>
        </p:txBody>
      </p:sp>
      <p:sp>
        <p:nvSpPr>
          <p:cNvPr id="223" name="Text Placeholder 15"/>
          <p:cNvSpPr>
            <a:spLocks noGrp="1"/>
          </p:cNvSpPr>
          <p:nvPr>
            <p:ph type="body" sz="quarter" idx="114" hasCustomPrompt="1"/>
          </p:nvPr>
        </p:nvSpPr>
        <p:spPr>
          <a:xfrm>
            <a:off x="5744682" y="78118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4" name="Text Placeholder 29"/>
          <p:cNvSpPr>
            <a:spLocks noGrp="1"/>
          </p:cNvSpPr>
          <p:nvPr>
            <p:ph type="body" sz="quarter" idx="115"/>
          </p:nvPr>
        </p:nvSpPr>
        <p:spPr>
          <a:xfrm>
            <a:off x="6532211" y="78118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5" name="Text Placeholder 15"/>
          <p:cNvSpPr>
            <a:spLocks noGrp="1"/>
          </p:cNvSpPr>
          <p:nvPr>
            <p:ph type="body" sz="quarter" idx="116" hasCustomPrompt="1"/>
          </p:nvPr>
        </p:nvSpPr>
        <p:spPr>
          <a:xfrm>
            <a:off x="5744682" y="474446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6" name="Picture Placeholder 8"/>
          <p:cNvSpPr>
            <a:spLocks noGrp="1"/>
          </p:cNvSpPr>
          <p:nvPr>
            <p:ph type="pic" sz="quarter" idx="117"/>
          </p:nvPr>
        </p:nvSpPr>
        <p:spPr>
          <a:xfrm>
            <a:off x="4931727" y="4744466"/>
            <a:ext cx="548772" cy="548772"/>
          </a:xfrm>
        </p:spPr>
        <p:txBody>
          <a:bodyPr lIns="91440" tIns="91440" rIns="91440" bIns="91440"/>
          <a:lstStyle>
            <a:lvl1pPr>
              <a:defRPr sz="1000"/>
            </a:lvl1pPr>
          </a:lstStyle>
          <a:p>
            <a:endParaRPr lang="en-US" dirty="0"/>
          </a:p>
        </p:txBody>
      </p:sp>
      <p:sp>
        <p:nvSpPr>
          <p:cNvPr id="227" name="Text Placeholder 29"/>
          <p:cNvSpPr>
            <a:spLocks noGrp="1"/>
          </p:cNvSpPr>
          <p:nvPr>
            <p:ph type="body" sz="quarter" idx="118"/>
          </p:nvPr>
        </p:nvSpPr>
        <p:spPr>
          <a:xfrm>
            <a:off x="6532211" y="474446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40"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6" name="Rectangle 2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48404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2682253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770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213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41520148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914033" y="1554480"/>
            <a:ext cx="8732662" cy="3657600"/>
          </a:xfrm>
        </p:spPr>
        <p:txBody>
          <a:bodyPr lIns="0" tIns="137160" anchor="t" anchorCtr="0">
            <a:normAutofit/>
          </a:bodyPr>
          <a:lstStyle>
            <a:lvl1pPr marL="0" marR="0" indent="0" algn="l" defTabSz="914400" rtl="0" eaLnBrk="1" fontAlgn="auto" latinLnBrk="0" hangingPunct="1">
              <a:lnSpc>
                <a:spcPct val="100000"/>
              </a:lnSpc>
              <a:spcBef>
                <a:spcPts val="1800"/>
              </a:spcBef>
              <a:spcAft>
                <a:spcPts val="0"/>
              </a:spcAft>
              <a:buClrTx/>
              <a:buSzPct val="50000"/>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3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4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5 Title</a:t>
            </a:r>
          </a:p>
          <a:p>
            <a:pPr lvl="0"/>
            <a:endParaRPr lang="en-US" dirty="0"/>
          </a:p>
        </p:txBody>
      </p:sp>
      <p:sp>
        <p:nvSpPr>
          <p:cNvPr id="6" name="Text Placeholder 5"/>
          <p:cNvSpPr>
            <a:spLocks noGrp="1"/>
          </p:cNvSpPr>
          <p:nvPr>
            <p:ph type="body" sz="quarter" idx="13" hasCustomPrompt="1"/>
          </p:nvPr>
        </p:nvSpPr>
        <p:spPr>
          <a:xfrm>
            <a:off x="228599" y="1554480"/>
            <a:ext cx="2514601"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Agenda</a:t>
            </a:r>
          </a:p>
        </p:txBody>
      </p:sp>
      <p:sp>
        <p:nvSpPr>
          <p:cNvPr id="7" name="Rectangle 6"/>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9621976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72122"/>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12/17/2017</a:t>
            </a:fld>
            <a:endParaRPr lang="en-US" dirty="0"/>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725521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460362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7861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3317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dirty="0">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a:alphaModFix amt="40000"/>
          </a:blip>
          <a:srcRect t="8627" b="8626"/>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87478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rgbClr val="008774"/>
                </a:solidFill>
              </a:defRPr>
            </a:lvl1pPr>
          </a:lstStyle>
          <a:p>
            <a:r>
              <a:rPr lang="en-US" dirty="0"/>
              <a:t>Click to edit Master title style</a:t>
            </a:r>
          </a:p>
        </p:txBody>
      </p:sp>
    </p:spTree>
    <p:extLst>
      <p:ext uri="{BB962C8B-B14F-4D97-AF65-F5344CB8AC3E}">
        <p14:creationId xmlns:p14="http://schemas.microsoft.com/office/powerpoint/2010/main" val="28191461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atin typeface="+mn-lt"/>
              </a:defRPr>
            </a:lvl1pPr>
            <a:lvl2pPr>
              <a:defRPr sz="2600" b="0">
                <a:latin typeface="+mn-lt"/>
              </a:defRPr>
            </a:lvl2pPr>
            <a:lvl3pPr>
              <a:defRPr sz="2400" b="0">
                <a:latin typeface="+mn-lt"/>
              </a:defRPr>
            </a:lvl3pPr>
            <a:lvl4pPr>
              <a:defRPr sz="2200" b="0">
                <a:latin typeface="+mn-lt"/>
              </a:defRPr>
            </a:lvl4pPr>
            <a:lvl5pPr>
              <a:defRPr sz="20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lvl1pPr>
          </a:lstStyle>
          <a:p>
            <a:r>
              <a:rPr lang="en-US" dirty="0"/>
              <a:t>Click to edit Master title style</a:t>
            </a:r>
          </a:p>
        </p:txBody>
      </p:sp>
    </p:spTree>
    <p:extLst>
      <p:ext uri="{BB962C8B-B14F-4D97-AF65-F5344CB8AC3E}">
        <p14:creationId xmlns:p14="http://schemas.microsoft.com/office/powerpoint/2010/main" val="17026310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25314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65573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313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28600"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lvl="1"/>
            <a:r>
              <a:rPr lang="en-US" dirty="0"/>
              <a:t>Content</a:t>
            </a:r>
          </a:p>
          <a:p>
            <a:pPr lvl="0"/>
            <a:r>
              <a:rPr lang="en-US" dirty="0"/>
              <a:t>Section 3 Title</a:t>
            </a:r>
          </a:p>
          <a:p>
            <a:pPr lvl="1"/>
            <a:r>
              <a:rPr lang="en-US" dirty="0"/>
              <a:t>Content</a:t>
            </a:r>
          </a:p>
          <a:p>
            <a:pPr lvl="0"/>
            <a:r>
              <a:rPr lang="en-US" dirty="0"/>
              <a:t>Section 4 Title</a:t>
            </a:r>
          </a:p>
          <a:p>
            <a:pPr lvl="1"/>
            <a:r>
              <a:rPr lang="en-US" dirty="0"/>
              <a:t>Content</a:t>
            </a:r>
          </a:p>
          <a:p>
            <a:pPr lvl="0"/>
            <a:endParaRPr lang="en-US" dirty="0"/>
          </a:p>
        </p:txBody>
      </p:sp>
      <p:sp>
        <p:nvSpPr>
          <p:cNvPr id="7" name="Title 1"/>
          <p:cNvSpPr>
            <a:spLocks noGrp="1"/>
          </p:cNvSpPr>
          <p:nvPr>
            <p:ph type="title" hasCustomPrompt="1"/>
          </p:nvPr>
        </p:nvSpPr>
        <p:spPr>
          <a:xfrm>
            <a:off x="228600" y="228600"/>
            <a:ext cx="11734801" cy="1280160"/>
          </a:xfrm>
        </p:spPr>
        <p:txBody>
          <a:bodyPr tIns="45720" anchor="t" anchorCtr="0"/>
          <a:lstStyle>
            <a:lvl1pPr>
              <a:defRPr spc="-10" baseline="0">
                <a:solidFill>
                  <a:schemeClr val="accent1"/>
                </a:solidFill>
              </a:defRPr>
            </a:lvl1pPr>
          </a:lstStyle>
          <a:p>
            <a:r>
              <a:rPr lang="en-US" dirty="0"/>
              <a:t>Agenda</a:t>
            </a:r>
          </a:p>
        </p:txBody>
      </p:sp>
      <p:sp>
        <p:nvSpPr>
          <p:cNvPr id="10" name="Text Placeholder 4"/>
          <p:cNvSpPr>
            <a:spLocks noGrp="1"/>
          </p:cNvSpPr>
          <p:nvPr>
            <p:ph type="body" sz="quarter" idx="13" hasCustomPrompt="1"/>
          </p:nvPr>
        </p:nvSpPr>
        <p:spPr>
          <a:xfrm>
            <a:off x="4238897"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5 Title</a:t>
            </a:r>
          </a:p>
          <a:p>
            <a:pPr lvl="1"/>
            <a:r>
              <a:rPr lang="en-US" dirty="0"/>
              <a:t>Content</a:t>
            </a:r>
          </a:p>
          <a:p>
            <a:pPr lvl="0"/>
            <a:r>
              <a:rPr lang="en-US" dirty="0"/>
              <a:t>Section 6 Title</a:t>
            </a:r>
          </a:p>
          <a:p>
            <a:pPr lvl="1"/>
            <a:r>
              <a:rPr lang="en-US" dirty="0"/>
              <a:t>Content</a:t>
            </a:r>
          </a:p>
          <a:p>
            <a:pPr lvl="0"/>
            <a:r>
              <a:rPr lang="en-US" dirty="0"/>
              <a:t>Section 7 Title</a:t>
            </a:r>
          </a:p>
          <a:p>
            <a:pPr lvl="1"/>
            <a:r>
              <a:rPr lang="en-US" dirty="0"/>
              <a:t>Content</a:t>
            </a:r>
          </a:p>
          <a:p>
            <a:pPr lvl="0"/>
            <a:r>
              <a:rPr lang="en-US" dirty="0"/>
              <a:t>Section 8 Title</a:t>
            </a:r>
          </a:p>
          <a:p>
            <a:pPr lvl="1"/>
            <a:r>
              <a:rPr lang="en-US" dirty="0"/>
              <a:t>Content</a:t>
            </a:r>
          </a:p>
          <a:p>
            <a:pPr lvl="0"/>
            <a:endParaRPr lang="en-US" dirty="0"/>
          </a:p>
        </p:txBody>
      </p:sp>
      <p:sp>
        <p:nvSpPr>
          <p:cNvPr id="11" name="Text Placeholder 4"/>
          <p:cNvSpPr>
            <a:spLocks noGrp="1"/>
          </p:cNvSpPr>
          <p:nvPr>
            <p:ph type="body" sz="quarter" idx="14" hasCustomPrompt="1"/>
          </p:nvPr>
        </p:nvSpPr>
        <p:spPr>
          <a:xfrm>
            <a:off x="8249194"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9 Title</a:t>
            </a:r>
          </a:p>
          <a:p>
            <a:pPr lvl="1"/>
            <a:r>
              <a:rPr lang="en-US" dirty="0"/>
              <a:t>Content</a:t>
            </a:r>
          </a:p>
          <a:p>
            <a:pPr lvl="0"/>
            <a:r>
              <a:rPr lang="en-US" dirty="0"/>
              <a:t>Section 10 Title</a:t>
            </a:r>
          </a:p>
          <a:p>
            <a:pPr lvl="1"/>
            <a:r>
              <a:rPr lang="en-US" dirty="0"/>
              <a:t>Content</a:t>
            </a:r>
          </a:p>
          <a:p>
            <a:pPr lvl="0"/>
            <a:r>
              <a:rPr lang="en-US" dirty="0"/>
              <a:t>Section 11 Title</a:t>
            </a:r>
          </a:p>
          <a:p>
            <a:pPr lvl="1"/>
            <a:r>
              <a:rPr lang="en-US" dirty="0"/>
              <a:t>Content</a:t>
            </a:r>
          </a:p>
          <a:p>
            <a:pPr lvl="0"/>
            <a:r>
              <a:rPr lang="en-US" dirty="0"/>
              <a:t>Section 12 Title</a:t>
            </a:r>
          </a:p>
          <a:p>
            <a:pPr lvl="1"/>
            <a:r>
              <a:rPr lang="en-US" dirty="0"/>
              <a:t>Content</a:t>
            </a:r>
          </a:p>
          <a:p>
            <a:pPr lvl="0"/>
            <a:endParaRPr lang="en-US" dirty="0"/>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769377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69942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99665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70452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0548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875943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7119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01031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5524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406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65075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6007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16188" y="131403"/>
            <a:ext cx="10559625" cy="574453"/>
          </a:xfrm>
        </p:spPr>
        <p:txBody>
          <a:bodyPr lIns="0" tIns="0" rIns="0" bIns="0"/>
          <a:lstStyle>
            <a:lvl1pPr>
              <a:defRPr sz="3733" b="1" i="0">
                <a:solidFill>
                  <a:srgbClr val="5635AD"/>
                </a:solidFill>
                <a:latin typeface="Trebuchet MS"/>
                <a:cs typeface="Trebuchet MS"/>
              </a:defRPr>
            </a:lvl1pPr>
          </a:lstStyle>
          <a:p>
            <a:endParaRPr/>
          </a:p>
        </p:txBody>
      </p:sp>
      <p:sp>
        <p:nvSpPr>
          <p:cNvPr id="3" name="Holder 3"/>
          <p:cNvSpPr>
            <a:spLocks noGrp="1"/>
          </p:cNvSpPr>
          <p:nvPr>
            <p:ph type="body" idx="1"/>
          </p:nvPr>
        </p:nvSpPr>
        <p:spPr>
          <a:xfrm>
            <a:off x="902207" y="1046650"/>
            <a:ext cx="10387584" cy="369332"/>
          </a:xfrm>
        </p:spPr>
        <p:txBody>
          <a:bodyPr lIns="0" tIns="0" rIns="0" bIns="0"/>
          <a:lstStyle>
            <a:lvl1pPr>
              <a:defRPr sz="2400" b="1" i="0">
                <a:solidFill>
                  <a:schemeClr val="tx1"/>
                </a:solidFill>
                <a:latin typeface="Trebuchet MS"/>
                <a:cs typeface="Trebuchet MS"/>
              </a:defRPr>
            </a:lvl1pPr>
          </a:lstStyle>
          <a:p>
            <a:endParaRPr/>
          </a:p>
        </p:txBody>
      </p:sp>
    </p:spTree>
    <p:extLst>
      <p:ext uri="{BB962C8B-B14F-4D97-AF65-F5344CB8AC3E}">
        <p14:creationId xmlns:p14="http://schemas.microsoft.com/office/powerpoint/2010/main" val="9853149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816188" y="131403"/>
            <a:ext cx="10559625" cy="574453"/>
          </a:xfrm>
        </p:spPr>
        <p:txBody>
          <a:bodyPr lIns="0" tIns="0" rIns="0" bIns="0"/>
          <a:lstStyle>
            <a:lvl1pPr>
              <a:defRPr sz="3733" b="1" i="0">
                <a:solidFill>
                  <a:srgbClr val="5635AD"/>
                </a:solidFill>
                <a:latin typeface="Trebuchet MS"/>
                <a:cs typeface="Trebuchet MS"/>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8986870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816188" y="131403"/>
            <a:ext cx="10559625" cy="574453"/>
          </a:xfrm>
        </p:spPr>
        <p:txBody>
          <a:bodyPr lIns="0" tIns="0" rIns="0" bIns="0"/>
          <a:lstStyle>
            <a:lvl1pPr>
              <a:defRPr sz="3733" b="1" i="0">
                <a:solidFill>
                  <a:srgbClr val="5635AD"/>
                </a:solidFill>
                <a:latin typeface="Trebuchet MS"/>
                <a:cs typeface="Trebuchet MS"/>
              </a:defRPr>
            </a:lvl1pPr>
          </a:lstStyle>
          <a:p>
            <a:endParaRPr/>
          </a:p>
        </p:txBody>
      </p:sp>
    </p:spTree>
    <p:extLst>
      <p:ext uri="{BB962C8B-B14F-4D97-AF65-F5344CB8AC3E}">
        <p14:creationId xmlns:p14="http://schemas.microsoft.com/office/powerpoint/2010/main" val="1859885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0"/>
            <a:ext cx="12192000" cy="6400800"/>
          </a:xfrm>
          <a:custGeom>
            <a:avLst/>
            <a:gdLst/>
            <a:ahLst/>
            <a:cxnLst/>
            <a:rect l="l" t="t" r="r" b="b"/>
            <a:pathLst>
              <a:path w="9144000" h="4800600">
                <a:moveTo>
                  <a:pt x="0" y="4800600"/>
                </a:moveTo>
                <a:lnTo>
                  <a:pt x="9144000" y="4800600"/>
                </a:lnTo>
                <a:lnTo>
                  <a:pt x="9144000" y="0"/>
                </a:lnTo>
                <a:lnTo>
                  <a:pt x="0" y="0"/>
                </a:lnTo>
                <a:lnTo>
                  <a:pt x="0" y="4800600"/>
                </a:lnTo>
                <a:close/>
              </a:path>
            </a:pathLst>
          </a:custGeom>
          <a:solidFill>
            <a:srgbClr val="000000"/>
          </a:solidFill>
        </p:spPr>
        <p:txBody>
          <a:bodyPr wrap="square" lIns="0" tIns="0" rIns="0" bIns="0" rtlCol="0"/>
          <a:lstStyle/>
          <a:p>
            <a:endParaRPr sz="2400" dirty="0"/>
          </a:p>
        </p:txBody>
      </p:sp>
    </p:spTree>
    <p:extLst>
      <p:ext uri="{BB962C8B-B14F-4D97-AF65-F5344CB8AC3E}">
        <p14:creationId xmlns:p14="http://schemas.microsoft.com/office/powerpoint/2010/main" val="831779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content">
    <p:bg>
      <p:bgPr>
        <a:solidFill>
          <a:srgbClr val="FFFFFF"/>
        </a:solidFill>
        <a:effectLst/>
      </p:bgPr>
    </p:bg>
    <p:spTree>
      <p:nvGrpSpPr>
        <p:cNvPr id="1" name="Shape 15"/>
        <p:cNvGrpSpPr/>
        <p:nvPr/>
      </p:nvGrpSpPr>
      <p:grpSpPr>
        <a:xfrm>
          <a:off x="0" y="0"/>
          <a:ext cx="0" cy="0"/>
          <a:chOff x="0" y="0"/>
          <a:chExt cx="0" cy="0"/>
        </a:xfrm>
      </p:grpSpPr>
      <p:pic>
        <p:nvPicPr>
          <p:cNvPr id="17" name="Shape 17" descr="moby_colorMesa de trabajo 1@2x.png"/>
          <p:cNvPicPr preferRelativeResize="0"/>
          <p:nvPr/>
        </p:nvPicPr>
        <p:blipFill rotWithShape="1">
          <a:blip r:embed="rId2">
            <a:alphaModFix/>
          </a:blip>
          <a:srcRect/>
          <a:stretch/>
        </p:blipFill>
        <p:spPr>
          <a:xfrm>
            <a:off x="10736389" y="5686096"/>
            <a:ext cx="1242299" cy="1069200"/>
          </a:xfrm>
          <a:prstGeom prst="rect">
            <a:avLst/>
          </a:prstGeom>
          <a:noFill/>
          <a:ln>
            <a:noFill/>
          </a:ln>
        </p:spPr>
      </p:pic>
      <p:sp>
        <p:nvSpPr>
          <p:cNvPr id="18" name="Shape 18"/>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6" name="Shape 19"/>
          <p:cNvSpPr txBox="1">
            <a:spLocks noGrp="1"/>
          </p:cNvSpPr>
          <p:nvPr>
            <p:ph type="body" idx="1" hasCustomPrompt="1"/>
          </p:nvPr>
        </p:nvSpPr>
        <p:spPr>
          <a:xfrm>
            <a:off x="303937" y="1190400"/>
            <a:ext cx="11316299"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2F474F"/>
              </a:buClr>
              <a:buSzPct val="100000"/>
              <a:buFont typeface="Arial" panose="020B0604020202020204" pitchFamily="34" charset="0"/>
              <a:buChar char="•"/>
              <a:defRPr sz="2400" b="0" i="0" u="none" strike="noStrike" cap="none">
                <a:solidFill>
                  <a:srgbClr val="2F474F"/>
                </a:solidFill>
                <a:latin typeface="Arial"/>
                <a:ea typeface="Arial"/>
                <a:cs typeface="Arial"/>
                <a:sym typeface="Arial"/>
              </a:defRPr>
            </a:lvl1pPr>
            <a:lvl2pPr marL="850900" marR="0" lvl="1" indent="-133350" algn="l" rtl="0">
              <a:lnSpc>
                <a:spcPct val="100000"/>
              </a:lnSpc>
              <a:spcBef>
                <a:spcPts val="0"/>
              </a:spcBef>
              <a:spcAft>
                <a:spcPts val="600"/>
              </a:spcAft>
              <a:buClr>
                <a:srgbClr val="2F474F"/>
              </a:buClr>
              <a:buSzPct val="62500"/>
              <a:buFont typeface="Arial" panose="020B0604020202020204" pitchFamily="34" charset="0"/>
              <a:buChar char="−"/>
              <a:defRPr sz="2400" b="0" i="0" u="none" strike="noStrike" cap="none">
                <a:solidFill>
                  <a:srgbClr val="2F474F"/>
                </a:solidFill>
                <a:latin typeface="Arial"/>
                <a:ea typeface="Arial"/>
                <a:cs typeface="Arial"/>
                <a:sym typeface="Arial"/>
              </a:defRPr>
            </a:lvl2pPr>
            <a:lvl3pPr marL="1282700" marR="0" lvl="2" indent="-44450" algn="l" rtl="0">
              <a:lnSpc>
                <a:spcPct val="100000"/>
              </a:lnSpc>
              <a:spcBef>
                <a:spcPts val="0"/>
              </a:spcBef>
              <a:spcAft>
                <a:spcPts val="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Tree>
    <p:extLst>
      <p:ext uri="{BB962C8B-B14F-4D97-AF65-F5344CB8AC3E}">
        <p14:creationId xmlns:p14="http://schemas.microsoft.com/office/powerpoint/2010/main" val="35309191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content-subtitle">
    <p:bg>
      <p:bgPr>
        <a:solidFill>
          <a:srgbClr val="FFFFFF"/>
        </a:solidFill>
        <a:effectLst/>
      </p:bgPr>
    </p:bg>
    <p:spTree>
      <p:nvGrpSpPr>
        <p:cNvPr id="1" name="Shape 20"/>
        <p:cNvGrpSpPr/>
        <p:nvPr/>
      </p:nvGrpSpPr>
      <p:grpSpPr>
        <a:xfrm>
          <a:off x="0" y="0"/>
          <a:ext cx="0" cy="0"/>
          <a:chOff x="0" y="0"/>
          <a:chExt cx="0" cy="0"/>
        </a:xfrm>
      </p:grpSpPr>
      <p:sp>
        <p:nvSpPr>
          <p:cNvPr id="8" name="Shape 19"/>
          <p:cNvSpPr txBox="1">
            <a:spLocks noGrp="1"/>
          </p:cNvSpPr>
          <p:nvPr>
            <p:ph type="body" idx="1" hasCustomPrompt="1"/>
          </p:nvPr>
        </p:nvSpPr>
        <p:spPr>
          <a:xfrm>
            <a:off x="303937" y="1675598"/>
            <a:ext cx="11316299" cy="4787302"/>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2F474F"/>
              </a:buClr>
              <a:buSzPct val="100000"/>
              <a:buFont typeface="Arial" panose="020B0604020202020204" pitchFamily="34" charset="0"/>
              <a:buChar char="•"/>
              <a:defRPr sz="2400" b="0" i="0" u="none" strike="noStrike" cap="none">
                <a:solidFill>
                  <a:srgbClr val="2F474F"/>
                </a:solidFill>
                <a:latin typeface="Arial"/>
                <a:ea typeface="Arial"/>
                <a:cs typeface="Arial"/>
                <a:sym typeface="Arial"/>
              </a:defRPr>
            </a:lvl1pPr>
            <a:lvl2pPr marL="850900" marR="0" lvl="1" indent="-133350" algn="l" rtl="0">
              <a:lnSpc>
                <a:spcPct val="100000"/>
              </a:lnSpc>
              <a:spcBef>
                <a:spcPts val="0"/>
              </a:spcBef>
              <a:spcAft>
                <a:spcPts val="600"/>
              </a:spcAft>
              <a:buClr>
                <a:srgbClr val="2F474F"/>
              </a:buClr>
              <a:buSzPct val="62500"/>
              <a:buFont typeface="Arial" panose="020B0604020202020204" pitchFamily="34" charset="0"/>
              <a:buChar char="−"/>
              <a:defRPr sz="2400" b="0" i="0" u="none" strike="noStrike" cap="none">
                <a:solidFill>
                  <a:srgbClr val="2F474F"/>
                </a:solidFill>
                <a:latin typeface="Arial"/>
                <a:ea typeface="Arial"/>
                <a:cs typeface="Arial"/>
                <a:sym typeface="Arial"/>
              </a:defRPr>
            </a:lvl2pPr>
            <a:lvl3pPr marL="1282700" marR="0" lvl="2" indent="-44450" algn="l" rtl="0">
              <a:lnSpc>
                <a:spcPct val="100000"/>
              </a:lnSpc>
              <a:spcBef>
                <a:spcPts val="0"/>
              </a:spcBef>
              <a:spcAft>
                <a:spcPts val="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pic>
        <p:nvPicPr>
          <p:cNvPr id="22" name="Shape 22" descr="moby_colorMesa de trabajo 1@2x.png"/>
          <p:cNvPicPr preferRelativeResize="0"/>
          <p:nvPr/>
        </p:nvPicPr>
        <p:blipFill rotWithShape="1">
          <a:blip r:embed="rId2">
            <a:alphaModFix/>
          </a:blip>
          <a:srcRect/>
          <a:stretch/>
        </p:blipFill>
        <p:spPr>
          <a:xfrm>
            <a:off x="10736389" y="5686096"/>
            <a:ext cx="1242299" cy="1069200"/>
          </a:xfrm>
          <a:prstGeom prst="rect">
            <a:avLst/>
          </a:prstGeom>
          <a:noFill/>
          <a:ln>
            <a:noFill/>
          </a:ln>
        </p:spPr>
      </p:pic>
      <p:sp>
        <p:nvSpPr>
          <p:cNvPr id="23" name="Shape 23"/>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25" name="Shape 25"/>
          <p:cNvSpPr txBox="1">
            <a:spLocks noGrp="1"/>
          </p:cNvSpPr>
          <p:nvPr>
            <p:ph type="body" idx="2" hasCustomPrompt="1"/>
          </p:nvPr>
        </p:nvSpPr>
        <p:spPr>
          <a:xfrm>
            <a:off x="303937" y="1021928"/>
            <a:ext cx="11315699" cy="431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100" b="0" i="0" u="none" strike="noStrike" cap="none">
                <a:solidFill>
                  <a:srgbClr val="0095E5"/>
                </a:solidFill>
                <a:latin typeface="Arial"/>
                <a:ea typeface="Arial"/>
                <a:cs typeface="Arial"/>
                <a:sym typeface="Arial"/>
              </a:defRPr>
            </a:lvl1pPr>
            <a:lvl2pPr marL="1117600" marR="0" lvl="1" indent="-1143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2pPr>
            <a:lvl3pPr marL="1676400" marR="0" lvl="2" indent="-635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3pPr>
            <a:lvl4pPr marL="2349500" marR="0" lvl="3"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4pPr>
            <a:lvl5pPr marL="2959100" marR="0" lvl="4"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Subtitle</a:t>
            </a:r>
            <a:endParaRPr dirty="0"/>
          </a:p>
        </p:txBody>
      </p:sp>
    </p:spTree>
    <p:extLst>
      <p:ext uri="{BB962C8B-B14F-4D97-AF65-F5344CB8AC3E}">
        <p14:creationId xmlns:p14="http://schemas.microsoft.com/office/powerpoint/2010/main" val="3179113858"/>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end">
    <p:bg>
      <p:bgPr>
        <a:solidFill>
          <a:srgbClr val="FFFFFF"/>
        </a:solidFill>
        <a:effectLst/>
      </p:bgPr>
    </p:bg>
    <p:spTree>
      <p:nvGrpSpPr>
        <p:cNvPr id="1" name="Shape 36"/>
        <p:cNvGrpSpPr/>
        <p:nvPr/>
      </p:nvGrpSpPr>
      <p:grpSpPr>
        <a:xfrm>
          <a:off x="0" y="0"/>
          <a:ext cx="0" cy="0"/>
          <a:chOff x="0" y="0"/>
          <a:chExt cx="0" cy="0"/>
        </a:xfrm>
      </p:grpSpPr>
      <p:grpSp>
        <p:nvGrpSpPr>
          <p:cNvPr id="3" name="Group 2"/>
          <p:cNvGrpSpPr/>
          <p:nvPr userDrawn="1"/>
        </p:nvGrpSpPr>
        <p:grpSpPr>
          <a:xfrm>
            <a:off x="4418114" y="1287728"/>
            <a:ext cx="3355772" cy="3384125"/>
            <a:chOff x="4418114" y="1287728"/>
            <a:chExt cx="3355772" cy="3384125"/>
          </a:xfrm>
        </p:grpSpPr>
        <p:pic>
          <p:nvPicPr>
            <p:cNvPr id="38" name="Shape 38" descr="moby_colorMesa de trabajo 1@2x.png"/>
            <p:cNvPicPr preferRelativeResize="0"/>
            <p:nvPr/>
          </p:nvPicPr>
          <p:blipFill rotWithShape="1">
            <a:blip r:embed="rId2">
              <a:alphaModFix/>
            </a:blip>
            <a:srcRect/>
            <a:stretch/>
          </p:blipFill>
          <p:spPr>
            <a:xfrm>
              <a:off x="4699051" y="1287728"/>
              <a:ext cx="2793899" cy="2404500"/>
            </a:xfrm>
            <a:prstGeom prst="rect">
              <a:avLst/>
            </a:prstGeom>
            <a:noFill/>
            <a:ln>
              <a:noFill/>
            </a:ln>
          </p:spPr>
        </p:pic>
        <p:sp>
          <p:nvSpPr>
            <p:cNvPr id="8" name="Shape 40"/>
            <p:cNvSpPr/>
            <p:nvPr userDrawn="1"/>
          </p:nvSpPr>
          <p:spPr>
            <a:xfrm>
              <a:off x="4418114" y="3758654"/>
              <a:ext cx="3355772" cy="913199"/>
            </a:xfrm>
            <a:prstGeom prst="rect">
              <a:avLst/>
            </a:prstGeom>
            <a:no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3500" b="1" i="0" u="none" strike="noStrike" cap="none" dirty="0">
                  <a:solidFill>
                    <a:schemeClr val="accent2"/>
                  </a:solidFill>
                  <a:latin typeface="Arial"/>
                  <a:ea typeface="Arial"/>
                  <a:cs typeface="Arial"/>
                  <a:sym typeface="Arial"/>
                </a:rPr>
                <a:t>THANK YOU :)</a:t>
              </a:r>
            </a:p>
          </p:txBody>
        </p:sp>
      </p:grpSp>
      <p:sp>
        <p:nvSpPr>
          <p:cNvPr id="4" name="Text Placeholder 3"/>
          <p:cNvSpPr>
            <a:spLocks noGrp="1"/>
          </p:cNvSpPr>
          <p:nvPr>
            <p:ph type="body" sz="quarter" idx="10" hasCustomPrompt="1"/>
          </p:nvPr>
        </p:nvSpPr>
        <p:spPr>
          <a:xfrm>
            <a:off x="4904581" y="4738279"/>
            <a:ext cx="2382837" cy="476250"/>
          </a:xfrm>
          <a:prstGeom prst="rect">
            <a:avLst/>
          </a:prstGeom>
        </p:spPr>
        <p:txBody>
          <a:bodyPr anchor="ctr"/>
          <a:lstStyle>
            <a:lvl1pPr marL="0" indent="0" algn="ctr">
              <a:lnSpc>
                <a:spcPct val="100000"/>
              </a:lnSpc>
              <a:buFont typeface="Arial" panose="020B0604020202020204" pitchFamily="34" charset="0"/>
              <a:buNone/>
              <a:defRPr sz="1800">
                <a:solidFill>
                  <a:schemeClr val="accent2"/>
                </a:solidFill>
              </a:defRPr>
            </a:lvl1pPr>
            <a:lvl2pPr>
              <a:defRPr sz="1000"/>
            </a:lvl2pPr>
            <a:lvl3pPr>
              <a:defRPr sz="1000"/>
            </a:lvl3pPr>
            <a:lvl4pPr>
              <a:defRPr sz="1000"/>
            </a:lvl4pPr>
            <a:lvl5pPr>
              <a:defRPr sz="1000"/>
            </a:lvl5pPr>
          </a:lstStyle>
          <a:p>
            <a:pPr lvl="0"/>
            <a:r>
              <a:rPr lang="en-US" dirty="0"/>
              <a:t>@</a:t>
            </a:r>
            <a:r>
              <a:rPr lang="en-US" dirty="0" err="1"/>
              <a:t>twitter_handle</a:t>
            </a:r>
            <a:endParaRPr lang="en-US" dirty="0"/>
          </a:p>
        </p:txBody>
      </p:sp>
    </p:spTree>
    <p:extLst>
      <p:ext uri="{BB962C8B-B14F-4D97-AF65-F5344CB8AC3E}">
        <p14:creationId xmlns:p14="http://schemas.microsoft.com/office/powerpoint/2010/main" val="2417782931"/>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main-page">
    <p:bg>
      <p:bgPr>
        <a:solidFill>
          <a:schemeClr val="lt1"/>
        </a:solidFill>
        <a:effectLst/>
      </p:bgPr>
    </p:bg>
    <p:spTree>
      <p:nvGrpSpPr>
        <p:cNvPr id="1" name="Shape 42"/>
        <p:cNvGrpSpPr/>
        <p:nvPr/>
      </p:nvGrpSpPr>
      <p:grpSpPr>
        <a:xfrm>
          <a:off x="0" y="0"/>
          <a:ext cx="0" cy="0"/>
          <a:chOff x="0" y="0"/>
          <a:chExt cx="0" cy="0"/>
        </a:xfrm>
      </p:grpSpPr>
      <p:sp>
        <p:nvSpPr>
          <p:cNvPr id="6" name="Text Placeholder 2"/>
          <p:cNvSpPr>
            <a:spLocks noGrp="1"/>
          </p:cNvSpPr>
          <p:nvPr>
            <p:ph type="body" sz="quarter" idx="10" hasCustomPrompt="1"/>
          </p:nvPr>
        </p:nvSpPr>
        <p:spPr>
          <a:xfrm>
            <a:off x="201469" y="1607045"/>
            <a:ext cx="11349037" cy="1308100"/>
          </a:xfrm>
          <a:prstGeom prst="rect">
            <a:avLst/>
          </a:prstGeom>
        </p:spPr>
        <p:txBody>
          <a:bodyPr anchor="ctr"/>
          <a:lstStyle>
            <a:lvl1pPr marL="0" indent="0" algn="ctr">
              <a:lnSpc>
                <a:spcPct val="100000"/>
              </a:lnSpc>
              <a:buNone/>
              <a:defRPr sz="4000" b="1" baseline="0">
                <a:solidFill>
                  <a:srgbClr val="FFFFFF"/>
                </a:solidFill>
              </a:defRPr>
            </a:lvl1pPr>
            <a:lvl2pPr marL="609631" indent="0">
              <a:buNone/>
              <a:defRPr/>
            </a:lvl2pPr>
            <a:lvl3pPr marL="1219261" indent="0">
              <a:buNone/>
              <a:defRPr/>
            </a:lvl3pPr>
            <a:lvl4pPr marL="1828891" indent="0">
              <a:buNone/>
              <a:defRPr/>
            </a:lvl4pPr>
            <a:lvl5pPr marL="2438521" indent="0">
              <a:buNone/>
              <a:defRPr/>
            </a:lvl5pPr>
          </a:lstStyle>
          <a:p>
            <a:pPr lvl="0"/>
            <a:r>
              <a:rPr lang="en-US" dirty="0"/>
              <a:t>Presentation Title Goes Here-</a:t>
            </a:r>
            <a:br>
              <a:rPr lang="en-US" dirty="0"/>
            </a:br>
            <a:r>
              <a:rPr lang="en-US" dirty="0"/>
              <a:t>Can Be One Line or Two Lines</a:t>
            </a:r>
          </a:p>
        </p:txBody>
      </p:sp>
      <p:sp>
        <p:nvSpPr>
          <p:cNvPr id="7" name="Text Placeholder 4"/>
          <p:cNvSpPr>
            <a:spLocks noGrp="1"/>
          </p:cNvSpPr>
          <p:nvPr>
            <p:ph type="body" sz="quarter" idx="11" hasCustomPrompt="1"/>
          </p:nvPr>
        </p:nvSpPr>
        <p:spPr>
          <a:xfrm>
            <a:off x="2694731" y="3499464"/>
            <a:ext cx="6802437" cy="1006537"/>
          </a:xfrm>
          <a:prstGeom prst="rect">
            <a:avLst/>
          </a:prstGeom>
        </p:spPr>
        <p:txBody>
          <a:bodyPr wrap="none" anchor="ctr"/>
          <a:lstStyle>
            <a:lvl1pPr marL="0" indent="0" algn="ctr">
              <a:lnSpc>
                <a:spcPct val="100000"/>
              </a:lnSpc>
              <a:buNone/>
              <a:defRPr sz="2400">
                <a:solidFill>
                  <a:schemeClr val="accent5">
                    <a:lumMod val="60000"/>
                    <a:lumOff val="40000"/>
                  </a:schemeClr>
                </a:solidFill>
              </a:defRPr>
            </a:lvl1pPr>
            <a:lvl2pPr marL="609631" indent="0">
              <a:buNone/>
              <a:defRPr/>
            </a:lvl2pPr>
            <a:lvl3pPr marL="1219261" indent="0">
              <a:buNone/>
              <a:defRPr/>
            </a:lvl3pPr>
            <a:lvl4pPr marL="1828891" indent="0">
              <a:buNone/>
              <a:defRPr/>
            </a:lvl4pPr>
            <a:lvl5pPr marL="2438521" indent="0">
              <a:buNone/>
              <a:defRPr/>
            </a:lvl5pPr>
          </a:lstStyle>
          <a:p>
            <a:pPr lvl="0"/>
            <a:r>
              <a:rPr lang="en-US" dirty="0"/>
              <a:t>SUBTITLE</a:t>
            </a:r>
          </a:p>
        </p:txBody>
      </p:sp>
      <p:pic>
        <p:nvPicPr>
          <p:cNvPr id="43" name="Shape 43" descr="horizontal blancoMesa de trabajo 1@2x.png"/>
          <p:cNvPicPr preferRelativeResize="0"/>
          <p:nvPr/>
        </p:nvPicPr>
        <p:blipFill rotWithShape="1">
          <a:blip r:embed="rId2">
            <a:alphaModFix/>
          </a:blip>
          <a:srcRect/>
          <a:stretch/>
        </p:blipFill>
        <p:spPr>
          <a:xfrm>
            <a:off x="4661367" y="5273988"/>
            <a:ext cx="2869199" cy="1186500"/>
          </a:xfrm>
          <a:prstGeom prst="rect">
            <a:avLst/>
          </a:prstGeom>
          <a:noFill/>
          <a:ln>
            <a:noFill/>
          </a:ln>
        </p:spPr>
      </p:pic>
      <p:cxnSp>
        <p:nvCxnSpPr>
          <p:cNvPr id="46" name="Shape 46"/>
          <p:cNvCxnSpPr/>
          <p:nvPr/>
        </p:nvCxnSpPr>
        <p:spPr>
          <a:xfrm>
            <a:off x="800606" y="3244061"/>
            <a:ext cx="10749900" cy="0"/>
          </a:xfrm>
          <a:prstGeom prst="straightConnector1">
            <a:avLst/>
          </a:prstGeom>
          <a:noFill/>
          <a:ln w="9525" cap="flat" cmpd="sng">
            <a:solidFill>
              <a:srgbClr val="CEEBFB"/>
            </a:solidFill>
            <a:prstDash val="solid"/>
            <a:bevel/>
            <a:headEnd type="none" w="med" len="med"/>
            <a:tailEnd type="none" w="med" len="med"/>
          </a:ln>
        </p:spPr>
      </p:cxnSp>
    </p:spTree>
    <p:extLst>
      <p:ext uri="{BB962C8B-B14F-4D97-AF65-F5344CB8AC3E}">
        <p14:creationId xmlns:p14="http://schemas.microsoft.com/office/powerpoint/2010/main" val="313772061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content">
    <p:bg>
      <p:bgPr>
        <a:solidFill>
          <a:schemeClr val="lt1"/>
        </a:solidFill>
        <a:effectLst/>
      </p:bgPr>
    </p:bg>
    <p:spTree>
      <p:nvGrpSpPr>
        <p:cNvPr id="1" name="Shape 11"/>
        <p:cNvGrpSpPr/>
        <p:nvPr/>
      </p:nvGrpSpPr>
      <p:grpSpPr>
        <a:xfrm>
          <a:off x="0" y="0"/>
          <a:ext cx="0" cy="0"/>
          <a:chOff x="0" y="0"/>
          <a:chExt cx="0" cy="0"/>
        </a:xfrm>
      </p:grpSpPr>
      <p:pic>
        <p:nvPicPr>
          <p:cNvPr id="12" name="Shape 12" descr="mono-vertMesa de trabajo 1@2x.png"/>
          <p:cNvPicPr preferRelativeResize="0"/>
          <p:nvPr/>
        </p:nvPicPr>
        <p:blipFill rotWithShape="1">
          <a:blip r:embed="rId2">
            <a:alphaModFix/>
          </a:blip>
          <a:srcRect/>
          <a:stretch/>
        </p:blipFill>
        <p:spPr>
          <a:xfrm>
            <a:off x="10804231" y="5748403"/>
            <a:ext cx="1184099" cy="1019100"/>
          </a:xfrm>
          <a:prstGeom prst="rect">
            <a:avLst/>
          </a:prstGeom>
          <a:noFill/>
          <a:ln>
            <a:noFill/>
          </a:ln>
        </p:spPr>
      </p:pic>
      <p:sp>
        <p:nvSpPr>
          <p:cNvPr id="13" name="Shape 13"/>
          <p:cNvSpPr txBox="1">
            <a:spLocks noGrp="1"/>
          </p:cNvSpPr>
          <p:nvPr>
            <p:ph type="title" hasCustomPrompt="1"/>
          </p:nvPr>
        </p:nvSpPr>
        <p:spPr>
          <a:xfrm>
            <a:off x="303939" y="368258"/>
            <a:ext cx="11316299" cy="641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2400" b="1" i="0" u="none" strike="noStrike" cap="none">
                <a:solidFill>
                  <a:srgbClr val="FFFFF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6" name="Shape 19"/>
          <p:cNvSpPr txBox="1">
            <a:spLocks noGrp="1"/>
          </p:cNvSpPr>
          <p:nvPr>
            <p:ph type="body" idx="10" hasCustomPrompt="1"/>
          </p:nvPr>
        </p:nvSpPr>
        <p:spPr>
          <a:xfrm>
            <a:off x="303938" y="1190400"/>
            <a:ext cx="11316300"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FFFFFF"/>
              </a:buClr>
              <a:buSzPct val="100000"/>
              <a:buFont typeface="Arial" panose="020B0604020202020204" pitchFamily="34" charset="0"/>
              <a:buChar char="•"/>
              <a:defRPr sz="2400" b="0" i="0" u="none" strike="noStrike" cap="none">
                <a:solidFill>
                  <a:srgbClr val="FFFFFF"/>
                </a:solidFill>
                <a:latin typeface="Arial"/>
                <a:ea typeface="Arial"/>
                <a:cs typeface="Arial"/>
                <a:sym typeface="Arial"/>
              </a:defRPr>
            </a:lvl1pPr>
            <a:lvl2pPr marL="850900" marR="0" lvl="1" indent="-133350" algn="l" rtl="0">
              <a:lnSpc>
                <a:spcPct val="100000"/>
              </a:lnSpc>
              <a:spcBef>
                <a:spcPts val="0"/>
              </a:spcBef>
              <a:spcAft>
                <a:spcPts val="600"/>
              </a:spcAft>
              <a:buClr>
                <a:srgbClr val="FFFFFF"/>
              </a:buClr>
              <a:buSzPct val="62500"/>
              <a:buFont typeface="Arial" panose="020B0604020202020204" pitchFamily="34" charset="0"/>
              <a:buChar char="−"/>
              <a:defRPr sz="2400" b="0" i="0" u="none" strike="noStrike" cap="none">
                <a:solidFill>
                  <a:srgbClr val="FFFFFF"/>
                </a:solidFill>
                <a:latin typeface="Arial"/>
                <a:ea typeface="Arial"/>
                <a:cs typeface="Arial"/>
                <a:sym typeface="Arial"/>
              </a:defRPr>
            </a:lvl2pPr>
            <a:lvl3pPr marL="1282700" marR="0" lvl="2" indent="-44450" algn="l" rtl="0">
              <a:lnSpc>
                <a:spcPct val="100000"/>
              </a:lnSpc>
              <a:spcBef>
                <a:spcPts val="0"/>
              </a:spcBef>
              <a:spcAft>
                <a:spcPts val="600"/>
              </a:spcAft>
              <a:buClr>
                <a:srgbClr val="FFFFFF"/>
              </a:buClr>
              <a:buSzPct val="79166"/>
              <a:buFont typeface="Noto Sans Symbols"/>
              <a:buChar char="▪"/>
              <a:defRPr sz="2400" b="0" i="0" u="none" strike="noStrike" cap="none">
                <a:solidFill>
                  <a:srgbClr val="FFFFF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Tree>
    <p:extLst>
      <p:ext uri="{BB962C8B-B14F-4D97-AF65-F5344CB8AC3E}">
        <p14:creationId xmlns:p14="http://schemas.microsoft.com/office/powerpoint/2010/main" val="24773043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content-subtitle">
    <p:bg>
      <p:bgPr>
        <a:solidFill>
          <a:schemeClr val="lt1"/>
        </a:solidFill>
        <a:effectLst/>
      </p:bgPr>
    </p:bg>
    <p:spTree>
      <p:nvGrpSpPr>
        <p:cNvPr id="1" name="Shape 31"/>
        <p:cNvGrpSpPr/>
        <p:nvPr/>
      </p:nvGrpSpPr>
      <p:grpSpPr>
        <a:xfrm>
          <a:off x="0" y="0"/>
          <a:ext cx="0" cy="0"/>
          <a:chOff x="0" y="0"/>
          <a:chExt cx="0" cy="0"/>
        </a:xfrm>
      </p:grpSpPr>
      <p:sp>
        <p:nvSpPr>
          <p:cNvPr id="7" name="Shape 19"/>
          <p:cNvSpPr txBox="1">
            <a:spLocks noGrp="1"/>
          </p:cNvSpPr>
          <p:nvPr>
            <p:ph type="body" idx="11" hasCustomPrompt="1"/>
          </p:nvPr>
        </p:nvSpPr>
        <p:spPr>
          <a:xfrm>
            <a:off x="303937" y="1651456"/>
            <a:ext cx="11316301" cy="4811444"/>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FFFFFF"/>
              </a:buClr>
              <a:buSzPct val="100000"/>
              <a:buFont typeface="Arial" panose="020B0604020202020204" pitchFamily="34" charset="0"/>
              <a:buChar char="•"/>
              <a:defRPr sz="2400" b="0" i="0" u="none" strike="noStrike" cap="none">
                <a:solidFill>
                  <a:srgbClr val="FFFFFF"/>
                </a:solidFill>
                <a:latin typeface="Arial"/>
                <a:ea typeface="Arial"/>
                <a:cs typeface="Arial"/>
                <a:sym typeface="Arial"/>
              </a:defRPr>
            </a:lvl1pPr>
            <a:lvl2pPr marL="850900" marR="0" lvl="1" indent="-133350" algn="l" rtl="0">
              <a:lnSpc>
                <a:spcPct val="100000"/>
              </a:lnSpc>
              <a:spcBef>
                <a:spcPts val="0"/>
              </a:spcBef>
              <a:spcAft>
                <a:spcPts val="600"/>
              </a:spcAft>
              <a:buClr>
                <a:srgbClr val="FFFFFF"/>
              </a:buClr>
              <a:buSzPct val="62500"/>
              <a:buFont typeface="Arial" panose="020B0604020202020204" pitchFamily="34" charset="0"/>
              <a:buChar char="−"/>
              <a:defRPr sz="2400" b="0" i="0" u="none" strike="noStrike" cap="none">
                <a:solidFill>
                  <a:srgbClr val="FFFFFF"/>
                </a:solidFill>
                <a:latin typeface="Arial"/>
                <a:ea typeface="Arial"/>
                <a:cs typeface="Arial"/>
                <a:sym typeface="Arial"/>
              </a:defRPr>
            </a:lvl2pPr>
            <a:lvl3pPr marL="1282700" marR="0" lvl="2" indent="-44450" algn="l" rtl="0">
              <a:lnSpc>
                <a:spcPct val="100000"/>
              </a:lnSpc>
              <a:spcBef>
                <a:spcPts val="0"/>
              </a:spcBef>
              <a:spcAft>
                <a:spcPts val="600"/>
              </a:spcAft>
              <a:buClr>
                <a:srgbClr val="FFFFFF"/>
              </a:buClr>
              <a:buSzPct val="79166"/>
              <a:buFont typeface="Noto Sans Symbols"/>
              <a:buChar char="▪"/>
              <a:defRPr sz="2400" b="0" i="0" u="none" strike="noStrike" cap="none">
                <a:solidFill>
                  <a:srgbClr val="FFFFF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pic>
        <p:nvPicPr>
          <p:cNvPr id="32" name="Shape 32" descr="mono-vertMesa de trabajo 1@2x.png"/>
          <p:cNvPicPr preferRelativeResize="0"/>
          <p:nvPr/>
        </p:nvPicPr>
        <p:blipFill rotWithShape="1">
          <a:blip r:embed="rId2">
            <a:alphaModFix/>
          </a:blip>
          <a:srcRect/>
          <a:stretch/>
        </p:blipFill>
        <p:spPr>
          <a:xfrm>
            <a:off x="10804231" y="5748403"/>
            <a:ext cx="1184099" cy="1019100"/>
          </a:xfrm>
          <a:prstGeom prst="rect">
            <a:avLst/>
          </a:prstGeom>
          <a:noFill/>
          <a:ln>
            <a:noFill/>
          </a:ln>
        </p:spPr>
      </p:pic>
      <p:sp>
        <p:nvSpPr>
          <p:cNvPr id="33" name="Shape 33"/>
          <p:cNvSpPr txBox="1">
            <a:spLocks noGrp="1"/>
          </p:cNvSpPr>
          <p:nvPr>
            <p:ph type="title" hasCustomPrompt="1"/>
          </p:nvPr>
        </p:nvSpPr>
        <p:spPr>
          <a:xfrm>
            <a:off x="303939" y="368258"/>
            <a:ext cx="11316299" cy="641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2400" b="1" i="0" u="none" strike="noStrike" cap="none">
                <a:solidFill>
                  <a:srgbClr val="FFFFF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35" name="Shape 35"/>
          <p:cNvSpPr txBox="1">
            <a:spLocks noGrp="1"/>
          </p:cNvSpPr>
          <p:nvPr>
            <p:ph type="body" idx="2" hasCustomPrompt="1"/>
          </p:nvPr>
        </p:nvSpPr>
        <p:spPr>
          <a:xfrm>
            <a:off x="303937" y="1009854"/>
            <a:ext cx="11315699" cy="431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100" b="0" i="0" u="none" strike="noStrike" cap="none">
                <a:solidFill>
                  <a:srgbClr val="FFFFFF"/>
                </a:solidFill>
                <a:latin typeface="Arial"/>
                <a:ea typeface="Arial"/>
                <a:cs typeface="Arial"/>
                <a:sym typeface="Arial"/>
              </a:defRPr>
            </a:lvl1pPr>
            <a:lvl2pPr marL="1117600" marR="0" lvl="1" indent="-1143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2pPr>
            <a:lvl3pPr marL="1676400" marR="0" lvl="2" indent="-635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3pPr>
            <a:lvl4pPr marL="2349500" marR="0" lvl="3"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4pPr>
            <a:lvl5pPr marL="2959100" marR="0" lvl="4"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Subtitle</a:t>
            </a:r>
            <a:endParaRPr dirty="0"/>
          </a:p>
        </p:txBody>
      </p:sp>
    </p:spTree>
    <p:extLst>
      <p:ext uri="{BB962C8B-B14F-4D97-AF65-F5344CB8AC3E}">
        <p14:creationId xmlns:p14="http://schemas.microsoft.com/office/powerpoint/2010/main" val="16292934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Content Slide)</a:t>
            </a:r>
          </a:p>
        </p:txBody>
      </p:sp>
      <p:sp>
        <p:nvSpPr>
          <p:cNvPr id="17" name="Text Placeholder 6"/>
          <p:cNvSpPr>
            <a:spLocks noGrp="1"/>
          </p:cNvSpPr>
          <p:nvPr>
            <p:ph type="body" sz="quarter" idx="11" hasCustomPrompt="1"/>
          </p:nvPr>
        </p:nvSpPr>
        <p:spPr>
          <a:xfrm>
            <a:off x="6172200" y="1554480"/>
            <a:ext cx="5791199"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6"/>
          <p:cNvSpPr>
            <a:spLocks noGrp="1"/>
          </p:cNvSpPr>
          <p:nvPr>
            <p:ph type="body" sz="quarter" idx="37" hasCustomPrompt="1"/>
          </p:nvPr>
        </p:nvSpPr>
        <p:spPr>
          <a:xfrm>
            <a:off x="228600" y="1554480"/>
            <a:ext cx="5726778"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9266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end">
    <p:bg>
      <p:bgPr>
        <a:solidFill>
          <a:schemeClr val="lt1"/>
        </a:solidFill>
        <a:effectLst/>
      </p:bgPr>
    </p:bg>
    <p:spTree>
      <p:nvGrpSpPr>
        <p:cNvPr id="1" name="Shape 39"/>
        <p:cNvGrpSpPr/>
        <p:nvPr/>
      </p:nvGrpSpPr>
      <p:grpSpPr>
        <a:xfrm>
          <a:off x="0" y="0"/>
          <a:ext cx="0" cy="0"/>
          <a:chOff x="0" y="0"/>
          <a:chExt cx="0" cy="0"/>
        </a:xfrm>
      </p:grpSpPr>
      <p:sp>
        <p:nvSpPr>
          <p:cNvPr id="40" name="Shape 40"/>
          <p:cNvSpPr/>
          <p:nvPr/>
        </p:nvSpPr>
        <p:spPr>
          <a:xfrm>
            <a:off x="4418114" y="3758654"/>
            <a:ext cx="3355772" cy="913199"/>
          </a:xfrm>
          <a:prstGeom prst="rect">
            <a:avLst/>
          </a:prstGeom>
          <a:no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3500" b="1" i="0" u="none" strike="noStrike" cap="none" dirty="0">
                <a:solidFill>
                  <a:srgbClr val="FFFFFF"/>
                </a:solidFill>
                <a:latin typeface="Arial"/>
                <a:ea typeface="Arial"/>
                <a:cs typeface="Arial"/>
                <a:sym typeface="Arial"/>
              </a:rPr>
              <a:t>THANK YOU :)</a:t>
            </a:r>
          </a:p>
        </p:txBody>
      </p:sp>
      <p:pic>
        <p:nvPicPr>
          <p:cNvPr id="41" name="Shape 41" descr="mono-vertMesa de trabajo 1@2x.png"/>
          <p:cNvPicPr preferRelativeResize="0"/>
          <p:nvPr/>
        </p:nvPicPr>
        <p:blipFill rotWithShape="1">
          <a:blip r:embed="rId2">
            <a:alphaModFix/>
          </a:blip>
          <a:srcRect/>
          <a:stretch/>
        </p:blipFill>
        <p:spPr>
          <a:xfrm>
            <a:off x="4892671" y="1287728"/>
            <a:ext cx="2793899" cy="2404500"/>
          </a:xfrm>
          <a:prstGeom prst="rect">
            <a:avLst/>
          </a:prstGeom>
          <a:noFill/>
          <a:ln>
            <a:noFill/>
          </a:ln>
        </p:spPr>
      </p:pic>
      <p:sp>
        <p:nvSpPr>
          <p:cNvPr id="4" name="Text Placeholder 3"/>
          <p:cNvSpPr>
            <a:spLocks noGrp="1"/>
          </p:cNvSpPr>
          <p:nvPr>
            <p:ph type="body" sz="quarter" idx="10" hasCustomPrompt="1"/>
          </p:nvPr>
        </p:nvSpPr>
        <p:spPr>
          <a:xfrm>
            <a:off x="4892671" y="4738279"/>
            <a:ext cx="2382837" cy="476250"/>
          </a:xfrm>
          <a:prstGeom prst="rect">
            <a:avLst/>
          </a:prstGeom>
        </p:spPr>
        <p:txBody>
          <a:bodyPr anchor="ctr"/>
          <a:lstStyle>
            <a:lvl1pPr marL="0" indent="0" algn="ctr">
              <a:lnSpc>
                <a:spcPct val="100000"/>
              </a:lnSpc>
              <a:buFont typeface="Arial" panose="020B0604020202020204" pitchFamily="34" charset="0"/>
              <a:buNone/>
              <a:defRPr sz="1800">
                <a:solidFill>
                  <a:srgbClr val="FFFFFF"/>
                </a:solidFill>
              </a:defRPr>
            </a:lvl1pPr>
            <a:lvl2pPr>
              <a:defRPr sz="1000"/>
            </a:lvl2pPr>
            <a:lvl3pPr>
              <a:defRPr sz="1000"/>
            </a:lvl3pPr>
            <a:lvl4pPr>
              <a:defRPr sz="1000"/>
            </a:lvl4pPr>
            <a:lvl5pPr>
              <a:defRPr sz="1000"/>
            </a:lvl5pPr>
          </a:lstStyle>
          <a:p>
            <a:pPr lvl="0"/>
            <a:r>
              <a:rPr lang="en-US" dirty="0"/>
              <a:t>@</a:t>
            </a:r>
            <a:r>
              <a:rPr lang="en-US" dirty="0" err="1"/>
              <a:t>twitter_handle</a:t>
            </a:r>
            <a:endParaRPr lang="en-US" dirty="0"/>
          </a:p>
        </p:txBody>
      </p:sp>
    </p:spTree>
    <p:extLst>
      <p:ext uri="{BB962C8B-B14F-4D97-AF65-F5344CB8AC3E}">
        <p14:creationId xmlns:p14="http://schemas.microsoft.com/office/powerpoint/2010/main" val="4111817863"/>
      </p:ext>
    </p:extLst>
  </p:cSld>
  <p:clrMapOvr>
    <a:masterClrMapping/>
  </p:clrMapOvr>
  <p:transition spd="med"/>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Content and image_light">
    <p:spTree>
      <p:nvGrpSpPr>
        <p:cNvPr id="1" name="Shape 94"/>
        <p:cNvGrpSpPr/>
        <p:nvPr/>
      </p:nvGrpSpPr>
      <p:grpSpPr>
        <a:xfrm>
          <a:off x="0" y="0"/>
          <a:ext cx="0" cy="0"/>
          <a:chOff x="0" y="0"/>
          <a:chExt cx="0" cy="0"/>
        </a:xfrm>
      </p:grpSpPr>
      <p:sp>
        <p:nvSpPr>
          <p:cNvPr id="95" name="Shape 95"/>
          <p:cNvSpPr/>
          <p:nvPr/>
        </p:nvSpPr>
        <p:spPr>
          <a:xfrm>
            <a:off x="0" y="-30000"/>
            <a:ext cx="5256800" cy="6888000"/>
          </a:xfrm>
          <a:prstGeom prst="rect">
            <a:avLst/>
          </a:prstGeom>
          <a:solidFill>
            <a:srgbClr val="1A2857"/>
          </a:solidFill>
          <a:ln>
            <a:noFill/>
          </a:ln>
        </p:spPr>
        <p:txBody>
          <a:bodyPr lIns="121900" tIns="121900" rIns="121900" bIns="121900" anchor="ctr" anchorCtr="0">
            <a:noAutofit/>
          </a:bodyPr>
          <a:lstStyle/>
          <a:p>
            <a:pPr lvl="0">
              <a:spcBef>
                <a:spcPts val="0"/>
              </a:spcBef>
              <a:buNone/>
            </a:pPr>
            <a:endParaRPr sz="4265" dirty="0"/>
          </a:p>
        </p:txBody>
      </p:sp>
      <p:sp>
        <p:nvSpPr>
          <p:cNvPr id="96" name="Shape 96"/>
          <p:cNvSpPr txBox="1">
            <a:spLocks noGrp="1"/>
          </p:cNvSpPr>
          <p:nvPr>
            <p:ph type="title"/>
          </p:nvPr>
        </p:nvSpPr>
        <p:spPr>
          <a:xfrm>
            <a:off x="6096000" y="0"/>
            <a:ext cx="6096000" cy="6888000"/>
          </a:xfrm>
          <a:prstGeom prst="rect">
            <a:avLst/>
          </a:prstGeom>
        </p:spPr>
        <p:txBody>
          <a:bodyPr lIns="91425" tIns="91425" rIns="91425" bIns="91425" anchor="t" anchorCtr="0"/>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
        <p:nvSpPr>
          <p:cNvPr id="98" name="Shape 98"/>
          <p:cNvSpPr txBox="1">
            <a:spLocks noGrp="1"/>
          </p:cNvSpPr>
          <p:nvPr>
            <p:ph type="title" idx="2"/>
          </p:nvPr>
        </p:nvSpPr>
        <p:spPr>
          <a:xfrm>
            <a:off x="328800" y="740800"/>
            <a:ext cx="3744000" cy="1007600"/>
          </a:xfrm>
          <a:prstGeom prst="rect">
            <a:avLst/>
          </a:prstGeom>
        </p:spPr>
        <p:txBody>
          <a:bodyPr lIns="91425" tIns="91425" rIns="91425" bIns="91425" anchor="b" anchorCtr="0"/>
          <a:lstStyle>
            <a:lvl1pPr lvl="0" rtl="0">
              <a:spcBef>
                <a:spcPts val="0"/>
              </a:spcBef>
              <a:buClr>
                <a:srgbClr val="1A2857"/>
              </a:buClr>
              <a:buSzPct val="100000"/>
              <a:defRPr sz="4267">
                <a:solidFill>
                  <a:schemeClr val="bg1"/>
                </a:solidFill>
              </a:defRPr>
            </a:lvl1pPr>
            <a:lvl2pPr lvl="1" rtl="0">
              <a:spcBef>
                <a:spcPts val="0"/>
              </a:spcBef>
              <a:buClr>
                <a:srgbClr val="1A2857"/>
              </a:buClr>
              <a:buSzPct val="100000"/>
              <a:defRPr sz="3200">
                <a:solidFill>
                  <a:srgbClr val="1A2857"/>
                </a:solidFill>
              </a:defRPr>
            </a:lvl2pPr>
            <a:lvl3pPr lvl="2" rtl="0">
              <a:spcBef>
                <a:spcPts val="0"/>
              </a:spcBef>
              <a:buClr>
                <a:srgbClr val="1A2857"/>
              </a:buClr>
              <a:buSzPct val="100000"/>
              <a:defRPr sz="3200">
                <a:solidFill>
                  <a:srgbClr val="1A2857"/>
                </a:solidFill>
              </a:defRPr>
            </a:lvl3pPr>
            <a:lvl4pPr lvl="3" rtl="0">
              <a:spcBef>
                <a:spcPts val="0"/>
              </a:spcBef>
              <a:buClr>
                <a:srgbClr val="1A2857"/>
              </a:buClr>
              <a:buSzPct val="100000"/>
              <a:defRPr sz="3200">
                <a:solidFill>
                  <a:srgbClr val="1A2857"/>
                </a:solidFill>
              </a:defRPr>
            </a:lvl4pPr>
            <a:lvl5pPr lvl="4" rtl="0">
              <a:spcBef>
                <a:spcPts val="0"/>
              </a:spcBef>
              <a:buClr>
                <a:srgbClr val="1A2857"/>
              </a:buClr>
              <a:buSzPct val="100000"/>
              <a:defRPr sz="3200">
                <a:solidFill>
                  <a:srgbClr val="1A2857"/>
                </a:solidFill>
              </a:defRPr>
            </a:lvl5pPr>
            <a:lvl6pPr lvl="5" rtl="0">
              <a:spcBef>
                <a:spcPts val="0"/>
              </a:spcBef>
              <a:buClr>
                <a:srgbClr val="1A2857"/>
              </a:buClr>
              <a:buSzPct val="100000"/>
              <a:defRPr sz="3200">
                <a:solidFill>
                  <a:srgbClr val="1A2857"/>
                </a:solidFill>
              </a:defRPr>
            </a:lvl6pPr>
            <a:lvl7pPr lvl="6" rtl="0">
              <a:spcBef>
                <a:spcPts val="0"/>
              </a:spcBef>
              <a:buClr>
                <a:srgbClr val="1A2857"/>
              </a:buClr>
              <a:buSzPct val="100000"/>
              <a:defRPr sz="3200">
                <a:solidFill>
                  <a:srgbClr val="1A2857"/>
                </a:solidFill>
              </a:defRPr>
            </a:lvl7pPr>
            <a:lvl8pPr lvl="7" rtl="0">
              <a:spcBef>
                <a:spcPts val="0"/>
              </a:spcBef>
              <a:buClr>
                <a:srgbClr val="1A2857"/>
              </a:buClr>
              <a:buSzPct val="100000"/>
              <a:defRPr sz="3200">
                <a:solidFill>
                  <a:srgbClr val="1A2857"/>
                </a:solidFill>
              </a:defRPr>
            </a:lvl8pPr>
            <a:lvl9pPr lvl="8" rtl="0">
              <a:spcBef>
                <a:spcPts val="0"/>
              </a:spcBef>
              <a:buClr>
                <a:srgbClr val="1A2857"/>
              </a:buClr>
              <a:buSzPct val="100000"/>
              <a:defRPr sz="3200">
                <a:solidFill>
                  <a:srgbClr val="1A2857"/>
                </a:solidFill>
              </a:defRPr>
            </a:lvl9pPr>
          </a:lstStyle>
          <a:p>
            <a:endParaRPr dirty="0"/>
          </a:p>
        </p:txBody>
      </p:sp>
      <p:sp>
        <p:nvSpPr>
          <p:cNvPr id="99" name="Shape 99"/>
          <p:cNvSpPr txBox="1">
            <a:spLocks noGrp="1"/>
          </p:cNvSpPr>
          <p:nvPr>
            <p:ph type="body" idx="1"/>
          </p:nvPr>
        </p:nvSpPr>
        <p:spPr>
          <a:xfrm>
            <a:off x="328800" y="1852800"/>
            <a:ext cx="4599200" cy="3928000"/>
          </a:xfrm>
          <a:prstGeom prst="rect">
            <a:avLst/>
          </a:prstGeom>
        </p:spPr>
        <p:txBody>
          <a:bodyPr lIns="91425" tIns="91425" rIns="91425" bIns="91425" anchor="t" anchorCtr="0"/>
          <a:lstStyle>
            <a:lvl1pPr lvl="0" rtl="0">
              <a:spcBef>
                <a:spcPts val="0"/>
              </a:spcBef>
              <a:buClr>
                <a:srgbClr val="1A2857"/>
              </a:buClr>
              <a:buSzPct val="100000"/>
              <a:defRPr sz="3733">
                <a:solidFill>
                  <a:srgbClr val="1A2857"/>
                </a:solidFill>
              </a:defRPr>
            </a:lvl1pPr>
            <a:lvl2pPr lvl="1" rtl="0">
              <a:spcBef>
                <a:spcPts val="0"/>
              </a:spcBef>
              <a:buClr>
                <a:srgbClr val="1A2857"/>
              </a:buClr>
              <a:defRPr>
                <a:solidFill>
                  <a:srgbClr val="1A2857"/>
                </a:solidFill>
              </a:defRPr>
            </a:lvl2pPr>
            <a:lvl3pPr lvl="2" rtl="0">
              <a:spcBef>
                <a:spcPts val="0"/>
              </a:spcBef>
              <a:buClr>
                <a:srgbClr val="1A2857"/>
              </a:buClr>
              <a:defRPr>
                <a:solidFill>
                  <a:srgbClr val="1A2857"/>
                </a:solidFill>
              </a:defRPr>
            </a:lvl3pPr>
            <a:lvl4pPr lvl="3" rtl="0">
              <a:spcBef>
                <a:spcPts val="0"/>
              </a:spcBef>
              <a:buClr>
                <a:srgbClr val="1A2857"/>
              </a:buClr>
              <a:buSzPct val="100000"/>
              <a:defRPr sz="1600">
                <a:solidFill>
                  <a:srgbClr val="1A2857"/>
                </a:solidFill>
              </a:defRPr>
            </a:lvl4pPr>
            <a:lvl5pPr lvl="4" rtl="0">
              <a:spcBef>
                <a:spcPts val="0"/>
              </a:spcBef>
              <a:buClr>
                <a:srgbClr val="1A2857"/>
              </a:buClr>
              <a:buSzPct val="100000"/>
              <a:defRPr sz="1600">
                <a:solidFill>
                  <a:srgbClr val="1A2857"/>
                </a:solidFill>
              </a:defRPr>
            </a:lvl5pPr>
            <a:lvl6pPr lvl="5" rtl="0">
              <a:spcBef>
                <a:spcPts val="0"/>
              </a:spcBef>
              <a:buClr>
                <a:srgbClr val="1A2857"/>
              </a:buClr>
              <a:buSzPct val="100000"/>
              <a:defRPr sz="1600">
                <a:solidFill>
                  <a:srgbClr val="1A2857"/>
                </a:solidFill>
              </a:defRPr>
            </a:lvl6pPr>
            <a:lvl7pPr lvl="6" rtl="0">
              <a:spcBef>
                <a:spcPts val="0"/>
              </a:spcBef>
              <a:buClr>
                <a:srgbClr val="1A2857"/>
              </a:buClr>
              <a:buSzPct val="100000"/>
              <a:defRPr sz="1600">
                <a:solidFill>
                  <a:srgbClr val="1A2857"/>
                </a:solidFill>
              </a:defRPr>
            </a:lvl7pPr>
            <a:lvl8pPr lvl="7" rtl="0">
              <a:spcBef>
                <a:spcPts val="0"/>
              </a:spcBef>
              <a:buClr>
                <a:srgbClr val="1A2857"/>
              </a:buClr>
              <a:buSzPct val="100000"/>
              <a:defRPr sz="1600">
                <a:solidFill>
                  <a:srgbClr val="1A2857"/>
                </a:solidFill>
              </a:defRPr>
            </a:lvl8pPr>
            <a:lvl9pPr lvl="8" rtl="0">
              <a:spcBef>
                <a:spcPts val="0"/>
              </a:spcBef>
              <a:buClr>
                <a:srgbClr val="1A2857"/>
              </a:buClr>
              <a:buSzPct val="100000"/>
              <a:defRPr sz="1600">
                <a:solidFill>
                  <a:srgbClr val="1A2857"/>
                </a:solidFill>
              </a:defRPr>
            </a:lvl9pPr>
          </a:lstStyle>
          <a:p>
            <a:endParaRPr dirty="0"/>
          </a:p>
        </p:txBody>
      </p:sp>
      <p:pic>
        <p:nvPicPr>
          <p:cNvPr id="8" name="Shape 81" descr="whitelogoAsset 4@3x.png">
            <a:extLst>
              <a:ext uri="{FF2B5EF4-FFF2-40B4-BE49-F238E27FC236}">
                <a16:creationId xmlns:a16="http://schemas.microsoft.com/office/drawing/2014/main" id="{32E44CA4-FADA-4F60-B315-796A4E3338B0}"/>
              </a:ext>
            </a:extLst>
          </p:cNvPr>
          <p:cNvPicPr preferRelativeResize="0"/>
          <p:nvPr userDrawn="1"/>
        </p:nvPicPr>
        <p:blipFill>
          <a:blip r:embed="rId2">
            <a:alphaModFix/>
          </a:blip>
          <a:stretch>
            <a:fillRect/>
          </a:stretch>
        </p:blipFill>
        <p:spPr>
          <a:xfrm>
            <a:off x="1055068" y="6030700"/>
            <a:ext cx="2564433" cy="331032"/>
          </a:xfrm>
          <a:prstGeom prst="rect">
            <a:avLst/>
          </a:prstGeom>
          <a:noFill/>
          <a:ln>
            <a:noFill/>
          </a:ln>
        </p:spPr>
      </p:pic>
    </p:spTree>
    <p:extLst>
      <p:ext uri="{BB962C8B-B14F-4D97-AF65-F5344CB8AC3E}">
        <p14:creationId xmlns:p14="http://schemas.microsoft.com/office/powerpoint/2010/main" val="27588920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_light">
    <p:spTree>
      <p:nvGrpSpPr>
        <p:cNvPr id="1" name="Shape 114"/>
        <p:cNvGrpSpPr/>
        <p:nvPr/>
      </p:nvGrpSpPr>
      <p:grpSpPr>
        <a:xfrm>
          <a:off x="0" y="0"/>
          <a:ext cx="0" cy="0"/>
          <a:chOff x="0" y="0"/>
          <a:chExt cx="0" cy="0"/>
        </a:xfrm>
      </p:grpSpPr>
      <p:pic>
        <p:nvPicPr>
          <p:cNvPr id="115" name="Shape 115" descr="Asset 14@2x-8.png"/>
          <p:cNvPicPr preferRelativeResize="0"/>
          <p:nvPr/>
        </p:nvPicPr>
        <p:blipFill>
          <a:blip r:embed="rId2">
            <a:alphaModFix/>
          </a:blip>
          <a:stretch>
            <a:fillRect/>
          </a:stretch>
        </p:blipFill>
        <p:spPr>
          <a:xfrm>
            <a:off x="1054034" y="6024367"/>
            <a:ext cx="2542223" cy="324699"/>
          </a:xfrm>
          <a:prstGeom prst="rect">
            <a:avLst/>
          </a:prstGeom>
          <a:noFill/>
          <a:ln>
            <a:noFill/>
          </a:ln>
        </p:spPr>
      </p:pic>
      <p:sp>
        <p:nvSpPr>
          <p:cNvPr id="3" name="Shape 17">
            <a:extLst>
              <a:ext uri="{FF2B5EF4-FFF2-40B4-BE49-F238E27FC236}">
                <a16:creationId xmlns:a16="http://schemas.microsoft.com/office/drawing/2014/main" id="{D87BC8F2-16F7-4880-B8DD-BFBD6D0225E1}"/>
              </a:ext>
            </a:extLst>
          </p:cNvPr>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644055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_dark">
    <p:bg>
      <p:bgPr>
        <a:solidFill>
          <a:srgbClr val="1A2857"/>
        </a:solidFill>
        <a:effectLst/>
      </p:bgPr>
    </p:bg>
    <p:spTree>
      <p:nvGrpSpPr>
        <p:cNvPr id="1" name="Shape 116"/>
        <p:cNvGrpSpPr/>
        <p:nvPr/>
      </p:nvGrpSpPr>
      <p:grpSpPr>
        <a:xfrm>
          <a:off x="0" y="0"/>
          <a:ext cx="0" cy="0"/>
          <a:chOff x="0" y="0"/>
          <a:chExt cx="0" cy="0"/>
        </a:xfrm>
      </p:grpSpPr>
      <p:pic>
        <p:nvPicPr>
          <p:cNvPr id="117" name="Shape 117" descr="whitelogoAsset 4@3x.png"/>
          <p:cNvPicPr preferRelativeResize="0"/>
          <p:nvPr/>
        </p:nvPicPr>
        <p:blipFill>
          <a:blip r:embed="rId2">
            <a:alphaModFix/>
          </a:blip>
          <a:stretch>
            <a:fillRect/>
          </a:stretch>
        </p:blipFill>
        <p:spPr>
          <a:xfrm>
            <a:off x="1055068" y="6030700"/>
            <a:ext cx="2564433" cy="331032"/>
          </a:xfrm>
          <a:prstGeom prst="rect">
            <a:avLst/>
          </a:prstGeom>
          <a:noFill/>
          <a:ln>
            <a:noFill/>
          </a:ln>
        </p:spPr>
      </p:pic>
      <p:sp>
        <p:nvSpPr>
          <p:cNvPr id="4" name="Shape 124">
            <a:extLst>
              <a:ext uri="{FF2B5EF4-FFF2-40B4-BE49-F238E27FC236}">
                <a16:creationId xmlns:a16="http://schemas.microsoft.com/office/drawing/2014/main" id="{CAFEB3A2-CC1A-41F9-AB75-CCF088B447BB}"/>
              </a:ext>
            </a:extLst>
          </p:cNvPr>
          <p:cNvSpPr txBox="1">
            <a:spLocks noGrp="1"/>
          </p:cNvSpPr>
          <p:nvPr>
            <p:ph type="title"/>
          </p:nvPr>
        </p:nvSpPr>
        <p:spPr>
          <a:xfrm>
            <a:off x="415600" y="593367"/>
            <a:ext cx="10875600" cy="7636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dirty="0"/>
          </a:p>
        </p:txBody>
      </p:sp>
    </p:spTree>
    <p:extLst>
      <p:ext uri="{BB962C8B-B14F-4D97-AF65-F5344CB8AC3E}">
        <p14:creationId xmlns:p14="http://schemas.microsoft.com/office/powerpoint/2010/main" val="1754895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ig Moby_dark">
    <p:bg>
      <p:bgPr>
        <a:solidFill>
          <a:srgbClr val="1A2857"/>
        </a:solidFill>
        <a:effectLst/>
      </p:bgPr>
    </p:bg>
    <p:spTree>
      <p:nvGrpSpPr>
        <p:cNvPr id="1" name="Shape 123"/>
        <p:cNvGrpSpPr/>
        <p:nvPr/>
      </p:nvGrpSpPr>
      <p:grpSpPr>
        <a:xfrm>
          <a:off x="0" y="0"/>
          <a:ext cx="0" cy="0"/>
          <a:chOff x="0" y="0"/>
          <a:chExt cx="0" cy="0"/>
        </a:xfrm>
      </p:grpSpPr>
      <p:pic>
        <p:nvPicPr>
          <p:cNvPr id="2" name="Picture 1" descr="moby_icon_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000165" y="3275959"/>
            <a:ext cx="5693600" cy="4023477"/>
          </a:xfrm>
          <a:prstGeom prst="rect">
            <a:avLst/>
          </a:prstGeom>
        </p:spPr>
      </p:pic>
      <p:sp>
        <p:nvSpPr>
          <p:cNvPr id="124" name="Shape 124"/>
          <p:cNvSpPr txBox="1">
            <a:spLocks noGrp="1"/>
          </p:cNvSpPr>
          <p:nvPr>
            <p:ph type="title"/>
          </p:nvPr>
        </p:nvSpPr>
        <p:spPr>
          <a:xfrm>
            <a:off x="415600" y="593367"/>
            <a:ext cx="10875600" cy="7636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dirty="0"/>
          </a:p>
        </p:txBody>
      </p:sp>
      <p:pic>
        <p:nvPicPr>
          <p:cNvPr id="125" name="Shape 125" descr="long blue.png"/>
          <p:cNvPicPr preferRelativeResize="0"/>
          <p:nvPr/>
        </p:nvPicPr>
        <p:blipFill>
          <a:blip r:embed="rId3">
            <a:alphaModFix/>
          </a:blip>
          <a:stretch>
            <a:fillRect/>
          </a:stretch>
        </p:blipFill>
        <p:spPr>
          <a:xfrm>
            <a:off x="-7214665" y="6050467"/>
            <a:ext cx="17558897" cy="1187299"/>
          </a:xfrm>
          <a:prstGeom prst="rect">
            <a:avLst/>
          </a:prstGeom>
          <a:noFill/>
          <a:ln>
            <a:noFill/>
          </a:ln>
        </p:spPr>
      </p:pic>
      <p:sp>
        <p:nvSpPr>
          <p:cNvPr id="126" name="Shape 126"/>
          <p:cNvSpPr txBox="1">
            <a:spLocks noGrp="1"/>
          </p:cNvSpPr>
          <p:nvPr>
            <p:ph type="body" idx="1"/>
          </p:nvPr>
        </p:nvSpPr>
        <p:spPr>
          <a:xfrm>
            <a:off x="415600" y="1786767"/>
            <a:ext cx="10195200" cy="40540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buClr>
                <a:srgbClr val="FFFFFF"/>
              </a:buClr>
              <a:buSzPct val="100000"/>
              <a:defRPr sz="4267">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a:p>
        </p:txBody>
      </p:sp>
    </p:spTree>
    <p:extLst>
      <p:ext uri="{BB962C8B-B14F-4D97-AF65-F5344CB8AC3E}">
        <p14:creationId xmlns:p14="http://schemas.microsoft.com/office/powerpoint/2010/main" val="16197079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69240" y="289511"/>
            <a:ext cx="11656000" cy="899600"/>
          </a:xfrm>
          <a:prstGeom prst="rect">
            <a:avLst/>
          </a:prstGeom>
          <a:noFill/>
          <a:ln>
            <a:noFill/>
          </a:ln>
        </p:spPr>
        <p:txBody>
          <a:bodyPr wrap="square" lIns="67225" tIns="67225" rIns="67225" bIns="67225" anchor="t" anchorCtr="0"/>
          <a:lstStyle>
            <a:lvl1pPr marL="0" marR="0" lvl="0" indent="0" algn="l" rtl="0">
              <a:lnSpc>
                <a:spcPct val="90000"/>
              </a:lnSpc>
              <a:spcBef>
                <a:spcPts val="0"/>
              </a:spcBef>
              <a:buClr>
                <a:schemeClr val="dk1"/>
              </a:buClr>
              <a:buFont typeface="Calibri"/>
              <a:buNone/>
              <a:defRPr sz="5333" b="0" i="0" u="none" strike="noStrike" cap="none">
                <a:solidFill>
                  <a:schemeClr val="dk1"/>
                </a:solidFill>
                <a:latin typeface="Calibri"/>
                <a:ea typeface="Calibri"/>
                <a:cs typeface="Calibri"/>
                <a:sym typeface="Calibri"/>
              </a:defRPr>
            </a:lvl1pPr>
            <a:lvl2pPr lvl="1" indent="0" rtl="0">
              <a:spcBef>
                <a:spcPts val="0"/>
              </a:spcBef>
              <a:buNone/>
              <a:defRPr sz="1733"/>
            </a:lvl2pPr>
            <a:lvl3pPr lvl="2" indent="0" rtl="0">
              <a:spcBef>
                <a:spcPts val="0"/>
              </a:spcBef>
              <a:buNone/>
              <a:defRPr sz="1733"/>
            </a:lvl3pPr>
            <a:lvl4pPr lvl="3" indent="0" rtl="0">
              <a:spcBef>
                <a:spcPts val="0"/>
              </a:spcBef>
              <a:buNone/>
              <a:defRPr sz="1733"/>
            </a:lvl4pPr>
            <a:lvl5pPr lvl="4" indent="0" rtl="0">
              <a:spcBef>
                <a:spcPts val="0"/>
              </a:spcBef>
              <a:buNone/>
              <a:defRPr sz="1733"/>
            </a:lvl5pPr>
            <a:lvl6pPr lvl="5" indent="0" rtl="0">
              <a:spcBef>
                <a:spcPts val="0"/>
              </a:spcBef>
              <a:buNone/>
              <a:defRPr sz="1733"/>
            </a:lvl6pPr>
            <a:lvl7pPr lvl="6" indent="0" rtl="0">
              <a:spcBef>
                <a:spcPts val="0"/>
              </a:spcBef>
              <a:buNone/>
              <a:defRPr sz="1733"/>
            </a:lvl7pPr>
            <a:lvl8pPr lvl="7" indent="0" rtl="0">
              <a:spcBef>
                <a:spcPts val="0"/>
              </a:spcBef>
              <a:buNone/>
              <a:defRPr sz="1733"/>
            </a:lvl8pPr>
            <a:lvl9pPr lvl="8" indent="0" rtl="0">
              <a:spcBef>
                <a:spcPts val="0"/>
              </a:spcBef>
              <a:buNone/>
              <a:defRPr sz="1733"/>
            </a:lvl9pPr>
          </a:lstStyle>
          <a:p>
            <a:endParaRPr/>
          </a:p>
        </p:txBody>
      </p:sp>
    </p:spTree>
    <p:extLst>
      <p:ext uri="{BB962C8B-B14F-4D97-AF65-F5344CB8AC3E}">
        <p14:creationId xmlns:p14="http://schemas.microsoft.com/office/powerpoint/2010/main" val="34926332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 Whi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9205" y="6388168"/>
            <a:ext cx="1167996" cy="304801"/>
          </a:xfrm>
          <a:prstGeom prst="rect">
            <a:avLst/>
          </a:prstGeom>
        </p:spPr>
      </p:pic>
      <p:sp>
        <p:nvSpPr>
          <p:cNvPr id="11" name="Content Placeholder 2"/>
          <p:cNvSpPr>
            <a:spLocks noGrp="1"/>
          </p:cNvSpPr>
          <p:nvPr>
            <p:ph idx="13"/>
          </p:nvPr>
        </p:nvSpPr>
        <p:spPr>
          <a:xfrm>
            <a:off x="304800" y="1126769"/>
            <a:ext cx="11582400" cy="5050196"/>
          </a:xfrm>
          <a:prstGeom prst="rect">
            <a:avLst/>
          </a:prstGeom>
        </p:spPr>
        <p:txBody>
          <a:bodyPr/>
          <a:lstStyle>
            <a:lvl1pPr>
              <a:buClr>
                <a:schemeClr val="accent1"/>
              </a:buClr>
              <a:defRPr sz="2667">
                <a:solidFill>
                  <a:schemeClr val="tx2"/>
                </a:solidFill>
              </a:defRPr>
            </a:lvl1pPr>
            <a:lvl2pPr marL="685783" indent="-228594">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600160" indent="-228594">
              <a:buClr>
                <a:schemeClr val="accent1"/>
              </a:buClr>
              <a:buFont typeface="Arial" panose="020B0604020202020204" pitchFamily="34" charset="0"/>
              <a:buChar char="−"/>
              <a:defRPr>
                <a:solidFill>
                  <a:schemeClr val="tx2"/>
                </a:solidFill>
              </a:defRPr>
            </a:lvl4pPr>
            <a:lvl5pPr marL="2057349" indent="-228594">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304800" y="365125"/>
            <a:ext cx="11582400" cy="639891"/>
          </a:xfrm>
          <a:prstGeom prst="rect">
            <a:avLst/>
          </a:prstGeom>
        </p:spPr>
        <p:txBody>
          <a:bodyPr anchor="t">
            <a:normAutofit/>
          </a:bodyPr>
          <a:lstStyle>
            <a:lvl1pPr>
              <a:defRPr sz="4267">
                <a:solidFill>
                  <a:schemeClr val="accent1"/>
                </a:solidFill>
              </a:defRPr>
            </a:lvl1pPr>
          </a:lstStyle>
          <a:p>
            <a:r>
              <a:rPr lang="en-US" dirty="0"/>
              <a:t>Click to edit Master title style</a:t>
            </a:r>
          </a:p>
        </p:txBody>
      </p:sp>
      <p:sp>
        <p:nvSpPr>
          <p:cNvPr id="6" name="TextBox 5"/>
          <p:cNvSpPr txBox="1"/>
          <p:nvPr userDrawn="1"/>
        </p:nvSpPr>
        <p:spPr>
          <a:xfrm>
            <a:off x="0" y="6509353"/>
            <a:ext cx="2207656" cy="1066959"/>
          </a:xfrm>
          <a:prstGeom prst="rect">
            <a:avLst/>
          </a:prstGeom>
          <a:noFill/>
        </p:spPr>
        <p:txBody>
          <a:bodyPr wrap="none" rtlCol="0">
            <a:spAutoFit/>
          </a:bodyPr>
          <a:lstStyle/>
          <a:p>
            <a:r>
              <a:rPr lang="en-US" sz="1333" dirty="0">
                <a:solidFill>
                  <a:schemeClr val="tx2"/>
                </a:solidFill>
              </a:rPr>
              <a:t>Docker</a:t>
            </a:r>
            <a:r>
              <a:rPr lang="en-US" sz="1333" baseline="0" dirty="0">
                <a:solidFill>
                  <a:schemeClr val="tx2"/>
                </a:solidFill>
              </a:rPr>
              <a:t> 2017 - Confidential</a:t>
            </a:r>
            <a:endParaRPr lang="en-US" sz="1333" dirty="0">
              <a:solidFill>
                <a:schemeClr val="tx2"/>
              </a:solidFill>
            </a:endParaRPr>
          </a:p>
        </p:txBody>
      </p:sp>
    </p:spTree>
    <p:extLst>
      <p:ext uri="{BB962C8B-B14F-4D97-AF65-F5344CB8AC3E}">
        <p14:creationId xmlns:p14="http://schemas.microsoft.com/office/powerpoint/2010/main" val="22809421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 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9205" y="6388168"/>
            <a:ext cx="1167996" cy="304801"/>
          </a:xfrm>
          <a:prstGeom prst="rect">
            <a:avLst/>
          </a:prstGeom>
        </p:spPr>
      </p:pic>
      <p:sp>
        <p:nvSpPr>
          <p:cNvPr id="6" name="Title 1"/>
          <p:cNvSpPr>
            <a:spLocks noGrp="1"/>
          </p:cNvSpPr>
          <p:nvPr>
            <p:ph type="title"/>
          </p:nvPr>
        </p:nvSpPr>
        <p:spPr>
          <a:xfrm>
            <a:off x="304800" y="365125"/>
            <a:ext cx="11582400" cy="639891"/>
          </a:xfrm>
          <a:prstGeom prst="rect">
            <a:avLst/>
          </a:prstGeom>
        </p:spPr>
        <p:txBody>
          <a:bodyPr anchor="t">
            <a:normAutofit/>
          </a:bodyPr>
          <a:lstStyle>
            <a:lvl1pPr>
              <a:defRPr sz="4267">
                <a:solidFill>
                  <a:schemeClr val="accent1"/>
                </a:solidFill>
              </a:defRPr>
            </a:lvl1pPr>
          </a:lstStyle>
          <a:p>
            <a:r>
              <a:rPr lang="en-US" dirty="0"/>
              <a:t>Click to edit Master title style</a:t>
            </a:r>
          </a:p>
        </p:txBody>
      </p:sp>
      <p:sp>
        <p:nvSpPr>
          <p:cNvPr id="8" name="TextBox 7"/>
          <p:cNvSpPr txBox="1"/>
          <p:nvPr userDrawn="1"/>
        </p:nvSpPr>
        <p:spPr>
          <a:xfrm>
            <a:off x="0" y="6509353"/>
            <a:ext cx="2207656" cy="1066959"/>
          </a:xfrm>
          <a:prstGeom prst="rect">
            <a:avLst/>
          </a:prstGeom>
          <a:noFill/>
        </p:spPr>
        <p:txBody>
          <a:bodyPr wrap="none" rtlCol="0">
            <a:spAutoFit/>
          </a:bodyPr>
          <a:lstStyle/>
          <a:p>
            <a:r>
              <a:rPr lang="en-US" sz="1333" dirty="0">
                <a:solidFill>
                  <a:schemeClr val="tx2"/>
                </a:solidFill>
              </a:rPr>
              <a:t>Docker</a:t>
            </a:r>
            <a:r>
              <a:rPr lang="en-US" sz="1333" baseline="0" dirty="0">
                <a:solidFill>
                  <a:schemeClr val="tx2"/>
                </a:solidFill>
              </a:rPr>
              <a:t> 2017 - Confidential</a:t>
            </a:r>
            <a:endParaRPr lang="en-US" sz="1333" dirty="0">
              <a:solidFill>
                <a:schemeClr val="tx2"/>
              </a:solidFill>
            </a:endParaRPr>
          </a:p>
        </p:txBody>
      </p:sp>
    </p:spTree>
    <p:extLst>
      <p:ext uri="{BB962C8B-B14F-4D97-AF65-F5344CB8AC3E}">
        <p14:creationId xmlns:p14="http://schemas.microsoft.com/office/powerpoint/2010/main" val="29700740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092668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478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image slide)</a:t>
            </a:r>
          </a:p>
        </p:txBody>
      </p:sp>
      <p:sp>
        <p:nvSpPr>
          <p:cNvPr id="14" name="Picture Placeholder 8"/>
          <p:cNvSpPr>
            <a:spLocks noGrp="1"/>
          </p:cNvSpPr>
          <p:nvPr>
            <p:ph type="pic" sz="quarter" idx="12"/>
          </p:nvPr>
        </p:nvSpPr>
        <p:spPr>
          <a:xfrm>
            <a:off x="228600" y="1554480"/>
            <a:ext cx="5726777" cy="4427872"/>
          </a:xfrm>
        </p:spPr>
        <p:txBody>
          <a:bodyPr tIns="137160"/>
          <a:lstStyle>
            <a:lvl1pPr>
              <a:defRPr>
                <a:solidFill>
                  <a:schemeClr val="tx2"/>
                </a:solidFill>
              </a:defRPr>
            </a:lvl1pPr>
          </a:lstStyle>
          <a:p>
            <a:endParaRPr lang="en-US" dirty="0"/>
          </a:p>
        </p:txBody>
      </p:sp>
      <p:sp>
        <p:nvSpPr>
          <p:cNvPr id="17" name="Text Placeholder 6"/>
          <p:cNvSpPr>
            <a:spLocks noGrp="1"/>
          </p:cNvSpPr>
          <p:nvPr>
            <p:ph type="body" sz="quarter" idx="11" hasCustomPrompt="1"/>
          </p:nvPr>
        </p:nvSpPr>
        <p:spPr>
          <a:xfrm>
            <a:off x="6172200" y="1554480"/>
            <a:ext cx="5791199"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78720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00410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5733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1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7772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0085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35414000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7639439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5131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29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9" name="Picture Placeholder 8"/>
          <p:cNvSpPr>
            <a:spLocks noGrp="1"/>
          </p:cNvSpPr>
          <p:nvPr>
            <p:ph type="pic" sz="quarter" idx="12"/>
          </p:nvPr>
        </p:nvSpPr>
        <p:spPr>
          <a:xfrm>
            <a:off x="228600" y="1554480"/>
            <a:ext cx="11734800" cy="4427874"/>
          </a:xfrm>
        </p:spPr>
        <p:txBody>
          <a:bodyPr tIns="137160"/>
          <a:lstStyle>
            <a:lvl1pPr algn="l">
              <a:defRPr>
                <a:solidFill>
                  <a:schemeClr val="tx2"/>
                </a:solidFill>
              </a:defRPr>
            </a:lvl1pPr>
          </a:lstStyle>
          <a:p>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(Image slide)</a:t>
            </a:r>
          </a:p>
        </p:txBody>
      </p:sp>
      <p:sp>
        <p:nvSpPr>
          <p:cNvPr id="6"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7"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2404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image" Target="../media/image2.png"/><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41"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8" Type="http://schemas.openxmlformats.org/officeDocument/2006/relationships/slideLayout" Target="../slideLayouts/slideLayout9.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2.png"/><Relationship Id="rId2" Type="http://schemas.openxmlformats.org/officeDocument/2006/relationships/slideLayout" Target="../slideLayouts/slideLayout45.xml"/><Relationship Id="rId16" Type="http://schemas.openxmlformats.org/officeDocument/2006/relationships/theme" Target="../theme/theme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61.xml"/><Relationship Id="rId7" Type="http://schemas.openxmlformats.org/officeDocument/2006/relationships/image" Target="../media/image8.jp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theme" Target="../theme/theme6.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7.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8.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927"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3927"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97658402"/>
      </p:ext>
    </p:extLst>
  </p:cSld>
  <p:clrMap bg1="lt1" tx1="dk1" bg2="lt2" tx2="dk2" accent1="accent1" accent2="accent2" accent3="accent3" accent4="accent4" accent5="accent5" accent6="accent6" hlink="hlink" folHlink="folHlink"/>
  <p:sldLayoutIdLst>
    <p:sldLayoutId id="2147486108"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1"/>
            <a:ext cx="11734800" cy="640080"/>
          </a:xfrm>
          <a:prstGeom prst="rect">
            <a:avLst/>
          </a:prstGeom>
        </p:spPr>
        <p:txBody>
          <a:bodyPr vert="horz" lIns="137160" tIns="45720" rIns="137160" bIns="137160" rtlCol="0" anchor="t" anchorCtr="0">
            <a:noAutofit/>
          </a:bodyPr>
          <a:lstStyle/>
          <a:p>
            <a:r>
              <a:rPr lang="en-US" dirty="0"/>
              <a:t>Click to edit Master title style</a:t>
            </a:r>
          </a:p>
        </p:txBody>
      </p:sp>
      <p:sp>
        <p:nvSpPr>
          <p:cNvPr id="3" name="Text Placeholder 2"/>
          <p:cNvSpPr>
            <a:spLocks noGrp="1"/>
          </p:cNvSpPr>
          <p:nvPr>
            <p:ph type="body" idx="1"/>
          </p:nvPr>
        </p:nvSpPr>
        <p:spPr>
          <a:xfrm>
            <a:off x="228600" y="1546239"/>
            <a:ext cx="11734800" cy="4478657"/>
          </a:xfrm>
          <a:prstGeom prst="rect">
            <a:avLst/>
          </a:prstGeom>
        </p:spPr>
        <p:txBody>
          <a:bodyPr vert="horz" lIns="137160" tIns="137160" rIns="137160" bIns="137160" rtlCol="0">
            <a:noAutofit/>
          </a:bodyPr>
          <a:lstStyle/>
          <a:p>
            <a:pPr lvl="0"/>
            <a:r>
              <a:rPr lang="en-US" dirty="0"/>
              <a:t>Click to edit Master text styles</a:t>
            </a:r>
          </a:p>
          <a:p>
            <a:pPr lvl="1"/>
            <a:r>
              <a:rPr lang="en-US" dirty="0"/>
              <a:t>First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46695" y="6482096"/>
            <a:ext cx="316706"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dirty="0"/>
          </a:p>
        </p:txBody>
      </p:sp>
      <p:sp>
        <p:nvSpPr>
          <p:cNvPr id="23" name="AutoShape 3"/>
          <p:cNvSpPr>
            <a:spLocks noChangeAspect="1" noChangeArrowheads="1" noTextEdit="1"/>
          </p:cNvSpPr>
          <p:nvPr userDrawn="1"/>
        </p:nvSpPr>
        <p:spPr bwMode="auto">
          <a:xfrm>
            <a:off x="228600" y="6495880"/>
            <a:ext cx="868680"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9" name="Picture 18" descr="Microsoft_logo_(2012).svg.png">
            <a:extLst>
              <a:ext uri="{FF2B5EF4-FFF2-40B4-BE49-F238E27FC236}">
                <a16:creationId xmlns:a16="http://schemas.microsoft.com/office/drawing/2014/main" id="{6A0BA61C-E7C6-4EC4-87FC-621CAC6B5145}"/>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414776970"/>
      </p:ext>
    </p:extLst>
  </p:cSld>
  <p:clrMap bg1="lt1" tx1="dk1" bg2="lt2" tx2="dk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 id="2147486121" r:id="rId12"/>
    <p:sldLayoutId id="2147486122" r:id="rId13"/>
    <p:sldLayoutId id="2147486123" r:id="rId14"/>
    <p:sldLayoutId id="2147486124" r:id="rId15"/>
    <p:sldLayoutId id="2147486125" r:id="rId16"/>
    <p:sldLayoutId id="2147486126" r:id="rId17"/>
    <p:sldLayoutId id="2147486127" r:id="rId18"/>
    <p:sldLayoutId id="2147486128" r:id="rId19"/>
    <p:sldLayoutId id="2147486129" r:id="rId20"/>
    <p:sldLayoutId id="2147486130" r:id="rId21"/>
    <p:sldLayoutId id="2147486131" r:id="rId22"/>
    <p:sldLayoutId id="2147486132" r:id="rId23"/>
    <p:sldLayoutId id="2147486133" r:id="rId24"/>
    <p:sldLayoutId id="2147486134" r:id="rId25"/>
    <p:sldLayoutId id="2147486135" r:id="rId26"/>
    <p:sldLayoutId id="2147486136" r:id="rId27"/>
    <p:sldLayoutId id="2147486137" r:id="rId28"/>
    <p:sldLayoutId id="2147486138" r:id="rId29"/>
    <p:sldLayoutId id="2147486139" r:id="rId30"/>
    <p:sldLayoutId id="2147486140" r:id="rId31"/>
    <p:sldLayoutId id="2147486141" r:id="rId32"/>
    <p:sldLayoutId id="2147486142" r:id="rId33"/>
    <p:sldLayoutId id="2147486143" r:id="rId34"/>
    <p:sldLayoutId id="2147486144" r:id="rId35"/>
    <p:sldLayoutId id="2147486145" r:id="rId36"/>
    <p:sldLayoutId id="2147486146" r:id="rId37"/>
    <p:sldLayoutId id="2147486147" r:id="rId38"/>
    <p:sldLayoutId id="2147486148" r:id="rId39"/>
    <p:sldLayoutId id="2147486353" r:id="rId40"/>
  </p:sldLayoutIdLst>
  <p:hf hdr="0" ftr="0" dt="0"/>
  <p:txStyles>
    <p:titleStyle>
      <a:lvl1pPr algn="l" defTabSz="914400" rtl="0" eaLnBrk="1" latinLnBrk="0" hangingPunct="1">
        <a:lnSpc>
          <a:spcPct val="90000"/>
        </a:lnSpc>
        <a:spcBef>
          <a:spcPct val="0"/>
        </a:spcBef>
        <a:buNone/>
        <a:defRPr sz="3600"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482355"/>
      </p:ext>
    </p:extLst>
  </p:cSld>
  <p:clrMap bg1="dk1" tx1="lt1" bg2="dk2" tx2="lt2" accent1="accent1" accent2="accent2" accent3="accent3" accent4="accent4" accent5="accent5" accent6="accent6" hlink="hlink" folHlink="folHlink"/>
  <p:sldLayoutIdLst>
    <p:sldLayoutId id="2147486167" r:id="rId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MS PGothic" pitchFamily="34" charset="-128"/>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776263670"/>
      </p:ext>
    </p:extLst>
  </p:cSld>
  <p:clrMap bg1="dk1" tx1="lt1" bg2="dk2" tx2="lt2" accent1="accent1" accent2="accent2" accent3="accent3" accent4="accent4" accent5="accent5" accent6="accent6" hlink="hlink" folHlink="folHlink"/>
  <p:sldLayoutIdLst>
    <p:sldLayoutId id="214748621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Microsoft_logo_(2012).svg.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434636497"/>
      </p:ext>
    </p:extLst>
  </p:cSld>
  <p:clrMap bg1="lt1" tx1="dk1" bg2="lt2" tx2="dk2" accent1="accent1" accent2="accent2" accent3="accent3" accent4="accent4" accent5="accent5" accent6="accent6" hlink="hlink" folHlink="folHlink"/>
  <p:sldLayoutIdLst>
    <p:sldLayoutId id="2147486218" r:id="rId1"/>
    <p:sldLayoutId id="2147486219" r:id="rId2"/>
    <p:sldLayoutId id="2147486220" r:id="rId3"/>
    <p:sldLayoutId id="2147486221" r:id="rId4"/>
    <p:sldLayoutId id="2147486222" r:id="rId5"/>
    <p:sldLayoutId id="2147486223" r:id="rId6"/>
    <p:sldLayoutId id="2147486224" r:id="rId7"/>
    <p:sldLayoutId id="2147486225" r:id="rId8"/>
    <p:sldLayoutId id="2147486226" r:id="rId9"/>
    <p:sldLayoutId id="2147486227" r:id="rId10"/>
    <p:sldLayoutId id="2147486228" r:id="rId11"/>
    <p:sldLayoutId id="2147486229" r:id="rId12"/>
    <p:sldLayoutId id="2147486230" r:id="rId13"/>
    <p:sldLayoutId id="2147486231" r:id="rId14"/>
    <p:sldLayoutId id="2147486235" r:id="rId15"/>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9899904" y="6431279"/>
            <a:ext cx="2247392" cy="426719"/>
          </a:xfrm>
          <a:prstGeom prst="rect">
            <a:avLst/>
          </a:prstGeom>
          <a:blipFill>
            <a:blip r:embed="rId7" cstate="print"/>
            <a:stretch>
              <a:fillRect/>
            </a:stretch>
          </a:blipFill>
        </p:spPr>
        <p:txBody>
          <a:bodyPr wrap="square" lIns="0" tIns="0" rIns="0" bIns="0" rtlCol="0"/>
          <a:lstStyle/>
          <a:p>
            <a:endParaRPr sz="2400" dirty="0"/>
          </a:p>
        </p:txBody>
      </p:sp>
      <p:sp>
        <p:nvSpPr>
          <p:cNvPr id="18" name="bk object 18"/>
          <p:cNvSpPr/>
          <p:nvPr/>
        </p:nvSpPr>
        <p:spPr>
          <a:xfrm>
            <a:off x="203201" y="178817"/>
            <a:ext cx="347980" cy="347980"/>
          </a:xfrm>
          <a:custGeom>
            <a:avLst/>
            <a:gdLst/>
            <a:ahLst/>
            <a:cxnLst/>
            <a:rect l="l" t="t" r="r" b="b"/>
            <a:pathLst>
              <a:path w="260984" h="260985">
                <a:moveTo>
                  <a:pt x="0" y="260603"/>
                </a:moveTo>
                <a:lnTo>
                  <a:pt x="260603" y="260603"/>
                </a:lnTo>
                <a:lnTo>
                  <a:pt x="260603" y="0"/>
                </a:lnTo>
                <a:lnTo>
                  <a:pt x="0" y="0"/>
                </a:lnTo>
                <a:lnTo>
                  <a:pt x="0" y="260603"/>
                </a:lnTo>
                <a:close/>
              </a:path>
            </a:pathLst>
          </a:custGeom>
          <a:solidFill>
            <a:srgbClr val="4B2C79"/>
          </a:solidFill>
        </p:spPr>
        <p:txBody>
          <a:bodyPr wrap="square" lIns="0" tIns="0" rIns="0" bIns="0" rtlCol="0"/>
          <a:lstStyle/>
          <a:p>
            <a:endParaRPr sz="2400" dirty="0"/>
          </a:p>
        </p:txBody>
      </p:sp>
      <p:sp>
        <p:nvSpPr>
          <p:cNvPr id="19" name="bk object 19"/>
          <p:cNvSpPr/>
          <p:nvPr/>
        </p:nvSpPr>
        <p:spPr>
          <a:xfrm>
            <a:off x="424687" y="382015"/>
            <a:ext cx="251968" cy="254000"/>
          </a:xfrm>
          <a:prstGeom prst="rect">
            <a:avLst/>
          </a:prstGeom>
          <a:blipFill>
            <a:blip r:embed="rId8" cstate="print"/>
            <a:stretch>
              <a:fillRect/>
            </a:stretch>
          </a:blipFill>
        </p:spPr>
        <p:txBody>
          <a:bodyPr wrap="square" lIns="0" tIns="0" rIns="0" bIns="0" rtlCol="0"/>
          <a:lstStyle/>
          <a:p>
            <a:endParaRPr sz="2400" dirty="0"/>
          </a:p>
        </p:txBody>
      </p:sp>
      <p:sp>
        <p:nvSpPr>
          <p:cNvPr id="2" name="Holder 2"/>
          <p:cNvSpPr>
            <a:spLocks noGrp="1"/>
          </p:cNvSpPr>
          <p:nvPr>
            <p:ph type="title"/>
          </p:nvPr>
        </p:nvSpPr>
        <p:spPr>
          <a:xfrm>
            <a:off x="816188" y="131403"/>
            <a:ext cx="10559625" cy="430887"/>
          </a:xfrm>
          <a:prstGeom prst="rect">
            <a:avLst/>
          </a:prstGeom>
        </p:spPr>
        <p:txBody>
          <a:bodyPr wrap="square" lIns="0" tIns="0" rIns="0" bIns="0">
            <a:spAutoFit/>
          </a:bodyPr>
          <a:lstStyle>
            <a:lvl1pPr>
              <a:defRPr sz="2800" b="1" i="0">
                <a:solidFill>
                  <a:srgbClr val="5635AD"/>
                </a:solidFill>
                <a:latin typeface="Trebuchet MS"/>
                <a:cs typeface="Trebuchet MS"/>
              </a:defRPr>
            </a:lvl1pPr>
          </a:lstStyle>
          <a:p>
            <a:endParaRPr/>
          </a:p>
        </p:txBody>
      </p:sp>
      <p:sp>
        <p:nvSpPr>
          <p:cNvPr id="3" name="Holder 3"/>
          <p:cNvSpPr>
            <a:spLocks noGrp="1"/>
          </p:cNvSpPr>
          <p:nvPr>
            <p:ph type="body" idx="1"/>
          </p:nvPr>
        </p:nvSpPr>
        <p:spPr>
          <a:xfrm>
            <a:off x="902207" y="1046650"/>
            <a:ext cx="10387584" cy="276999"/>
          </a:xfrm>
          <a:prstGeom prst="rect">
            <a:avLst/>
          </a:prstGeom>
        </p:spPr>
        <p:txBody>
          <a:bodyPr wrap="square" lIns="0" tIns="0" rIns="0" bIns="0">
            <a:spAutoFit/>
          </a:bodyPr>
          <a:lstStyle>
            <a:lvl1pPr>
              <a:defRPr sz="1800" b="1" i="0">
                <a:solidFill>
                  <a:schemeClr val="tx1"/>
                </a:solidFill>
                <a:latin typeface="Trebuchet MS"/>
                <a:cs typeface="Trebuchet MS"/>
              </a:defRPr>
            </a:lvl1pPr>
          </a:lstStyle>
          <a:p>
            <a:endParaRPr/>
          </a:p>
        </p:txBody>
      </p:sp>
      <p:pic>
        <p:nvPicPr>
          <p:cNvPr id="11" name="Picture 10" descr="Microsoft_logo_(2012).svg.png">
            <a:extLst>
              <a:ext uri="{FF2B5EF4-FFF2-40B4-BE49-F238E27FC236}">
                <a16:creationId xmlns:a16="http://schemas.microsoft.com/office/drawing/2014/main" id="{AB666D40-AC53-40E9-8EBA-09FC8905905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212465984"/>
      </p:ext>
    </p:extLst>
  </p:cSld>
  <p:clrMap bg1="lt1" tx1="dk1" bg2="lt2" tx2="dk2" accent1="accent1" accent2="accent2" accent3="accent3" accent4="accent4" accent5="accent5" accent6="accent6" hlink="hlink" folHlink="folHlink"/>
  <p:sldLayoutIdLst>
    <p:sldLayoutId id="2147486284" r:id="rId1"/>
    <p:sldLayoutId id="2147486285" r:id="rId2"/>
    <p:sldLayoutId id="2147486286" r:id="rId3"/>
    <p:sldLayoutId id="2147486287" r:id="rId4"/>
    <p:sldLayoutId id="2147486288"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hape 10"/>
          <p:cNvSpPr/>
          <p:nvPr userDrawn="1"/>
        </p:nvSpPr>
        <p:spPr>
          <a:xfrm>
            <a:off x="1" y="1"/>
            <a:ext cx="12192000" cy="182799"/>
          </a:xfrm>
          <a:prstGeom prst="rect">
            <a:avLst/>
          </a:prstGeom>
          <a:solidFill>
            <a:srgbClr val="0195E6"/>
          </a:solidFill>
          <a:ln>
            <a:noFill/>
          </a:ln>
        </p:spPr>
        <p:txBody>
          <a:bodyPr lIns="60933" tIns="60933" rIns="60933" bIns="60933" anchor="ctr" anchorCtr="0">
            <a:noAutofit/>
          </a:bodyPr>
          <a:lstStyle/>
          <a:p>
            <a:pPr marL="0" marR="0" lvl="0" indent="0" algn="l" rtl="0">
              <a:lnSpc>
                <a:spcPct val="100000"/>
              </a:lnSpc>
              <a:spcBef>
                <a:spcPts val="0"/>
              </a:spcBef>
              <a:spcAft>
                <a:spcPts val="0"/>
              </a:spcAft>
              <a:buClr>
                <a:srgbClr val="000000"/>
              </a:buClr>
              <a:buFont typeface="Arial"/>
              <a:buNone/>
            </a:pPr>
            <a:endParaRPr sz="32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89459748"/>
      </p:ext>
    </p:extLst>
  </p:cSld>
  <p:clrMap bg1="dk1" tx1="lt1" bg2="dk2" tx2="lt2" accent1="accent1" accent2="accent2" accent3="accent3" accent4="accent4" accent5="accent5" accent6="accent6" hlink="hlink" folHlink="folHlink"/>
  <p:sldLayoutIdLst>
    <p:sldLayoutId id="2147486355" r:id="rId1"/>
    <p:sldLayoutId id="2147486356" r:id="rId2"/>
    <p:sldLayoutId id="2147486357" r:id="rId3"/>
    <p:sldLayoutId id="2147486358" r:id="rId4"/>
    <p:sldLayoutId id="2147486359" r:id="rId5"/>
    <p:sldLayoutId id="2147486360" r:id="rId6"/>
    <p:sldLayoutId id="2147486361" r:id="rId7"/>
    <p:sldLayoutId id="2147486362" r:id="rId8"/>
    <p:sldLayoutId id="2147486363" r:id="rId9"/>
    <p:sldLayoutId id="2147486364" r:id="rId10"/>
    <p:sldLayoutId id="2147486365" r:id="rId11"/>
    <p:sldLayoutId id="2147486366" r:id="rId12"/>
    <p:sldLayoutId id="2147486368" r:id="rId13"/>
    <p:sldLayoutId id="2147486369" r:id="rId14"/>
  </p:sldLayoutIdLst>
  <p:transition spd="med"/>
  <p:txStyles>
    <p:titleStyle>
      <a:lvl1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1pPr>
      <a:lvl2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2pPr>
      <a:lvl3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3pPr>
      <a:lvl4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4pPr>
      <a:lvl5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5pPr>
      <a:lvl6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6pPr>
      <a:lvl7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7pPr>
      <a:lvl8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8pPr>
      <a:lvl9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9pPr>
    </p:titleStyle>
    <p:bodyStyle>
      <a:lvl1pPr marL="548668" marR="0" indent="-548668"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1pPr>
      <a:lvl2pPr marL="1117656" marR="0" indent="-508025"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2pPr>
      <a:lvl3pPr marL="1676484" marR="0" indent="-457223"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3pPr>
      <a:lvl4pPr marL="2351431" marR="0" indent="-522540"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4pPr>
      <a:lvl5pPr marL="2961061" marR="0" indent="-522540"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5pPr>
      <a:lvl6pPr marL="3413931"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6pPr>
      <a:lvl7pPr marL="4023561"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7pPr>
      <a:lvl8pPr marL="4633192"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8pPr>
      <a:lvl9pPr marL="5242821"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9pPr>
    </p:bodyStyle>
    <p:otherStyle>
      <a:lvl1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1pPr>
      <a:lvl2pPr marL="0" marR="0" indent="609631"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2pPr>
      <a:lvl3pPr marL="0" marR="0" indent="1219261"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3pPr>
      <a:lvl4pPr marL="0" marR="0" indent="1828892"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4pPr>
      <a:lvl5pPr marL="0" marR="0" indent="2438521"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5pPr>
      <a:lvl6pPr marL="0" marR="0" indent="3048152"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6pPr>
      <a:lvl7pPr marL="0" marR="0" indent="3657783"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7pPr>
      <a:lvl8pPr marL="0" marR="0" indent="4267413"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8pPr>
      <a:lvl9pPr marL="0" marR="0" indent="4877044"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16751"/>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6642397"/>
            <a:ext cx="12221972" cy="2156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powered_by.png"/>
          <p:cNvPicPr>
            <a:picLocks noChangeAspect="1"/>
          </p:cNvPicPr>
          <p:nvPr userDrawn="1"/>
        </p:nvPicPr>
        <p:blipFill>
          <a:blip r:embed="rId13">
            <a:lum bright="70000" contrast="-70000"/>
            <a:extLst>
              <a:ext uri="{28A0092B-C50C-407E-A947-70E740481C1C}">
                <a14:useLocalDpi xmlns:a14="http://schemas.microsoft.com/office/drawing/2010/main" val="0"/>
              </a:ext>
            </a:extLst>
          </a:blip>
          <a:stretch>
            <a:fillRect/>
          </a:stretch>
        </p:blipFill>
        <p:spPr>
          <a:xfrm>
            <a:off x="10761376" y="6640978"/>
            <a:ext cx="1354667" cy="209973"/>
          </a:xfrm>
          <a:prstGeom prst="rect">
            <a:avLst/>
          </a:prstGeom>
        </p:spPr>
      </p:pic>
      <p:sp>
        <p:nvSpPr>
          <p:cNvPr id="17" name="TextBox 16"/>
          <p:cNvSpPr txBox="1"/>
          <p:nvPr userDrawn="1"/>
        </p:nvSpPr>
        <p:spPr>
          <a:xfrm>
            <a:off x="75957" y="6642165"/>
            <a:ext cx="2134110" cy="184666"/>
          </a:xfrm>
          <a:prstGeom prst="rect">
            <a:avLst/>
          </a:prstGeom>
        </p:spPr>
        <p:txBody>
          <a:bodyPr vert="horz" wrap="square" lIns="0" tIns="0" rIns="0" bIns="0" rtlCol="0" anchor="t" anchorCtr="0">
            <a:spAutoFit/>
          </a:bodyPr>
          <a:lstStyle/>
          <a:p>
            <a:r>
              <a:rPr lang="en-US" sz="1200" dirty="0">
                <a:solidFill>
                  <a:schemeClr val="bg1">
                    <a:lumMod val="95000"/>
                  </a:schemeClr>
                </a:solidFill>
              </a:rPr>
              <a:t>PROPRIETARY AND CONFIDENTIAL</a:t>
            </a:r>
          </a:p>
        </p:txBody>
      </p:sp>
      <p:sp>
        <p:nvSpPr>
          <p:cNvPr id="18" name="Footer Placeholder 4"/>
          <p:cNvSpPr txBox="1">
            <a:spLocks/>
          </p:cNvSpPr>
          <p:nvPr userDrawn="1"/>
        </p:nvSpPr>
        <p:spPr>
          <a:xfrm>
            <a:off x="4619604" y="6595194"/>
            <a:ext cx="2952792" cy="358488"/>
          </a:xfrm>
          <a:prstGeom prst="rect">
            <a:avLst/>
          </a:prstGeom>
        </p:spPr>
        <p:txBody>
          <a:bodyPr/>
          <a:lstStyle>
            <a:defPPr>
              <a:defRPr lang="en-US"/>
            </a:defPPr>
            <a:lvl1pPr marL="0" algn="ctr" defTabSz="914400" rtl="0" eaLnBrk="1" latinLnBrk="0" hangingPunct="1">
              <a:defRPr sz="1200" kern="1200">
                <a:solidFill>
                  <a:schemeClr val="bg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0" spc="400" dirty="0">
                <a:solidFill>
                  <a:schemeClr val="bg1">
                    <a:lumMod val="95000"/>
                  </a:schemeClr>
                </a:solidFill>
              </a:rPr>
              <a:t>WWW.STRATOZONE.COM</a:t>
            </a:r>
          </a:p>
        </p:txBody>
      </p:sp>
    </p:spTree>
    <p:extLst>
      <p:ext uri="{BB962C8B-B14F-4D97-AF65-F5344CB8AC3E}">
        <p14:creationId xmlns:p14="http://schemas.microsoft.com/office/powerpoint/2010/main" val="438465908"/>
      </p:ext>
    </p:extLst>
  </p:cSld>
  <p:clrMap bg1="lt1" tx1="dk1" bg2="lt2" tx2="dk2" accent1="accent1" accent2="accent2" accent3="accent3" accent4="accent4" accent5="accent5" accent6="accent6" hlink="hlink" folHlink="folHlink"/>
  <p:sldLayoutIdLst>
    <p:sldLayoutId id="2147486383" r:id="rId1"/>
    <p:sldLayoutId id="2147486384" r:id="rId2"/>
    <p:sldLayoutId id="2147486385" r:id="rId3"/>
    <p:sldLayoutId id="2147486386" r:id="rId4"/>
    <p:sldLayoutId id="2147486387" r:id="rId5"/>
    <p:sldLayoutId id="2147486388" r:id="rId6"/>
    <p:sldLayoutId id="2147486389" r:id="rId7"/>
    <p:sldLayoutId id="2147486390" r:id="rId8"/>
    <p:sldLayoutId id="2147486391" r:id="rId9"/>
    <p:sldLayoutId id="2147486392" r:id="rId10"/>
    <p:sldLayoutId id="2147486393" r:id="rId11"/>
  </p:sldLayoutIdLst>
  <p:txStyles>
    <p:titleStyle>
      <a:lvl1pPr algn="l" defTabSz="609585" rtl="0" eaLnBrk="1" latinLnBrk="0" hangingPunct="1">
        <a:spcBef>
          <a:spcPct val="0"/>
        </a:spcBef>
        <a:buNone/>
        <a:defRPr sz="6667" kern="1200">
          <a:solidFill>
            <a:schemeClr val="accent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lumMod val="65000"/>
              <a:lumOff val="35000"/>
            </a:schemeClr>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lumMod val="65000"/>
              <a:lumOff val="35000"/>
            </a:schemeClr>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lumMod val="65000"/>
              <a:lumOff val="35000"/>
            </a:schemeClr>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lumMod val="65000"/>
              <a:lumOff val="35000"/>
            </a:schemeClr>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xperience-azure-mgmt.azurewebsites.net/#/main" TargetMode="External"/><Relationship Id="rId7" Type="http://schemas.openxmlformats.org/officeDocument/2006/relationships/hyperlink" Target="https://portal.azure.com/" TargetMode="External"/><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hyperlink" Target="https://wolverine.itscloudy.af/liftshift/private/registrants.html" TargetMode="External"/><Relationship Id="rId5" Type="http://schemas.openxmlformats.org/officeDocument/2006/relationships/hyperlink" Target="https://aka.ms/challenge4" TargetMode="External"/><Relationship Id="rId4" Type="http://schemas.openxmlformats.org/officeDocument/2006/relationships/hyperlink" Target="https://azure-register.cloudendure.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srinivasalu-ambati-47130462" TargetMode="External"/><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tuartatmicrosoft/Azure-Linux-Migration-Workshop" TargetMode="External"/><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jpeg"/><Relationship Id="rId3" Type="http://schemas.openxmlformats.org/officeDocument/2006/relationships/image" Target="../media/image35.png"/><Relationship Id="rId7" Type="http://schemas.openxmlformats.org/officeDocument/2006/relationships/hyperlink" Target="https://opensourcehub.microsoft.com/" TargetMode="External"/><Relationship Id="rId12"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38.png"/><Relationship Id="rId11" Type="http://schemas.openxmlformats.org/officeDocument/2006/relationships/image" Target="../media/image1.emf"/><Relationship Id="rId5" Type="http://schemas.openxmlformats.org/officeDocument/2006/relationships/image" Target="../media/image37.png"/><Relationship Id="rId15" Type="http://schemas.openxmlformats.org/officeDocument/2006/relationships/image" Target="../media/image45.emf"/><Relationship Id="rId10" Type="http://schemas.openxmlformats.org/officeDocument/2006/relationships/image" Target="../media/image41.png"/><Relationship Id="rId4" Type="http://schemas.openxmlformats.org/officeDocument/2006/relationships/image" Target="../media/image36.jpeg"/><Relationship Id="rId9" Type="http://schemas.openxmlformats.org/officeDocument/2006/relationships/image" Target="../media/image40.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jpe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jpeg"/><Relationship Id="rId7"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jp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emf"/><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jpe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jp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jpe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emf"/><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Layout" Target="../slideLayouts/slideLayout57.xml"/><Relationship Id="rId6"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96.emf"/></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1.emf"/><Relationship Id="rId4" Type="http://schemas.openxmlformats.org/officeDocument/2006/relationships/image" Target="../media/image20.jpg"/></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21.xml"/><Relationship Id="rId1" Type="http://schemas.openxmlformats.org/officeDocument/2006/relationships/slideLayout" Target="../slideLayouts/slideLayout46.xml"/><Relationship Id="rId4" Type="http://schemas.openxmlformats.org/officeDocument/2006/relationships/hyperlink" Target="https://www.redhat.com/en/technologies/cloud-computing/cloud-acces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notesSlide" Target="../notesSlides/notesSlide24.xml"/><Relationship Id="rId1" Type="http://schemas.openxmlformats.org/officeDocument/2006/relationships/slideLayout" Target="../slideLayouts/slideLayout46.xml"/><Relationship Id="rId6" Type="http://schemas.openxmlformats.org/officeDocument/2006/relationships/image" Target="../media/image110.png"/><Relationship Id="rId5" Type="http://schemas.openxmlformats.org/officeDocument/2006/relationships/hyperlink" Target="https://docs.microsoft.com/en-us/cli/azure/get-started-with-azure-cli?view=azure-cli-latest" TargetMode="External"/><Relationship Id="rId4" Type="http://schemas.openxmlformats.org/officeDocument/2006/relationships/hyperlink" Target="http://aka.ms/azure-cli-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46.xml"/><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image" Target="../media/image113.png"/></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emf"/></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33.xml"/><Relationship Id="rId16" Type="http://schemas.openxmlformats.org/officeDocument/2006/relationships/image" Target="../media/image132.png"/><Relationship Id="rId1" Type="http://schemas.openxmlformats.org/officeDocument/2006/relationships/slideLayout" Target="../slideLayouts/slideLayout60.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35.xml"/><Relationship Id="rId1" Type="http://schemas.openxmlformats.org/officeDocument/2006/relationships/slideLayout" Target="../slideLayouts/slideLayout60.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36.xml.rels><?xml version="1.0" encoding="UTF-8" standalone="yes"?>
<Relationships xmlns="http://schemas.openxmlformats.org/package/2006/relationships"><Relationship Id="rId8" Type="http://schemas.openxmlformats.org/officeDocument/2006/relationships/image" Target="../media/image148.png"/><Relationship Id="rId13" Type="http://schemas.microsoft.com/office/2007/relationships/hdphoto" Target="../media/hdphoto3.wdp"/><Relationship Id="rId3" Type="http://schemas.openxmlformats.org/officeDocument/2006/relationships/image" Target="../media/image144.png"/><Relationship Id="rId7" Type="http://schemas.openxmlformats.org/officeDocument/2006/relationships/image" Target="../media/image147.png"/><Relationship Id="rId12" Type="http://schemas.openxmlformats.org/officeDocument/2006/relationships/image" Target="../media/image151.png"/><Relationship Id="rId17" Type="http://schemas.openxmlformats.org/officeDocument/2006/relationships/image" Target="../media/image155.png"/><Relationship Id="rId2" Type="http://schemas.openxmlformats.org/officeDocument/2006/relationships/notesSlide" Target="../notesSlides/notesSlide36.xml"/><Relationship Id="rId16" Type="http://schemas.openxmlformats.org/officeDocument/2006/relationships/image" Target="../media/image154.png"/><Relationship Id="rId1" Type="http://schemas.openxmlformats.org/officeDocument/2006/relationships/slideLayout" Target="../slideLayouts/slideLayout62.xml"/><Relationship Id="rId6" Type="http://schemas.openxmlformats.org/officeDocument/2006/relationships/image" Target="../media/image146.png"/><Relationship Id="rId11" Type="http://schemas.openxmlformats.org/officeDocument/2006/relationships/image" Target="../media/image150.png"/><Relationship Id="rId5" Type="http://schemas.openxmlformats.org/officeDocument/2006/relationships/image" Target="../media/image145.png"/><Relationship Id="rId15" Type="http://schemas.openxmlformats.org/officeDocument/2006/relationships/image" Target="../media/image153.png"/><Relationship Id="rId10" Type="http://schemas.openxmlformats.org/officeDocument/2006/relationships/image" Target="../media/image149.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15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8.xml"/><Relationship Id="rId1" Type="http://schemas.openxmlformats.org/officeDocument/2006/relationships/slideLayout" Target="../slideLayouts/slideLayout79.xml"/><Relationship Id="rId4" Type="http://schemas.openxmlformats.org/officeDocument/2006/relationships/image" Target="../media/image157.png"/></Relationships>
</file>

<file path=ppt/slides/_rels/slide39.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39.xml"/><Relationship Id="rId1" Type="http://schemas.openxmlformats.org/officeDocument/2006/relationships/slideLayout" Target="../slideLayouts/slideLayout79.xml"/><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79.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66.tiff"/><Relationship Id="rId2" Type="http://schemas.openxmlformats.org/officeDocument/2006/relationships/notesSlide" Target="../notesSlides/notesSlide45.xml"/><Relationship Id="rId1" Type="http://schemas.openxmlformats.org/officeDocument/2006/relationships/slideLayout" Target="../slideLayouts/slideLayout41.xml"/><Relationship Id="rId4" Type="http://schemas.openxmlformats.org/officeDocument/2006/relationships/image" Target="../media/image167.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emf"/><Relationship Id="rId4" Type="http://schemas.openxmlformats.org/officeDocument/2006/relationships/image" Target="../media/image2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1.xml"/><Relationship Id="rId1" Type="http://schemas.openxmlformats.org/officeDocument/2006/relationships/slideLayout" Target="../slideLayouts/slideLayout41.xml"/><Relationship Id="rId4" Type="http://schemas.openxmlformats.org/officeDocument/2006/relationships/image" Target="../media/image169.png"/></Relationships>
</file>

<file path=ppt/slides/_rels/slide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2.xml"/><Relationship Id="rId1" Type="http://schemas.openxmlformats.org/officeDocument/2006/relationships/slideLayout" Target="../slideLayouts/slideLayout41.xml"/><Relationship Id="rId4" Type="http://schemas.openxmlformats.org/officeDocument/2006/relationships/image" Target="../media/image169.png"/></Relationships>
</file>

<file path=ppt/slides/_rels/slide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41.xml"/><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8" Type="http://schemas.openxmlformats.org/officeDocument/2006/relationships/image" Target="../media/image178.jpg"/><Relationship Id="rId13" Type="http://schemas.openxmlformats.org/officeDocument/2006/relationships/image" Target="../media/image183.tiff"/><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58.xml"/><Relationship Id="rId1" Type="http://schemas.openxmlformats.org/officeDocument/2006/relationships/slideLayout" Target="../slideLayouts/slideLayout64.xml"/><Relationship Id="rId6" Type="http://schemas.openxmlformats.org/officeDocument/2006/relationships/image" Target="../media/image176.jpg"/><Relationship Id="rId11" Type="http://schemas.openxmlformats.org/officeDocument/2006/relationships/image" Target="../media/image181.png"/><Relationship Id="rId5" Type="http://schemas.openxmlformats.org/officeDocument/2006/relationships/image" Target="../media/image175.gif"/><Relationship Id="rId10" Type="http://schemas.openxmlformats.org/officeDocument/2006/relationships/image" Target="../media/image180.png"/><Relationship Id="rId4" Type="http://schemas.openxmlformats.org/officeDocument/2006/relationships/image" Target="../media/image174.jpg"/><Relationship Id="rId9" Type="http://schemas.openxmlformats.org/officeDocument/2006/relationships/image" Target="../media/image179.jpg"/><Relationship Id="rId1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notesSlide" Target="../notesSlides/notesSlide59.xml"/><Relationship Id="rId1" Type="http://schemas.openxmlformats.org/officeDocument/2006/relationships/slideLayout" Target="../slideLayouts/slideLayout6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emf"/></Relationships>
</file>

<file path=ppt/slides/_rels/slide60.xml.rels><?xml version="1.0" encoding="UTF-8" standalone="yes"?>
<Relationships xmlns="http://schemas.openxmlformats.org/package/2006/relationships"><Relationship Id="rId3" Type="http://schemas.openxmlformats.org/officeDocument/2006/relationships/image" Target="../media/image185.tiff"/><Relationship Id="rId2" Type="http://schemas.openxmlformats.org/officeDocument/2006/relationships/notesSlide" Target="../notesSlides/notesSlide60.xml"/><Relationship Id="rId1" Type="http://schemas.openxmlformats.org/officeDocument/2006/relationships/slideLayout" Target="../slideLayouts/slideLayout64.xml"/><Relationship Id="rId5" Type="http://schemas.openxmlformats.org/officeDocument/2006/relationships/image" Target="../media/image2.png"/><Relationship Id="rId4" Type="http://schemas.openxmlformats.org/officeDocument/2006/relationships/image" Target="../media/image186.tiff"/></Relationships>
</file>

<file path=ppt/slides/_rels/slide61.xml.rels><?xml version="1.0" encoding="UTF-8" standalone="yes"?>
<Relationships xmlns="http://schemas.openxmlformats.org/package/2006/relationships"><Relationship Id="rId3" Type="http://schemas.openxmlformats.org/officeDocument/2006/relationships/image" Target="../media/image187.tiff"/><Relationship Id="rId2" Type="http://schemas.openxmlformats.org/officeDocument/2006/relationships/notesSlide" Target="../notesSlides/notesSlide61.xml"/><Relationship Id="rId1" Type="http://schemas.openxmlformats.org/officeDocument/2006/relationships/slideLayout" Target="../slideLayouts/slideLayout64.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88.tiff"/><Relationship Id="rId2" Type="http://schemas.openxmlformats.org/officeDocument/2006/relationships/notesSlide" Target="../notesSlides/notesSlide62.xml"/><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hyperlink" Target="http://www.rakuten.com/" TargetMode="External"/><Relationship Id="rId18" Type="http://schemas.openxmlformats.org/officeDocument/2006/relationships/image" Target="cid:image010.jpg@01D2870E.3E7AC1D0" TargetMode="External"/><Relationship Id="rId3" Type="http://schemas.openxmlformats.org/officeDocument/2006/relationships/image" Target="../media/image189.png"/><Relationship Id="rId21" Type="http://schemas.openxmlformats.org/officeDocument/2006/relationships/image" Target="cid:image012.jpg@01D2870F.30C4F8C0" TargetMode="External"/><Relationship Id="rId7" Type="http://schemas.openxmlformats.org/officeDocument/2006/relationships/hyperlink" Target="http://www.starbucks.com/" TargetMode="External"/><Relationship Id="rId12" Type="http://schemas.openxmlformats.org/officeDocument/2006/relationships/image" Target="cid:image004.jpg@01D2870F.30CBFDA0" TargetMode="External"/><Relationship Id="rId17" Type="http://schemas.openxmlformats.org/officeDocument/2006/relationships/image" Target="../media/image196.jpeg"/><Relationship Id="rId25" Type="http://schemas.openxmlformats.org/officeDocument/2006/relationships/image" Target="cid:image011.jpg@01D2870E.3E7AC1D0" TargetMode="External"/><Relationship Id="rId2" Type="http://schemas.openxmlformats.org/officeDocument/2006/relationships/notesSlide" Target="../notesSlides/notesSlide66.xml"/><Relationship Id="rId16" Type="http://schemas.openxmlformats.org/officeDocument/2006/relationships/hyperlink" Target="http://www.dell.com/" TargetMode="External"/><Relationship Id="rId20" Type="http://schemas.openxmlformats.org/officeDocument/2006/relationships/image" Target="../media/image197.jpeg"/><Relationship Id="rId1" Type="http://schemas.openxmlformats.org/officeDocument/2006/relationships/slideLayout" Target="../slideLayouts/slideLayout41.xml"/><Relationship Id="rId6" Type="http://schemas.openxmlformats.org/officeDocument/2006/relationships/image" Target="../media/image192.png"/><Relationship Id="rId11" Type="http://schemas.openxmlformats.org/officeDocument/2006/relationships/image" Target="../media/image194.jpeg"/><Relationship Id="rId24" Type="http://schemas.openxmlformats.org/officeDocument/2006/relationships/image" Target="../media/image199.jpeg"/><Relationship Id="rId5" Type="http://schemas.openxmlformats.org/officeDocument/2006/relationships/image" Target="../media/image191.png"/><Relationship Id="rId15" Type="http://schemas.openxmlformats.org/officeDocument/2006/relationships/image" Target="cid:image014.jpg@01D2870F.30C4F8C0" TargetMode="External"/><Relationship Id="rId23" Type="http://schemas.openxmlformats.org/officeDocument/2006/relationships/hyperlink" Target="http://www.ebay.com/" TargetMode="External"/><Relationship Id="rId10" Type="http://schemas.openxmlformats.org/officeDocument/2006/relationships/hyperlink" Target="https://www.bing.com/images/search?view=detailV2&amp;ccid=tLRJD05R&amp;id=3F887818DF89E5018D2332520085B08A2C834AE6&amp;q=adobe+logo&amp;simid=608050482923308374&amp;selectedIndex=0&amp;qpvt=adobe+logo" TargetMode="External"/><Relationship Id="rId19" Type="http://schemas.openxmlformats.org/officeDocument/2006/relationships/hyperlink" Target="http://www.citrix.com/" TargetMode="External"/><Relationship Id="rId4" Type="http://schemas.openxmlformats.org/officeDocument/2006/relationships/image" Target="../media/image190.png"/><Relationship Id="rId9" Type="http://schemas.openxmlformats.org/officeDocument/2006/relationships/image" Target="cid:image009.jpg@01D2870E.3E7AC1D0" TargetMode="External"/><Relationship Id="rId14" Type="http://schemas.openxmlformats.org/officeDocument/2006/relationships/image" Target="../media/image195.jpeg"/><Relationship Id="rId22" Type="http://schemas.openxmlformats.org/officeDocument/2006/relationships/image" Target="../media/image198.png"/></Relationships>
</file>

<file path=ppt/slides/_rels/slide67.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3.png"/><Relationship Id="rId2" Type="http://schemas.openxmlformats.org/officeDocument/2006/relationships/notesSlide" Target="../notesSlides/notesSlide67.xml"/><Relationship Id="rId1" Type="http://schemas.openxmlformats.org/officeDocument/2006/relationships/slideLayout" Target="../slideLayouts/slideLayout41.xml"/><Relationship Id="rId6" Type="http://schemas.openxmlformats.org/officeDocument/2006/relationships/image" Target="../media/image202.png"/><Relationship Id="rId5" Type="http://schemas.openxmlformats.org/officeDocument/2006/relationships/image" Target="../media/image201.emf"/><Relationship Id="rId4" Type="http://schemas.microsoft.com/office/2007/relationships/hdphoto" Target="../media/hdphoto4.wdp"/></Relationships>
</file>

<file path=ppt/slides/_rels/slide68.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notesSlide" Target="../notesSlides/notesSlide68.xml"/><Relationship Id="rId1" Type="http://schemas.openxmlformats.org/officeDocument/2006/relationships/slideLayout" Target="../slideLayouts/slideLayout41.xml"/><Relationship Id="rId5" Type="http://schemas.openxmlformats.org/officeDocument/2006/relationships/image" Target="../media/image206.tiff"/><Relationship Id="rId4" Type="http://schemas.openxmlformats.org/officeDocument/2006/relationships/image" Target="../media/image20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1.emf"/></Relationships>
</file>

<file path=ppt/slides/_rels/slide70.xml.rels><?xml version="1.0" encoding="UTF-8" standalone="yes"?>
<Relationships xmlns="http://schemas.openxmlformats.org/package/2006/relationships"><Relationship Id="rId3" Type="http://schemas.openxmlformats.org/officeDocument/2006/relationships/hyperlink" Target="https://aka.ms/linuxsurvey" TargetMode="External"/><Relationship Id="rId2" Type="http://schemas.openxmlformats.org/officeDocument/2006/relationships/notesSlide" Target="../notesSlides/notesSlide70.xml"/><Relationship Id="rId1" Type="http://schemas.openxmlformats.org/officeDocument/2006/relationships/slideLayout" Target="../slideLayouts/slideLayout42.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stuartkirk"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DB9441-0A5C-4F20-A7C0-E51506F3DD2E}"/>
              </a:ext>
            </a:extLst>
          </p:cNvPr>
          <p:cNvSpPr>
            <a:spLocks noGrp="1"/>
          </p:cNvSpPr>
          <p:nvPr>
            <p:ph type="body" sz="quarter" idx="10"/>
          </p:nvPr>
        </p:nvSpPr>
        <p:spPr>
          <a:xfrm>
            <a:off x="269239" y="539548"/>
            <a:ext cx="11653523" cy="6389405"/>
          </a:xfrm>
        </p:spPr>
        <p:txBody>
          <a:bodyPr/>
          <a:lstStyle/>
          <a:p>
            <a:pPr marL="0" indent="0">
              <a:buNone/>
            </a:pPr>
            <a:r>
              <a:rPr lang="en-US" sz="1200" b="1" dirty="0">
                <a:latin typeface="+mn-lt"/>
              </a:rPr>
              <a:t>Lab Setup / Notes</a:t>
            </a:r>
          </a:p>
          <a:p>
            <a:r>
              <a:rPr lang="en-US" sz="1200" dirty="0">
                <a:latin typeface="+mn-lt"/>
              </a:rPr>
              <a:t>Instructor creates On-Demand Lab (ODL) in Spektra Portal Manager: </a:t>
            </a:r>
            <a:r>
              <a:rPr lang="en-US" sz="1200" dirty="0">
                <a:latin typeface="+mn-lt"/>
                <a:hlinkClick r:id="rId3"/>
              </a:rPr>
              <a:t>https://experience-azure-mgmt.azurewebsites.net/#/main</a:t>
            </a:r>
            <a:endParaRPr lang="en-US" sz="1200" dirty="0">
              <a:latin typeface="+mn-lt"/>
            </a:endParaRPr>
          </a:p>
          <a:p>
            <a:r>
              <a:rPr lang="en-US" sz="1200" dirty="0">
                <a:latin typeface="+mn-lt"/>
              </a:rPr>
              <a:t>Hot instances should be set to </a:t>
            </a:r>
            <a:r>
              <a:rPr lang="en-US" sz="1200" b="1" dirty="0">
                <a:latin typeface="+mn-lt"/>
              </a:rPr>
              <a:t>DISABLED</a:t>
            </a:r>
            <a:r>
              <a:rPr lang="en-US" sz="1200" dirty="0">
                <a:latin typeface="+mn-lt"/>
              </a:rPr>
              <a:t> when ODL is created</a:t>
            </a:r>
          </a:p>
          <a:p>
            <a:r>
              <a:rPr lang="en-US" sz="1200" dirty="0">
                <a:latin typeface="+mn-lt"/>
              </a:rPr>
              <a:t>At least 1 hour before event starts, hot instances should be </a:t>
            </a:r>
            <a:r>
              <a:rPr lang="en-US" sz="1200" b="1" dirty="0">
                <a:latin typeface="+mn-lt"/>
              </a:rPr>
              <a:t>ENABLED</a:t>
            </a:r>
            <a:r>
              <a:rPr lang="en-US" sz="1200" dirty="0">
                <a:latin typeface="+mn-lt"/>
              </a:rPr>
              <a:t> and set to one (1). Return back to the on-demand lab page and for your lab, under the ACTIONS column, set “Check Hot Instances”. Click the “Add hot instances” link and set the number of hot instances to accommodate the number of registrants.  Current provision time (11/29/17) is approximately 35 minutes per instance; Instances should provision concurrently. Recommending starting this at least 75-90 minutes prior to start.</a:t>
            </a:r>
          </a:p>
          <a:p>
            <a:r>
              <a:rPr lang="en-US" sz="1200" dirty="0">
                <a:latin typeface="+mn-lt"/>
              </a:rPr>
              <a:t>The background of the main title slide should be changed to reflect the city you are presenting in (optional)</a:t>
            </a:r>
          </a:p>
          <a:p>
            <a:r>
              <a:rPr lang="en-US" sz="1200" dirty="0">
                <a:latin typeface="+mn-lt"/>
              </a:rPr>
              <a:t>Change the City / State / Date of the presentation on the main title slide</a:t>
            </a:r>
          </a:p>
          <a:p>
            <a:r>
              <a:rPr lang="en-US" sz="1200" dirty="0">
                <a:latin typeface="+mn-lt"/>
              </a:rPr>
              <a:t>Insert SI partner logo on main title slide in upper right corner </a:t>
            </a:r>
          </a:p>
          <a:p>
            <a:r>
              <a:rPr lang="en-US" sz="1200" dirty="0">
                <a:latin typeface="+mn-lt"/>
              </a:rPr>
              <a:t>On the whiteboard, instructors should write the registration URL for CloudEndure challenge 3. </a:t>
            </a:r>
            <a:r>
              <a:rPr lang="en-US" sz="1200" b="1" dirty="0">
                <a:latin typeface="+mn-lt"/>
              </a:rPr>
              <a:t>Do not distribute</a:t>
            </a:r>
            <a:r>
              <a:rPr lang="en-US" sz="1200" dirty="0">
                <a:latin typeface="+mn-lt"/>
              </a:rPr>
              <a:t>:  </a:t>
            </a:r>
            <a:r>
              <a:rPr lang="en-US" sz="1200" dirty="0">
                <a:latin typeface="+mn-lt"/>
                <a:hlinkClick r:id="rId4"/>
              </a:rPr>
              <a:t>https://azure-register.cloudendure.com/</a:t>
            </a:r>
            <a:endParaRPr lang="en-US" sz="1200" dirty="0">
              <a:latin typeface="+mn-lt"/>
            </a:endParaRPr>
          </a:p>
          <a:p>
            <a:r>
              <a:rPr lang="en-US" sz="1200" dirty="0">
                <a:latin typeface="+mn-lt"/>
              </a:rPr>
              <a:t>There is a nodeJS / mongodb application running on the migrate-host virtual machine; For the initial delivery of this lab, it will not be utilized. You may reference it and demonstrate before/after accessibility however hands-on instruction for this will be included at a later date as part of Challenge 3</a:t>
            </a:r>
          </a:p>
          <a:p>
            <a:r>
              <a:rPr lang="en-US" sz="1200" dirty="0">
                <a:latin typeface="+mn-lt"/>
              </a:rPr>
              <a:t>To prepare for challenge 4, attendees will need to fill out the e-mail form at </a:t>
            </a:r>
            <a:r>
              <a:rPr lang="en-US" sz="1200" dirty="0">
                <a:latin typeface="+mn-lt"/>
                <a:hlinkClick r:id="rId5"/>
              </a:rPr>
              <a:t>https://aka.ms/challenge4</a:t>
            </a:r>
            <a:r>
              <a:rPr lang="en-US" sz="1200" dirty="0">
                <a:latin typeface="+mn-lt"/>
              </a:rPr>
              <a:t> -- the output of this file is located at </a:t>
            </a:r>
            <a:r>
              <a:rPr lang="en-US" sz="1200" dirty="0">
                <a:latin typeface="+mn-lt"/>
                <a:hlinkClick r:id="rId6"/>
              </a:rPr>
              <a:t>https://wolverine.itscloudy.af/liftshift/private/registrants.html</a:t>
            </a:r>
            <a:r>
              <a:rPr lang="en-US" sz="1200" dirty="0">
                <a:latin typeface="+mn-lt"/>
              </a:rPr>
              <a:t>  Login as “</a:t>
            </a:r>
            <a:r>
              <a:rPr lang="en-US" sz="1200" b="1" dirty="0">
                <a:latin typeface="+mn-lt"/>
              </a:rPr>
              <a:t>lsadmin</a:t>
            </a:r>
            <a:r>
              <a:rPr lang="en-US" sz="1200" dirty="0"/>
              <a:t>” The password is: </a:t>
            </a:r>
            <a:r>
              <a:rPr lang="en-US" sz="1200" b="1" dirty="0"/>
              <a:t>LiftShift123!   </a:t>
            </a:r>
            <a:r>
              <a:rPr lang="en-US" sz="1200" dirty="0"/>
              <a:t>This registrants.html file will be reset (blanked) every morning at 3am so it should be empty for you prior to starting</a:t>
            </a:r>
            <a:endParaRPr lang="en-US" sz="1200" b="1" dirty="0"/>
          </a:p>
          <a:p>
            <a:r>
              <a:rPr lang="en-US" sz="1200" dirty="0">
                <a:latin typeface="+mn-lt"/>
              </a:rPr>
              <a:t>Find out location of restrooms to inform attendees at start of session</a:t>
            </a:r>
          </a:p>
          <a:p>
            <a:endParaRPr lang="en-US" sz="1200" dirty="0">
              <a:latin typeface="+mn-lt"/>
            </a:endParaRPr>
          </a:p>
          <a:p>
            <a:pPr marL="0" indent="0">
              <a:buNone/>
            </a:pPr>
            <a:r>
              <a:rPr lang="en-US" sz="1200" b="1" dirty="0">
                <a:latin typeface="+mn-lt"/>
              </a:rPr>
              <a:t>Repairing VNC black-screen</a:t>
            </a:r>
          </a:p>
          <a:p>
            <a:r>
              <a:rPr lang="en-US" sz="1200" dirty="0">
                <a:latin typeface="+mn-lt"/>
              </a:rPr>
              <a:t>Occasionally when users authenticate to the noVNC interface they will get a black screen instead of the Linux desktop. This is a known issue and will be addressed at a later date. For now, rebooting the host seems to clear the issue and allow the user to connect</a:t>
            </a:r>
          </a:p>
          <a:p>
            <a:r>
              <a:rPr lang="en-US" sz="1200" dirty="0">
                <a:latin typeface="+mn-lt"/>
              </a:rPr>
              <a:t>Determine the name of the resource group the affected user has been assigned, for example “ODL-LIFTSHIFT-4905”</a:t>
            </a:r>
          </a:p>
          <a:p>
            <a:r>
              <a:rPr lang="en-US" sz="1200" dirty="0">
                <a:latin typeface="+mn-lt"/>
              </a:rPr>
              <a:t>Have the Microsoft FTE log into </a:t>
            </a:r>
            <a:r>
              <a:rPr lang="en-US" sz="1200" dirty="0">
                <a:latin typeface="+mn-lt"/>
                <a:hlinkClick r:id="rId7"/>
              </a:rPr>
              <a:t>https://portal.azure.com</a:t>
            </a:r>
            <a:r>
              <a:rPr lang="en-US" sz="1200" dirty="0">
                <a:latin typeface="+mn-lt"/>
              </a:rPr>
              <a:t> with the GBB admin subscription credentials; The credentials are confidential and cannot be shared.</a:t>
            </a:r>
          </a:p>
          <a:p>
            <a:r>
              <a:rPr lang="en-US" sz="1200" dirty="0">
                <a:latin typeface="+mn-lt"/>
              </a:rPr>
              <a:t>Request a cloud shell</a:t>
            </a:r>
          </a:p>
          <a:p>
            <a:r>
              <a:rPr lang="en-US" sz="1200" dirty="0">
                <a:latin typeface="+mn-lt"/>
              </a:rPr>
              <a:t>Enter the following command:     </a:t>
            </a:r>
            <a:r>
              <a:rPr lang="en-US" sz="1200" b="1" dirty="0">
                <a:latin typeface="+mn-lt"/>
              </a:rPr>
              <a:t>az vm list -d -o table | grep ####</a:t>
            </a:r>
            <a:r>
              <a:rPr lang="en-US" sz="1200" dirty="0">
                <a:latin typeface="+mn-lt"/>
              </a:rPr>
              <a:t>  (where #### is the numeric resource group instance, for example “4905”)</a:t>
            </a:r>
          </a:p>
          <a:p>
            <a:r>
              <a:rPr lang="en-US" sz="1200" dirty="0">
                <a:latin typeface="+mn-lt"/>
              </a:rPr>
              <a:t>The IP address of the host VM should be displayed</a:t>
            </a:r>
          </a:p>
          <a:p>
            <a:r>
              <a:rPr lang="en-US" sz="1200" dirty="0">
                <a:latin typeface="+mn-lt"/>
              </a:rPr>
              <a:t>SSH to the affected host on port 2112 as the user “</a:t>
            </a:r>
            <a:r>
              <a:rPr lang="en-US" sz="1200" b="1" dirty="0">
                <a:latin typeface="+mn-lt"/>
              </a:rPr>
              <a:t>lsadmin</a:t>
            </a:r>
            <a:r>
              <a:rPr lang="en-US" sz="1200" dirty="0">
                <a:latin typeface="+mn-lt"/>
              </a:rPr>
              <a:t>”:     </a:t>
            </a:r>
            <a:r>
              <a:rPr lang="en-US" sz="1200" b="1" dirty="0">
                <a:latin typeface="+mn-lt"/>
              </a:rPr>
              <a:t>ssh lsadmin@IPADDRESS -p 2112</a:t>
            </a:r>
            <a:r>
              <a:rPr lang="en-US" sz="1200" dirty="0">
                <a:latin typeface="+mn-lt"/>
              </a:rPr>
              <a:t>          The password is: </a:t>
            </a:r>
            <a:r>
              <a:rPr lang="en-US" sz="1200" b="1" dirty="0">
                <a:latin typeface="+mn-lt"/>
              </a:rPr>
              <a:t>LiftShift123!</a:t>
            </a:r>
          </a:p>
          <a:p>
            <a:r>
              <a:rPr lang="en-US" sz="1200" dirty="0">
                <a:latin typeface="+mn-lt"/>
              </a:rPr>
              <a:t>Switch to the root user:    </a:t>
            </a:r>
            <a:r>
              <a:rPr lang="en-US" sz="1200" b="1" dirty="0">
                <a:latin typeface="+mn-lt"/>
              </a:rPr>
              <a:t>su - root      </a:t>
            </a:r>
            <a:r>
              <a:rPr lang="en-US" sz="1200" dirty="0">
                <a:latin typeface="+mn-lt"/>
              </a:rPr>
              <a:t>The password is: </a:t>
            </a:r>
            <a:r>
              <a:rPr lang="en-US" sz="1200" b="1" dirty="0">
                <a:latin typeface="+mn-lt"/>
              </a:rPr>
              <a:t>Microsoft</a:t>
            </a:r>
          </a:p>
          <a:p>
            <a:r>
              <a:rPr lang="en-US" sz="1200" dirty="0">
                <a:latin typeface="+mn-lt"/>
              </a:rPr>
              <a:t>Type “</a:t>
            </a:r>
            <a:r>
              <a:rPr lang="en-US" sz="1200" b="1" dirty="0">
                <a:latin typeface="+mn-lt"/>
              </a:rPr>
              <a:t>reboot</a:t>
            </a:r>
            <a:r>
              <a:rPr lang="en-US" sz="1200" dirty="0">
                <a:latin typeface="+mn-lt"/>
              </a:rPr>
              <a:t>” and press enter – the host should now reboot; When the host returns the black screen should hopefully yield to the Linux desktop</a:t>
            </a:r>
          </a:p>
          <a:p>
            <a:endParaRPr lang="en-US" sz="1200" dirty="0">
              <a:latin typeface="+mn-lt"/>
            </a:endParaRPr>
          </a:p>
          <a:p>
            <a:endParaRPr lang="en-US" sz="1200" dirty="0">
              <a:latin typeface="+mn-lt"/>
            </a:endParaRPr>
          </a:p>
        </p:txBody>
      </p:sp>
      <p:sp>
        <p:nvSpPr>
          <p:cNvPr id="3" name="Title 2">
            <a:extLst>
              <a:ext uri="{FF2B5EF4-FFF2-40B4-BE49-F238E27FC236}">
                <a16:creationId xmlns:a16="http://schemas.microsoft.com/office/drawing/2014/main" id="{AB156DC4-BF53-467F-847F-3E903DCB6953}"/>
              </a:ext>
            </a:extLst>
          </p:cNvPr>
          <p:cNvSpPr>
            <a:spLocks noGrp="1"/>
          </p:cNvSpPr>
          <p:nvPr>
            <p:ph type="title"/>
          </p:nvPr>
        </p:nvSpPr>
        <p:spPr>
          <a:xfrm>
            <a:off x="269238" y="0"/>
            <a:ext cx="11655840" cy="539548"/>
          </a:xfrm>
          <a:ln>
            <a:solidFill>
              <a:srgbClr val="000000"/>
            </a:solidFill>
          </a:ln>
        </p:spPr>
        <p:txBody>
          <a:bodyPr/>
          <a:lstStyle/>
          <a:p>
            <a:r>
              <a:rPr lang="en-US" sz="2800" dirty="0">
                <a:solidFill>
                  <a:srgbClr val="E20000"/>
                </a:solidFill>
                <a:latin typeface="+mj-lt"/>
              </a:rPr>
              <a:t>INSTRUCTOR INFORMATION – DO NOT PRESENT</a:t>
            </a:r>
          </a:p>
        </p:txBody>
      </p:sp>
      <p:sp>
        <p:nvSpPr>
          <p:cNvPr id="4" name="Title 2">
            <a:extLst>
              <a:ext uri="{FF2B5EF4-FFF2-40B4-BE49-F238E27FC236}">
                <a16:creationId xmlns:a16="http://schemas.microsoft.com/office/drawing/2014/main" id="{A1E765EC-B9EF-41F8-A9D5-04AABEEC1390}"/>
              </a:ext>
            </a:extLst>
          </p:cNvPr>
          <p:cNvSpPr txBox="1">
            <a:spLocks/>
          </p:cNvSpPr>
          <p:nvPr/>
        </p:nvSpPr>
        <p:spPr>
          <a:xfrm>
            <a:off x="8937889" y="3615740"/>
            <a:ext cx="2880928" cy="539548"/>
          </a:xfrm>
          <a:prstGeom prst="rect">
            <a:avLst/>
          </a:prstGeom>
          <a:ln>
            <a:solidFill>
              <a:srgbClr val="000000"/>
            </a:solidFill>
          </a:ln>
        </p:spPr>
        <p:txBody>
          <a:bodyPr vert="horz" wrap="square" lIns="146275" tIns="91422" rIns="146275" bIns="91422" rtlCol="0" anchor="t">
            <a:noAutofit/>
          </a:bodyPr>
          <a:lstStyle>
            <a:lvl1pPr algn="l" defTabSz="914178" rtl="0" eaLnBrk="1" latinLnBrk="0" hangingPunct="1">
              <a:lnSpc>
                <a:spcPct val="90000"/>
              </a:lnSpc>
              <a:spcBef>
                <a:spcPct val="0"/>
              </a:spcBef>
              <a:buNone/>
              <a:defRPr lang="en-US" sz="3600" b="1"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dirty="0">
                <a:solidFill>
                  <a:srgbClr val="E20000"/>
                </a:solidFill>
              </a:rPr>
              <a:t>*CONFIDENTIAL*</a:t>
            </a:r>
          </a:p>
        </p:txBody>
      </p:sp>
    </p:spTree>
    <p:extLst>
      <p:ext uri="{BB962C8B-B14F-4D97-AF65-F5344CB8AC3E}">
        <p14:creationId xmlns:p14="http://schemas.microsoft.com/office/powerpoint/2010/main" val="39064260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269240" y="1333558"/>
            <a:ext cx="11653523" cy="4801278"/>
          </a:xfrm>
        </p:spPr>
        <p:txBody>
          <a:bodyPr/>
          <a:lstStyle/>
          <a:p>
            <a:pPr marL="0" indent="0">
              <a:buNone/>
            </a:pPr>
            <a:r>
              <a:rPr lang="en-US" sz="2000" dirty="0"/>
              <a:t>Cloud Solution Architect</a:t>
            </a:r>
          </a:p>
          <a:p>
            <a:pPr marL="0" indent="0">
              <a:buNone/>
            </a:pPr>
            <a:endParaRPr lang="en-US" sz="2000" dirty="0"/>
          </a:p>
          <a:p>
            <a:r>
              <a:rPr lang="en-US" sz="2000" dirty="0">
                <a:solidFill>
                  <a:schemeClr val="tx1"/>
                </a:solidFill>
              </a:rPr>
              <a:t>Joined Microsoft in August 2015; Lives in Ashland, MA</a:t>
            </a:r>
          </a:p>
          <a:p>
            <a:r>
              <a:rPr lang="en-US" sz="2000" dirty="0">
                <a:solidFill>
                  <a:schemeClr val="tx1"/>
                </a:solidFill>
              </a:rPr>
              <a:t>Part of Northeast Region Azure Customer Success Team</a:t>
            </a:r>
          </a:p>
          <a:p>
            <a:r>
              <a:rPr lang="en-US" sz="2000" dirty="0">
                <a:solidFill>
                  <a:schemeClr val="tx1"/>
                </a:solidFill>
              </a:rPr>
              <a:t>Over 18 years in the industry </a:t>
            </a:r>
          </a:p>
          <a:p>
            <a:r>
              <a:rPr lang="en-US" sz="2000" dirty="0">
                <a:solidFill>
                  <a:schemeClr val="tx1"/>
                </a:solidFill>
              </a:rPr>
              <a:t>Past Experience:   Energy, Healthcare, and Financial industries</a:t>
            </a:r>
          </a:p>
          <a:p>
            <a:r>
              <a:rPr lang="en-US" sz="2000" dirty="0">
                <a:solidFill>
                  <a:schemeClr val="tx1"/>
                </a:solidFill>
              </a:rPr>
              <a:t>Charged with driving high priority Azure initiatives in collaboration with customers</a:t>
            </a:r>
          </a:p>
          <a:p>
            <a:r>
              <a:rPr lang="en-US" sz="2000" dirty="0">
                <a:solidFill>
                  <a:schemeClr val="tx1"/>
                </a:solidFill>
              </a:rPr>
              <a:t>Qualifications: MBA in Technology Management</a:t>
            </a:r>
          </a:p>
          <a:p>
            <a:r>
              <a:rPr lang="en-US" sz="2000" dirty="0">
                <a:solidFill>
                  <a:schemeClr val="tx1"/>
                </a:solidFill>
              </a:rPr>
              <a:t>Certifications: MCSD: Azure Solutions Architect, LFCS, IASA, PMP</a:t>
            </a:r>
          </a:p>
          <a:p>
            <a:r>
              <a:rPr lang="en-US" sz="2000" dirty="0">
                <a:solidFill>
                  <a:schemeClr val="tx1"/>
                </a:solidFill>
              </a:rPr>
              <a:t>Specialties: Azure IaaS &amp; PaaS, Web Applications, SQL, PowerShell/CLI, ARM, VSTS/DevOps, .NET Development, OSS</a:t>
            </a:r>
          </a:p>
          <a:p>
            <a:r>
              <a:rPr lang="en-US" sz="2000" dirty="0">
                <a:solidFill>
                  <a:schemeClr val="tx1"/>
                </a:solidFill>
              </a:rPr>
              <a:t>Enjoys: Playing Chess, Hiking/Travelling, and Volunteering in free time</a:t>
            </a:r>
          </a:p>
          <a:p>
            <a:pPr marL="0" indent="0">
              <a:buNone/>
            </a:pPr>
            <a:endParaRPr lang="en-US" sz="2000" dirty="0"/>
          </a:p>
          <a:p>
            <a:r>
              <a:rPr lang="en-US" sz="2000" dirty="0"/>
              <a:t>LinkedIn:	 </a:t>
            </a:r>
            <a:r>
              <a:rPr lang="en-US" sz="2000" dirty="0">
                <a:hlinkClick r:id="rId3"/>
              </a:rPr>
              <a:t>https://www.linkedin.com/in/srinivasalu-ambati-47130462</a:t>
            </a:r>
            <a:endParaRPr lang="en-US" sz="2000" dirty="0"/>
          </a:p>
        </p:txBody>
      </p:sp>
      <p:sp>
        <p:nvSpPr>
          <p:cNvPr id="3" name="Title 2"/>
          <p:cNvSpPr>
            <a:spLocks noGrp="1"/>
          </p:cNvSpPr>
          <p:nvPr>
            <p:ph type="title"/>
          </p:nvPr>
        </p:nvSpPr>
        <p:spPr/>
        <p:txBody>
          <a:bodyPr/>
          <a:lstStyle/>
          <a:p>
            <a:r>
              <a:rPr lang="en-US" dirty="0"/>
              <a:t>SRINI AMBATI</a:t>
            </a:r>
          </a:p>
        </p:txBody>
      </p:sp>
      <p:sp>
        <p:nvSpPr>
          <p:cNvPr id="4" name="Rectangle 3">
            <a:extLst>
              <a:ext uri="{FF2B5EF4-FFF2-40B4-BE49-F238E27FC236}">
                <a16:creationId xmlns:a16="http://schemas.microsoft.com/office/drawing/2014/main" id="{59ABEB1F-DCC7-47D2-8DA5-681C645C9C7D}"/>
              </a:ext>
            </a:extLst>
          </p:cNvPr>
          <p:cNvSpPr/>
          <p:nvPr/>
        </p:nvSpPr>
        <p:spPr>
          <a:xfrm>
            <a:off x="9435222" y="739345"/>
            <a:ext cx="2487538" cy="2604824"/>
          </a:xfrm>
          <a:prstGeom prst="rect">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0094306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BD88DE10-299D-4B59-9ED0-7791AC8FA2EE}"/>
              </a:ext>
            </a:extLst>
          </p:cNvPr>
          <p:cNvGraphicFramePr>
            <a:graphicFrameLocks noGrp="1"/>
          </p:cNvGraphicFramePr>
          <p:nvPr>
            <p:extLst>
              <p:ext uri="{D42A27DB-BD31-4B8C-83A1-F6EECF244321}">
                <p14:modId xmlns:p14="http://schemas.microsoft.com/office/powerpoint/2010/main" val="543320080"/>
              </p:ext>
            </p:extLst>
          </p:nvPr>
        </p:nvGraphicFramePr>
        <p:xfrm>
          <a:off x="1242301" y="956441"/>
          <a:ext cx="9707397" cy="5171089"/>
        </p:xfrm>
        <a:graphic>
          <a:graphicData uri="http://schemas.openxmlformats.org/drawingml/2006/table">
            <a:tbl>
              <a:tblPr/>
              <a:tblGrid>
                <a:gridCol w="1171884">
                  <a:extLst>
                    <a:ext uri="{9D8B030D-6E8A-4147-A177-3AD203B41FA5}">
                      <a16:colId xmlns:a16="http://schemas.microsoft.com/office/drawing/2014/main" val="2722135799"/>
                    </a:ext>
                  </a:extLst>
                </a:gridCol>
                <a:gridCol w="1171884">
                  <a:extLst>
                    <a:ext uri="{9D8B030D-6E8A-4147-A177-3AD203B41FA5}">
                      <a16:colId xmlns:a16="http://schemas.microsoft.com/office/drawing/2014/main" val="2707378437"/>
                    </a:ext>
                  </a:extLst>
                </a:gridCol>
                <a:gridCol w="4670045">
                  <a:extLst>
                    <a:ext uri="{9D8B030D-6E8A-4147-A177-3AD203B41FA5}">
                      <a16:colId xmlns:a16="http://schemas.microsoft.com/office/drawing/2014/main" val="3770036748"/>
                    </a:ext>
                  </a:extLst>
                </a:gridCol>
                <a:gridCol w="2221332">
                  <a:extLst>
                    <a:ext uri="{9D8B030D-6E8A-4147-A177-3AD203B41FA5}">
                      <a16:colId xmlns:a16="http://schemas.microsoft.com/office/drawing/2014/main" val="52696039"/>
                    </a:ext>
                  </a:extLst>
                </a:gridCol>
                <a:gridCol w="472252">
                  <a:extLst>
                    <a:ext uri="{9D8B030D-6E8A-4147-A177-3AD203B41FA5}">
                      <a16:colId xmlns:a16="http://schemas.microsoft.com/office/drawing/2014/main" val="541041104"/>
                    </a:ext>
                  </a:extLst>
                </a:gridCol>
              </a:tblGrid>
              <a:tr h="505689">
                <a:tc>
                  <a:txBody>
                    <a:bodyPr/>
                    <a:lstStyle/>
                    <a:p>
                      <a:pPr algn="ctr" fontAlgn="b"/>
                      <a:r>
                        <a:rPr lang="en-US" sz="3200" b="1" i="0" u="none" strike="noStrike" dirty="0">
                          <a:solidFill>
                            <a:srgbClr val="000000"/>
                          </a:solidFill>
                          <a:effectLst/>
                          <a:latin typeface="Calibri" panose="020F0502020204030204" pitchFamily="34" charset="0"/>
                        </a:rPr>
                        <a:t>Begin</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rgbClr val="000000"/>
                          </a:solidFill>
                          <a:effectLst/>
                          <a:latin typeface="Calibri" panose="020F0502020204030204" pitchFamily="34" charset="0"/>
                        </a:rPr>
                        <a:t>End</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3200" b="1" i="0" u="none" strike="noStrike" dirty="0">
                          <a:solidFill>
                            <a:srgbClr val="000000"/>
                          </a:solidFill>
                          <a:effectLst/>
                          <a:latin typeface="Calibri" panose="020F0502020204030204" pitchFamily="34" charset="0"/>
                        </a:rPr>
                        <a:t>Description</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3200" b="1" i="0" u="none" strike="noStrike" dirty="0">
                          <a:solidFill>
                            <a:srgbClr val="000000"/>
                          </a:solidFill>
                          <a:effectLst/>
                          <a:latin typeface="Calibri" panose="020F0502020204030204" pitchFamily="34" charset="0"/>
                        </a:rPr>
                        <a:t>Format</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32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4405220"/>
                  </a:ext>
                </a:extLst>
              </a:tr>
              <a:tr h="326252">
                <a:tc>
                  <a:txBody>
                    <a:bodyPr/>
                    <a:lstStyle/>
                    <a:p>
                      <a:pPr algn="l" fontAlgn="b"/>
                      <a:r>
                        <a:rPr lang="en-US" sz="1600" b="1" i="0" u="none" strike="noStrike" dirty="0">
                          <a:solidFill>
                            <a:srgbClr val="000000"/>
                          </a:solidFill>
                          <a:effectLst/>
                          <a:latin typeface="Calibri" panose="020F0502020204030204" pitchFamily="34" charset="0"/>
                        </a:rPr>
                        <a:t>8:30 AM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9:00 AM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Registration/Snacks</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807151"/>
                  </a:ext>
                </a:extLst>
              </a:tr>
              <a:tr h="326252">
                <a:tc>
                  <a:txBody>
                    <a:bodyPr/>
                    <a:lstStyle/>
                    <a:p>
                      <a:pPr algn="l" fontAlgn="b"/>
                      <a:r>
                        <a:rPr lang="en-US" sz="1600" b="1" i="0" u="none" strike="noStrike" dirty="0">
                          <a:solidFill>
                            <a:srgbClr val="000000"/>
                          </a:solidFill>
                          <a:effectLst/>
                          <a:latin typeface="Calibri" panose="020F0502020204030204" pitchFamily="34" charset="0"/>
                        </a:rPr>
                        <a:t>9:00 AM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9:45 AM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Overview of Program / Why are we here?</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PowerPoint</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80373580"/>
                  </a:ext>
                </a:extLst>
              </a:tr>
              <a:tr h="342564">
                <a:tc>
                  <a:txBody>
                    <a:bodyPr/>
                    <a:lstStyle/>
                    <a:p>
                      <a:pPr algn="l" fontAlgn="b"/>
                      <a:r>
                        <a:rPr lang="en-US" sz="1600" b="1" i="0" u="none" strike="noStrike" dirty="0">
                          <a:solidFill>
                            <a:srgbClr val="000000"/>
                          </a:solidFill>
                          <a:effectLst/>
                          <a:latin typeface="Calibri" panose="020F0502020204030204" pitchFamily="34" charset="0"/>
                        </a:rPr>
                        <a:t>9:45 AM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10:30 AM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Challenge 1</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Hands-On / Hackathon</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11">
                  <a:txBody>
                    <a:bodyPr/>
                    <a:lstStyle/>
                    <a:p>
                      <a:pPr algn="ctr" fontAlgn="ctr"/>
                      <a:r>
                        <a:rPr lang="en-US" sz="2800" b="1" i="0" u="none" strike="noStrike" dirty="0">
                          <a:solidFill>
                            <a:srgbClr val="FFFFFF"/>
                          </a:solidFill>
                          <a:effectLst/>
                          <a:latin typeface="Calibri" panose="020F0502020204030204" pitchFamily="34" charset="0"/>
                        </a:rPr>
                        <a:t>Optional Challenges</a:t>
                      </a:r>
                    </a:p>
                  </a:txBody>
                  <a:tcPr marL="6530" marR="6530" marT="6530" marB="0" vert="vert27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04028176"/>
                  </a:ext>
                </a:extLst>
              </a:tr>
              <a:tr h="326252">
                <a:tc>
                  <a:txBody>
                    <a:bodyPr/>
                    <a:lstStyle/>
                    <a:p>
                      <a:pPr algn="l" fontAlgn="b"/>
                      <a:r>
                        <a:rPr lang="en-US" sz="1600" b="1" i="0" u="none" strike="noStrike" dirty="0">
                          <a:solidFill>
                            <a:srgbClr val="000000"/>
                          </a:solidFill>
                          <a:effectLst/>
                          <a:latin typeface="Calibri" panose="020F0502020204030204" pitchFamily="34" charset="0"/>
                        </a:rPr>
                        <a:t>10:30 AM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10:45 AM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Break</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6376772"/>
                  </a:ext>
                </a:extLst>
              </a:tr>
              <a:tr h="342564">
                <a:tc>
                  <a:txBody>
                    <a:bodyPr/>
                    <a:lstStyle/>
                    <a:p>
                      <a:pPr algn="l" fontAlgn="b"/>
                      <a:r>
                        <a:rPr lang="en-US" sz="1600" b="1" i="0" u="none" strike="noStrike" dirty="0">
                          <a:solidFill>
                            <a:srgbClr val="000000"/>
                          </a:solidFill>
                          <a:effectLst/>
                          <a:latin typeface="Calibri" panose="020F0502020204030204" pitchFamily="34" charset="0"/>
                        </a:rPr>
                        <a:t>10:45 AM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11:30 AM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Challenge 2</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Hands-On / Hackathon</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extLst>
                  <a:ext uri="{0D108BD9-81ED-4DB2-BD59-A6C34878D82A}">
                    <a16:rowId xmlns:a16="http://schemas.microsoft.com/office/drawing/2014/main" val="3794409002"/>
                  </a:ext>
                </a:extLst>
              </a:tr>
              <a:tr h="326252">
                <a:tc>
                  <a:txBody>
                    <a:bodyPr/>
                    <a:lstStyle/>
                    <a:p>
                      <a:pPr algn="l" fontAlgn="b"/>
                      <a:r>
                        <a:rPr lang="en-US" sz="1600" b="1" i="0" u="none" strike="noStrike" dirty="0">
                          <a:solidFill>
                            <a:srgbClr val="000000"/>
                          </a:solidFill>
                          <a:effectLst/>
                          <a:latin typeface="Calibri" panose="020F0502020204030204" pitchFamily="34" charset="0"/>
                        </a:rPr>
                        <a:t>11:30 AM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12:00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Overview of Cloud Migration Tools</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PowerPoint</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24681770"/>
                  </a:ext>
                </a:extLst>
              </a:tr>
              <a:tr h="342564">
                <a:tc>
                  <a:txBody>
                    <a:bodyPr/>
                    <a:lstStyle/>
                    <a:p>
                      <a:pPr algn="l" fontAlgn="b"/>
                      <a:r>
                        <a:rPr lang="en-US" sz="1600" b="1" i="0" u="none" strike="noStrike" dirty="0">
                          <a:solidFill>
                            <a:srgbClr val="000000"/>
                          </a:solidFill>
                          <a:effectLst/>
                          <a:latin typeface="Calibri" panose="020F0502020204030204" pitchFamily="34" charset="0"/>
                        </a:rPr>
                        <a:t>12:00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12:30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Challenge 3</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Hands-On / Hackathon</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extLst>
                  <a:ext uri="{0D108BD9-81ED-4DB2-BD59-A6C34878D82A}">
                    <a16:rowId xmlns:a16="http://schemas.microsoft.com/office/drawing/2014/main" val="1271488749"/>
                  </a:ext>
                </a:extLst>
              </a:tr>
              <a:tr h="326252">
                <a:tc>
                  <a:txBody>
                    <a:bodyPr/>
                    <a:lstStyle/>
                    <a:p>
                      <a:pPr algn="l" fontAlgn="b"/>
                      <a:r>
                        <a:rPr lang="en-US" sz="1600" b="1" i="0" u="none" strike="noStrike" dirty="0">
                          <a:solidFill>
                            <a:srgbClr val="000000"/>
                          </a:solidFill>
                          <a:effectLst/>
                          <a:latin typeface="Calibri" panose="020F0502020204030204" pitchFamily="34" charset="0"/>
                        </a:rPr>
                        <a:t>12:30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1:15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Working Lunch</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17566555"/>
                  </a:ext>
                </a:extLst>
              </a:tr>
              <a:tr h="326252">
                <a:tc>
                  <a:txBody>
                    <a:bodyPr/>
                    <a:lstStyle/>
                    <a:p>
                      <a:pPr algn="l" fontAlgn="b"/>
                      <a:r>
                        <a:rPr lang="en-US" sz="1600" b="1" i="0" u="none" strike="noStrike" dirty="0">
                          <a:solidFill>
                            <a:srgbClr val="000000"/>
                          </a:solidFill>
                          <a:effectLst/>
                          <a:latin typeface="Calibri" panose="020F0502020204030204" pitchFamily="34" charset="0"/>
                        </a:rPr>
                        <a:t>1:15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1:45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Overview of Cloud Analysis Tools</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PowerPoint</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902328"/>
                  </a:ext>
                </a:extLst>
              </a:tr>
              <a:tr h="342564">
                <a:tc>
                  <a:txBody>
                    <a:bodyPr/>
                    <a:lstStyle/>
                    <a:p>
                      <a:pPr algn="l" fontAlgn="b"/>
                      <a:r>
                        <a:rPr lang="en-US" sz="1600" b="1" i="0" u="none" strike="noStrike" dirty="0">
                          <a:solidFill>
                            <a:srgbClr val="000000"/>
                          </a:solidFill>
                          <a:effectLst/>
                          <a:latin typeface="Calibri" panose="020F0502020204030204" pitchFamily="34" charset="0"/>
                        </a:rPr>
                        <a:t>1:45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3:00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Challenge 4</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Hands-On / Hackathon</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extLst>
                  <a:ext uri="{0D108BD9-81ED-4DB2-BD59-A6C34878D82A}">
                    <a16:rowId xmlns:a16="http://schemas.microsoft.com/office/drawing/2014/main" val="1729531945"/>
                  </a:ext>
                </a:extLst>
              </a:tr>
              <a:tr h="326252">
                <a:tc>
                  <a:txBody>
                    <a:bodyPr/>
                    <a:lstStyle/>
                    <a:p>
                      <a:pPr algn="l" fontAlgn="b"/>
                      <a:r>
                        <a:rPr lang="en-US" sz="1600" b="1" i="0" u="none" strike="noStrike" dirty="0">
                          <a:solidFill>
                            <a:srgbClr val="000000"/>
                          </a:solidFill>
                          <a:effectLst/>
                          <a:latin typeface="Calibri" panose="020F0502020204030204" pitchFamily="34" charset="0"/>
                        </a:rPr>
                        <a:t>3:00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3:15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Break</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9328821"/>
                  </a:ext>
                </a:extLst>
              </a:tr>
              <a:tr h="326252">
                <a:tc>
                  <a:txBody>
                    <a:bodyPr/>
                    <a:lstStyle/>
                    <a:p>
                      <a:pPr algn="l" fontAlgn="b"/>
                      <a:r>
                        <a:rPr lang="en-US" sz="1600" b="1" i="0" u="none" strike="noStrike" dirty="0">
                          <a:solidFill>
                            <a:srgbClr val="000000"/>
                          </a:solidFill>
                          <a:effectLst/>
                          <a:latin typeface="Calibri" panose="020F0502020204030204" pitchFamily="34" charset="0"/>
                        </a:rPr>
                        <a:t>3:15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3:45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Overview of Modernization Opportunities / Next Steps</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PowerPoint</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3562266"/>
                  </a:ext>
                </a:extLst>
              </a:tr>
              <a:tr h="342564">
                <a:tc>
                  <a:txBody>
                    <a:bodyPr/>
                    <a:lstStyle/>
                    <a:p>
                      <a:pPr algn="l" fontAlgn="b"/>
                      <a:r>
                        <a:rPr lang="en-US" sz="1600" b="1" i="0" u="none" strike="noStrike" dirty="0">
                          <a:solidFill>
                            <a:srgbClr val="000000"/>
                          </a:solidFill>
                          <a:effectLst/>
                          <a:latin typeface="Calibri" panose="020F0502020204030204" pitchFamily="34" charset="0"/>
                        </a:rPr>
                        <a:t>3:45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4:45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Optional Challenges</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600" b="1" i="0" u="none" strike="noStrike" dirty="0">
                          <a:solidFill>
                            <a:srgbClr val="000000"/>
                          </a:solidFill>
                          <a:effectLst/>
                          <a:latin typeface="Calibri" panose="020F0502020204030204" pitchFamily="34" charset="0"/>
                        </a:rPr>
                        <a:t>Hands-On / Hackathon</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extLst>
                  <a:ext uri="{0D108BD9-81ED-4DB2-BD59-A6C34878D82A}">
                    <a16:rowId xmlns:a16="http://schemas.microsoft.com/office/drawing/2014/main" val="3561007996"/>
                  </a:ext>
                </a:extLst>
              </a:tr>
              <a:tr h="342564">
                <a:tc>
                  <a:txBody>
                    <a:bodyPr/>
                    <a:lstStyle/>
                    <a:p>
                      <a:pPr algn="l" fontAlgn="b"/>
                      <a:r>
                        <a:rPr lang="en-US" sz="1600" b="1" i="0" u="none" strike="noStrike" dirty="0">
                          <a:solidFill>
                            <a:srgbClr val="000000"/>
                          </a:solidFill>
                          <a:effectLst/>
                          <a:latin typeface="Calibri" panose="020F0502020204030204" pitchFamily="34" charset="0"/>
                        </a:rPr>
                        <a:t>4:45 PM</a:t>
                      </a:r>
                    </a:p>
                  </a:txBody>
                  <a:tcPr marL="6530" marR="6530" marT="65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5:00 PM</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Overflow / Q&amp;A</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 </a:t>
                      </a:r>
                    </a:p>
                  </a:txBody>
                  <a:tcPr marL="6530" marR="6530" marT="65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896452"/>
                  </a:ext>
                </a:extLst>
              </a:tr>
            </a:tbl>
          </a:graphicData>
        </a:graphic>
      </p:graphicFrame>
    </p:spTree>
    <p:extLst>
      <p:ext uri="{BB962C8B-B14F-4D97-AF65-F5344CB8AC3E}">
        <p14:creationId xmlns:p14="http://schemas.microsoft.com/office/powerpoint/2010/main" val="991356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D05B6-24CB-4F0C-8B19-21D28D7194D7}"/>
              </a:ext>
            </a:extLst>
          </p:cNvPr>
          <p:cNvSpPr>
            <a:spLocks noGrp="1"/>
          </p:cNvSpPr>
          <p:nvPr>
            <p:ph type="body" sz="quarter" idx="10"/>
          </p:nvPr>
        </p:nvSpPr>
        <p:spPr/>
        <p:txBody>
          <a:bodyPr/>
          <a:lstStyle/>
          <a:p>
            <a:pPr marL="0" indent="0">
              <a:buNone/>
            </a:pPr>
            <a:r>
              <a:rPr lang="en-US" dirty="0">
                <a:hlinkClick r:id="rId3"/>
              </a:rPr>
              <a:t>https://github.com/stuartatmicrosoft/Azure-Linux-Migration-Workshop</a:t>
            </a:r>
            <a:endParaRPr lang="en-US" dirty="0"/>
          </a:p>
          <a:p>
            <a:pPr marL="0" indent="0">
              <a:buNone/>
            </a:pPr>
            <a:endParaRPr lang="en-US" dirty="0"/>
          </a:p>
          <a:p>
            <a:r>
              <a:rPr lang="en-US" dirty="0"/>
              <a:t>Agenda</a:t>
            </a:r>
          </a:p>
          <a:p>
            <a:r>
              <a:rPr lang="en-US" dirty="0"/>
              <a:t>Registration Links</a:t>
            </a:r>
          </a:p>
          <a:p>
            <a:r>
              <a:rPr lang="en-US" dirty="0"/>
              <a:t>Cities</a:t>
            </a:r>
          </a:p>
          <a:p>
            <a:r>
              <a:rPr lang="en-US" dirty="0"/>
              <a:t>Challenges</a:t>
            </a:r>
          </a:p>
          <a:p>
            <a:r>
              <a:rPr lang="en-US" dirty="0"/>
              <a:t>Presentations</a:t>
            </a:r>
          </a:p>
          <a:p>
            <a:r>
              <a:rPr lang="en-US" dirty="0"/>
              <a:t>Provisioning Scripts</a:t>
            </a:r>
          </a:p>
          <a:p>
            <a:r>
              <a:rPr lang="en-US" dirty="0"/>
              <a:t>Thank you to our valued partners!</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GitHub</a:t>
            </a:r>
          </a:p>
        </p:txBody>
      </p:sp>
    </p:spTree>
    <p:extLst>
      <p:ext uri="{BB962C8B-B14F-4D97-AF65-F5344CB8AC3E}">
        <p14:creationId xmlns:p14="http://schemas.microsoft.com/office/powerpoint/2010/main" val="1697456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D05B6-24CB-4F0C-8B19-21D28D7194D7}"/>
              </a:ext>
            </a:extLst>
          </p:cNvPr>
          <p:cNvSpPr>
            <a:spLocks noGrp="1"/>
          </p:cNvSpPr>
          <p:nvPr>
            <p:ph type="body" sz="quarter" idx="10"/>
          </p:nvPr>
        </p:nvSpPr>
        <p:spPr>
          <a:xfrm>
            <a:off x="269240" y="1333558"/>
            <a:ext cx="11653523" cy="4019526"/>
          </a:xfrm>
        </p:spPr>
        <p:txBody>
          <a:bodyPr/>
          <a:lstStyle/>
          <a:p>
            <a:r>
              <a:rPr lang="en-US" dirty="0"/>
              <a:t>Visit the URL written on the whiteboard to obtain your lab environment</a:t>
            </a:r>
          </a:p>
          <a:p>
            <a:r>
              <a:rPr lang="en-US" dirty="0">
                <a:latin typeface="+mn-lt"/>
              </a:rPr>
              <a:t>Please be sure to register for challenge 4 at http://aka.ms/challenge4</a:t>
            </a:r>
          </a:p>
          <a:p>
            <a:r>
              <a:rPr lang="en-US" dirty="0">
                <a:latin typeface="+mn-lt"/>
              </a:rPr>
              <a:t>Access to the lab environment is using noVNC which provides an HTML5 interface incase rdesktop/tigervnc is blocked on your laptop</a:t>
            </a:r>
          </a:p>
          <a:p>
            <a:r>
              <a:rPr lang="en-US" dirty="0">
                <a:latin typeface="+mn-lt"/>
              </a:rPr>
              <a:t>Most work will be done using the CentOS 7.4 Gnome Desktop provided</a:t>
            </a:r>
          </a:p>
          <a:p>
            <a:r>
              <a:rPr lang="en-US" dirty="0">
                <a:latin typeface="+mn-lt"/>
              </a:rPr>
              <a:t>Copy + Paste in and out of noVNC is not possible, however you may open Firefox/Edge in the noVNC desktop to Copy + Paste</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Let’s Get Started!</a:t>
            </a:r>
          </a:p>
        </p:txBody>
      </p:sp>
    </p:spTree>
    <p:extLst>
      <p:ext uri="{BB962C8B-B14F-4D97-AF65-F5344CB8AC3E}">
        <p14:creationId xmlns:p14="http://schemas.microsoft.com/office/powerpoint/2010/main" val="41860766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D05B6-24CB-4F0C-8B19-21D28D7194D7}"/>
              </a:ext>
            </a:extLst>
          </p:cNvPr>
          <p:cNvSpPr>
            <a:spLocks noGrp="1"/>
          </p:cNvSpPr>
          <p:nvPr>
            <p:ph type="body" sz="quarter" idx="10"/>
          </p:nvPr>
        </p:nvSpPr>
        <p:spPr>
          <a:xfrm>
            <a:off x="269240" y="1333558"/>
            <a:ext cx="11653523" cy="572428"/>
          </a:xfrm>
        </p:spPr>
        <p:txBody>
          <a:bodyPr/>
          <a:lstStyle/>
          <a:p>
            <a:pPr marL="0" indent="0" algn="ctr">
              <a:buNone/>
            </a:pPr>
            <a:r>
              <a:rPr lang="en-US" b="1" dirty="0"/>
              <a:t>SAVE THE INFO PROVIDED WHEN YOU REACH THIS SCREEN!</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Let’s Get Started!</a:t>
            </a:r>
          </a:p>
        </p:txBody>
      </p:sp>
      <p:pic>
        <p:nvPicPr>
          <p:cNvPr id="6" name="Picture 5">
            <a:extLst>
              <a:ext uri="{FF2B5EF4-FFF2-40B4-BE49-F238E27FC236}">
                <a16:creationId xmlns:a16="http://schemas.microsoft.com/office/drawing/2014/main" id="{9DE348CA-5682-4F42-8E2B-B31079DD0AAF}"/>
              </a:ext>
            </a:extLst>
          </p:cNvPr>
          <p:cNvPicPr>
            <a:picLocks noChangeAspect="1"/>
          </p:cNvPicPr>
          <p:nvPr/>
        </p:nvPicPr>
        <p:blipFill>
          <a:blip r:embed="rId3"/>
          <a:stretch>
            <a:fillRect/>
          </a:stretch>
        </p:blipFill>
        <p:spPr>
          <a:xfrm>
            <a:off x="2183524" y="1912309"/>
            <a:ext cx="7824952" cy="4656178"/>
          </a:xfrm>
          <a:prstGeom prst="rect">
            <a:avLst/>
          </a:prstGeom>
        </p:spPr>
      </p:pic>
    </p:spTree>
    <p:extLst>
      <p:ext uri="{BB962C8B-B14F-4D97-AF65-F5344CB8AC3E}">
        <p14:creationId xmlns:p14="http://schemas.microsoft.com/office/powerpoint/2010/main" val="25924406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Microsoft &amp;</a:t>
            </a:r>
            <a:br>
              <a:rPr lang="en-US" dirty="0"/>
            </a:br>
            <a:r>
              <a:rPr lang="en-US" dirty="0"/>
              <a:t>Open Source</a:t>
            </a:r>
            <a:endParaRPr lang="en-US" sz="5500" dirty="0"/>
          </a:p>
        </p:txBody>
      </p:sp>
      <p:pic>
        <p:nvPicPr>
          <p:cNvPr id="4" name="Picture 5">
            <a:extLst>
              <a:ext uri="{FF2B5EF4-FFF2-40B4-BE49-F238E27FC236}">
                <a16:creationId xmlns:a16="http://schemas.microsoft.com/office/drawing/2014/main" id="{06F9AB0B-6539-4FCA-9D90-16BD18DDBC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674154"/>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Inner Sourcing</a:t>
            </a:r>
          </a:p>
        </p:txBody>
      </p:sp>
      <p:sp>
        <p:nvSpPr>
          <p:cNvPr id="3" name="Rectangle 2"/>
          <p:cNvSpPr/>
          <p:nvPr/>
        </p:nvSpPr>
        <p:spPr>
          <a:xfrm>
            <a:off x="2443317" y="2378348"/>
            <a:ext cx="9022207" cy="2101303"/>
          </a:xfrm>
          <a:prstGeom prst="rect">
            <a:avLst/>
          </a:prstGeom>
        </p:spPr>
        <p:txBody>
          <a:bodyPr wrap="square">
            <a:spAutoFit/>
          </a:bodyPr>
          <a:lstStyle/>
          <a:p>
            <a:pPr defTabSz="932563"/>
            <a:r>
              <a:rPr lang="en-US" sz="3200" dirty="0">
                <a:solidFill>
                  <a:schemeClr val="tx1">
                    <a:lumMod val="75000"/>
                  </a:schemeClr>
                </a:solidFill>
                <a:latin typeface="Segoe UI"/>
              </a:rPr>
              <a:t>In 2014, Microsoft CEO Satya Nadella directed all Microsoft engineers to "open source internally" - anyone at the company can see anyone else's code and use it as needed.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709" r="8744"/>
          <a:stretch/>
        </p:blipFill>
        <p:spPr>
          <a:xfrm>
            <a:off x="279582" y="1997613"/>
            <a:ext cx="1790139" cy="2862773"/>
          </a:xfrm>
          <a:prstGeom prst="rect">
            <a:avLst/>
          </a:prstGeom>
          <a:ln>
            <a:noFill/>
          </a:ln>
          <a:effectLst>
            <a:softEdge rad="112500"/>
          </a:effectLst>
        </p:spPr>
      </p:pic>
      <p:sp>
        <p:nvSpPr>
          <p:cNvPr id="5" name="Rectangle 4"/>
          <p:cNvSpPr/>
          <p:nvPr/>
        </p:nvSpPr>
        <p:spPr>
          <a:xfrm>
            <a:off x="1174652" y="5461429"/>
            <a:ext cx="10544497" cy="531737"/>
          </a:xfrm>
          <a:prstGeom prst="rect">
            <a:avLst/>
          </a:prstGeom>
        </p:spPr>
        <p:txBody>
          <a:bodyPr wrap="square">
            <a:spAutoFit/>
          </a:bodyPr>
          <a:lstStyle/>
          <a:p>
            <a:pPr defTabSz="932563"/>
            <a:r>
              <a:rPr lang="en-US" sz="2800" dirty="0">
                <a:solidFill>
                  <a:schemeClr val="tx1">
                    <a:lumMod val="75000"/>
                  </a:schemeClr>
                </a:solidFill>
                <a:latin typeface="Segoe UI"/>
              </a:rPr>
              <a:t>This vision is now a day-to-day reality for Microsoft engineers.</a:t>
            </a:r>
          </a:p>
        </p:txBody>
      </p:sp>
    </p:spTree>
    <p:extLst>
      <p:ext uri="{BB962C8B-B14F-4D97-AF65-F5344CB8AC3E}">
        <p14:creationId xmlns:p14="http://schemas.microsoft.com/office/powerpoint/2010/main" val="36900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2" name="Rectangle 61"/>
          <p:cNvSpPr/>
          <p:nvPr/>
        </p:nvSpPr>
        <p:spPr>
          <a:xfrm>
            <a:off x="182877" y="4252797"/>
            <a:ext cx="5819609" cy="2363321"/>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dirty="0"/>
              <a:t>Microsoft + Open Source: Empowering Customers</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Calibri" panose="020F0502020204030204"/>
              <a:ea typeface="+mn-ea"/>
              <a:cs typeface="+mn-cs"/>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SQL Server on Linux </a:t>
              </a:r>
            </a:p>
          </p:txBody>
        </p:sp>
      </p:grpSp>
      <p:sp>
        <p:nvSpPr>
          <p:cNvPr id="21" name="TextBox 20"/>
          <p:cNvSpPr txBox="1"/>
          <p:nvPr/>
        </p:nvSpPr>
        <p:spPr>
          <a:xfrm>
            <a:off x="3459994" y="4674415"/>
            <a:ext cx="1870102"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 of all images in Azure Marketplace are based on Linux/OSS</a:t>
            </a:r>
          </a:p>
        </p:txBody>
      </p:sp>
      <p:grpSp>
        <p:nvGrpSpPr>
          <p:cNvPr id="67" name="Group 66"/>
          <p:cNvGrpSpPr/>
          <p:nvPr/>
        </p:nvGrpSpPr>
        <p:grpSpPr>
          <a:xfrm>
            <a:off x="2959365" y="5340085"/>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37879" y="5202753"/>
              <a:ext cx="914400" cy="338696"/>
            </a:xfrm>
            <a:prstGeom prst="rect">
              <a:avLst/>
            </a:prstGeom>
          </p:spPr>
        </p:pic>
      </p:grpSp>
      <p:sp>
        <p:nvSpPr>
          <p:cNvPr id="46" name="Rectangle 45"/>
          <p:cNvSpPr/>
          <p:nvPr/>
        </p:nvSpPr>
        <p:spPr>
          <a:xfrm>
            <a:off x="7655885" y="5340085"/>
            <a:ext cx="2550699" cy="114005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600 Million+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Lines of open source code</a:t>
            </a:r>
            <a:endPar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a:xfrm>
            <a:off x="7760079" y="5951183"/>
            <a:ext cx="2631711"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pic>
        <p:nvPicPr>
          <p:cNvPr id="51"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222553" y="2875191"/>
            <a:ext cx="1907895"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 1 in 3</a:t>
            </a:r>
          </a:p>
        </p:txBody>
      </p:sp>
      <p:sp>
        <p:nvSpPr>
          <p:cNvPr id="55" name="TextBox 54"/>
          <p:cNvSpPr txBox="1"/>
          <p:nvPr/>
        </p:nvSpPr>
        <p:spPr>
          <a:xfrm>
            <a:off x="8524399" y="2661237"/>
            <a:ext cx="2981495" cy="83099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of VMs on Azure overall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Acquisition</a:t>
              </a:r>
            </a:p>
          </p:txBody>
        </p:sp>
      </p:grpSp>
      <p:grpSp>
        <p:nvGrpSpPr>
          <p:cNvPr id="66" name="Group 65"/>
          <p:cNvGrpSpPr/>
          <p:nvPr/>
        </p:nvGrpSpPr>
        <p:grpSpPr>
          <a:xfrm>
            <a:off x="219154" y="5848619"/>
            <a:ext cx="2470201" cy="699811"/>
            <a:chOff x="334056" y="5741072"/>
            <a:chExt cx="2470201" cy="699811"/>
          </a:xfrm>
        </p:grpSpPr>
        <p:pic>
          <p:nvPicPr>
            <p:cNvPr id="60" name="Picture 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5834" y="5741072"/>
              <a:ext cx="1371600" cy="441118"/>
            </a:xfrm>
            <a:prstGeom prst="rect">
              <a:avLst/>
            </a:prstGeom>
          </p:spPr>
        </p:pic>
        <p:sp>
          <p:nvSpPr>
            <p:cNvPr id="61" name="TextBox 60"/>
            <p:cNvSpPr txBox="1"/>
            <p:nvPr/>
          </p:nvSpPr>
          <p:spPr>
            <a:xfrm>
              <a:off x="334056" y="6102457"/>
              <a:ext cx="2470201" cy="33842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Ross Gardler </a:t>
            </a: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cstate="screen">
              <a:extLst>
                <a:ext uri="{28A0092B-C50C-407E-A947-70E740481C1C}">
                  <a14:useLocalDpi xmlns:a14="http://schemas.microsoft.com/office/drawing/2010/main"/>
                </a:ext>
              </a:extLst>
            </a:blip>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6786" y="4324566"/>
            <a:ext cx="1371600" cy="320040"/>
          </a:xfrm>
          <a:prstGeom prst="rect">
            <a:avLst/>
          </a:prstGeom>
        </p:spPr>
      </p:pic>
      <p:pic>
        <p:nvPicPr>
          <p:cNvPr id="2" name="Picture 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67192" y="5733328"/>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9900"/>
                      </a:solidFill>
                      <a:effectLst/>
                      <a:uLnTx/>
                      <a:uFillTx/>
                      <a:latin typeface="Lucida Console" panose="020B0609040504020204" pitchFamily="49" charset="0"/>
                      <a:ea typeface="+mn-ea"/>
                      <a:cs typeface="+mn-cs"/>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pic>
        <p:nvPicPr>
          <p:cNvPr id="65"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9170280" y="4496025"/>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a:xfrm>
            <a:off x="9558100" y="4371334"/>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Brendan Burns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Co-Founder of Kubernetes</a:t>
            </a:r>
          </a:p>
        </p:txBody>
      </p:sp>
      <p:grpSp>
        <p:nvGrpSpPr>
          <p:cNvPr id="85" name="Group 84">
            <a:extLst>
              <a:ext uri="{FF2B5EF4-FFF2-40B4-BE49-F238E27FC236}">
                <a16:creationId xmlns:a16="http://schemas.microsoft.com/office/drawing/2014/main" id="{B9F24B17-87CE-492D-9248-3A7965011112}"/>
              </a:ext>
            </a:extLst>
          </p:cNvPr>
          <p:cNvGrpSpPr/>
          <p:nvPr/>
        </p:nvGrpSpPr>
        <p:grpSpPr>
          <a:xfrm>
            <a:off x="514929" y="5069366"/>
            <a:ext cx="1741525" cy="755104"/>
            <a:chOff x="340446" y="5116392"/>
            <a:chExt cx="1741525" cy="755104"/>
          </a:xfrm>
        </p:grpSpPr>
        <p:grpSp>
          <p:nvGrpSpPr>
            <p:cNvPr id="86" name="Group 85">
              <a:extLst>
                <a:ext uri="{FF2B5EF4-FFF2-40B4-BE49-F238E27FC236}">
                  <a16:creationId xmlns:a16="http://schemas.microsoft.com/office/drawing/2014/main" id="{FDE9ABC8-292C-4288-815F-4119AD9EF574}"/>
                </a:ext>
              </a:extLst>
            </p:cNvPr>
            <p:cNvGrpSpPr/>
            <p:nvPr/>
          </p:nvGrpSpPr>
          <p:grpSpPr>
            <a:xfrm>
              <a:off x="677110" y="5146609"/>
              <a:ext cx="1404861" cy="724887"/>
              <a:chOff x="1190288" y="4123714"/>
              <a:chExt cx="1788184" cy="844449"/>
            </a:xfrm>
          </p:grpSpPr>
          <p:sp>
            <p:nvSpPr>
              <p:cNvPr id="88" name="TextBox 76">
                <a:extLst>
                  <a:ext uri="{FF2B5EF4-FFF2-40B4-BE49-F238E27FC236}">
                    <a16:creationId xmlns:a16="http://schemas.microsoft.com/office/drawing/2014/main" id="{9CFD5595-B418-4CFC-BCC8-2CB0FD2A08C1}"/>
                  </a:ext>
                </a:extLst>
              </p:cNvPr>
              <p:cNvSpPr txBox="1"/>
              <p:nvPr/>
            </p:nvSpPr>
            <p:spPr>
              <a:xfrm>
                <a:off x="1190288" y="4573920"/>
                <a:ext cx="1712209" cy="3942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89" name="Picture 88">
                <a:extLst>
                  <a:ext uri="{FF2B5EF4-FFF2-40B4-BE49-F238E27FC236}">
                    <a16:creationId xmlns:a16="http://schemas.microsoft.com/office/drawing/2014/main" id="{46846456-D519-4E0A-BE4D-BC3B9D9923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3" y="4244536"/>
                <a:ext cx="1280229" cy="274506"/>
              </a:xfrm>
              <a:prstGeom prst="rect">
                <a:avLst/>
              </a:prstGeom>
            </p:spPr>
          </p:pic>
          <p:cxnSp>
            <p:nvCxnSpPr>
              <p:cNvPr id="91" name="Straight Connector 90">
                <a:extLst>
                  <a:ext uri="{FF2B5EF4-FFF2-40B4-BE49-F238E27FC236}">
                    <a16:creationId xmlns:a16="http://schemas.microsoft.com/office/drawing/2014/main" id="{63694508-3603-45A0-8F4D-F343DE7434F4}"/>
                  </a:ext>
                </a:extLst>
              </p:cNvPr>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9AEC4A35-6B7C-488C-B67B-0C96CF63D2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446" y="5116392"/>
              <a:ext cx="579011" cy="477785"/>
            </a:xfrm>
            <a:prstGeom prst="rect">
              <a:avLst/>
            </a:prstGeom>
          </p:spPr>
        </p:pic>
      </p:grpSp>
    </p:spTree>
    <p:extLst>
      <p:ext uri="{BB962C8B-B14F-4D97-AF65-F5344CB8AC3E}">
        <p14:creationId xmlns:p14="http://schemas.microsoft.com/office/powerpoint/2010/main" val="8406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04426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035179"/>
            <a:ext cx="733389" cy="523015"/>
          </a:xfrm>
          <a:prstGeom prst="rect">
            <a:avLst/>
          </a:prstGeom>
        </p:spPr>
      </p:pic>
      <p:grpSp>
        <p:nvGrpSpPr>
          <p:cNvPr id="105" name="Group 104"/>
          <p:cNvGrpSpPr/>
          <p:nvPr/>
        </p:nvGrpSpPr>
        <p:grpSpPr>
          <a:xfrm>
            <a:off x="4537212" y="300054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07285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37689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41529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29270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30480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42813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72589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18653" y="232780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02103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09377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17039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172326"/>
            <a:ext cx="992773" cy="621476"/>
          </a:xfrm>
          <a:prstGeom prst="rect">
            <a:avLst/>
          </a:prstGeom>
        </p:spPr>
      </p:pic>
      <p:pic>
        <p:nvPicPr>
          <p:cNvPr id="20" name="Picture 19"/>
          <p:cNvPicPr>
            <a:picLocks noChangeAspect="1"/>
          </p:cNvPicPr>
          <p:nvPr/>
        </p:nvPicPr>
        <p:blipFill>
          <a:blip r:embed="rId15"/>
          <a:stretch>
            <a:fillRect/>
          </a:stretch>
        </p:blipFill>
        <p:spPr>
          <a:xfrm>
            <a:off x="7646959" y="4715758"/>
            <a:ext cx="1044962" cy="510606"/>
          </a:xfrm>
          <a:prstGeom prst="rect">
            <a:avLst/>
          </a:prstGeom>
        </p:spPr>
      </p:pic>
      <p:pic>
        <p:nvPicPr>
          <p:cNvPr id="21" name="Picture 20"/>
          <p:cNvPicPr>
            <a:picLocks noChangeAspect="1"/>
          </p:cNvPicPr>
          <p:nvPr/>
        </p:nvPicPr>
        <p:blipFill>
          <a:blip r:embed="rId16"/>
          <a:stretch>
            <a:fillRect/>
          </a:stretch>
        </p:blipFill>
        <p:spPr>
          <a:xfrm>
            <a:off x="8855430" y="4856372"/>
            <a:ext cx="985050" cy="302576"/>
          </a:xfrm>
          <a:prstGeom prst="rect">
            <a:avLst/>
          </a:prstGeom>
        </p:spPr>
      </p:pic>
      <p:pic>
        <p:nvPicPr>
          <p:cNvPr id="19" name="Picture 18"/>
          <p:cNvPicPr>
            <a:picLocks noChangeAspect="1"/>
          </p:cNvPicPr>
          <p:nvPr/>
        </p:nvPicPr>
        <p:blipFill>
          <a:blip r:embed="rId17"/>
          <a:stretch>
            <a:fillRect/>
          </a:stretch>
        </p:blipFill>
        <p:spPr>
          <a:xfrm>
            <a:off x="5215314" y="4797307"/>
            <a:ext cx="1329583" cy="347505"/>
          </a:xfrm>
          <a:prstGeom prst="rect">
            <a:avLst/>
          </a:prstGeom>
        </p:spPr>
      </p:pic>
      <p:sp>
        <p:nvSpPr>
          <p:cNvPr id="131" name="TextBox 130"/>
          <p:cNvSpPr txBox="1"/>
          <p:nvPr/>
        </p:nvSpPr>
        <p:spPr>
          <a:xfrm>
            <a:off x="318653" y="473271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480314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053485"/>
            <a:ext cx="769495" cy="214750"/>
          </a:xfrm>
          <a:prstGeom prst="rect">
            <a:avLst/>
          </a:prstGeom>
        </p:spPr>
      </p:pic>
      <p:sp>
        <p:nvSpPr>
          <p:cNvPr id="128" name="TextBox 127"/>
          <p:cNvSpPr txBox="1"/>
          <p:nvPr/>
        </p:nvSpPr>
        <p:spPr>
          <a:xfrm>
            <a:off x="318653" y="380258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389566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3962741"/>
            <a:ext cx="1335385" cy="312537"/>
          </a:xfrm>
          <a:prstGeom prst="rect">
            <a:avLst/>
          </a:prstGeom>
        </p:spPr>
      </p:pic>
      <p:pic>
        <p:nvPicPr>
          <p:cNvPr id="81" name="Picture 80"/>
          <p:cNvPicPr>
            <a:picLocks noChangeAspect="1"/>
          </p:cNvPicPr>
          <p:nvPr/>
        </p:nvPicPr>
        <p:blipFill>
          <a:blip r:embed="rId22"/>
          <a:stretch>
            <a:fillRect/>
          </a:stretch>
        </p:blipFill>
        <p:spPr>
          <a:xfrm>
            <a:off x="7219109" y="4022461"/>
            <a:ext cx="1019241" cy="205055"/>
          </a:xfrm>
          <a:prstGeom prst="rect">
            <a:avLst/>
          </a:prstGeom>
        </p:spPr>
      </p:pic>
      <p:pic>
        <p:nvPicPr>
          <p:cNvPr id="88" name="Picture 87"/>
          <p:cNvPicPr>
            <a:picLocks noChangeAspect="1"/>
          </p:cNvPicPr>
          <p:nvPr/>
        </p:nvPicPr>
        <p:blipFill>
          <a:blip r:embed="rId23"/>
          <a:stretch>
            <a:fillRect/>
          </a:stretch>
        </p:blipFill>
        <p:spPr>
          <a:xfrm>
            <a:off x="10126137" y="4817953"/>
            <a:ext cx="444989" cy="454591"/>
          </a:xfrm>
          <a:prstGeom prst="rect">
            <a:avLst/>
          </a:prstGeom>
        </p:spPr>
      </p:pic>
      <p:pic>
        <p:nvPicPr>
          <p:cNvPr id="90" name="Picture 89"/>
          <p:cNvPicPr>
            <a:picLocks noChangeAspect="1"/>
          </p:cNvPicPr>
          <p:nvPr/>
        </p:nvPicPr>
        <p:blipFill>
          <a:blip r:embed="rId24"/>
          <a:stretch>
            <a:fillRect/>
          </a:stretch>
        </p:blipFill>
        <p:spPr>
          <a:xfrm>
            <a:off x="6835605" y="485496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483382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299860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294439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298898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170401"/>
            <a:ext cx="569442" cy="606782"/>
          </a:xfrm>
          <a:prstGeom prst="rect">
            <a:avLst/>
          </a:prstGeom>
        </p:spPr>
      </p:pic>
      <p:pic>
        <p:nvPicPr>
          <p:cNvPr id="6" name="Picture 5"/>
          <p:cNvPicPr>
            <a:picLocks noChangeAspect="1"/>
          </p:cNvPicPr>
          <p:nvPr/>
        </p:nvPicPr>
        <p:blipFill>
          <a:blip r:embed="rId30"/>
          <a:stretch>
            <a:fillRect/>
          </a:stretch>
        </p:blipFill>
        <p:spPr>
          <a:xfrm>
            <a:off x="10114254" y="3057235"/>
            <a:ext cx="488885" cy="477645"/>
          </a:xfrm>
          <a:prstGeom prst="rect">
            <a:avLst/>
          </a:prstGeom>
        </p:spPr>
      </p:pic>
      <p:pic>
        <p:nvPicPr>
          <p:cNvPr id="16" name="Picture 15"/>
          <p:cNvPicPr>
            <a:picLocks noChangeAspect="1"/>
          </p:cNvPicPr>
          <p:nvPr/>
        </p:nvPicPr>
        <p:blipFill>
          <a:blip r:embed="rId31"/>
          <a:stretch>
            <a:fillRect/>
          </a:stretch>
        </p:blipFill>
        <p:spPr>
          <a:xfrm>
            <a:off x="11069719" y="3034360"/>
            <a:ext cx="494617" cy="501212"/>
          </a:xfrm>
          <a:prstGeom prst="rect">
            <a:avLst/>
          </a:prstGeom>
        </p:spPr>
      </p:pic>
      <p:pic>
        <p:nvPicPr>
          <p:cNvPr id="17" name="Picture 16"/>
          <p:cNvPicPr>
            <a:picLocks noChangeAspect="1"/>
          </p:cNvPicPr>
          <p:nvPr/>
        </p:nvPicPr>
        <p:blipFill>
          <a:blip r:embed="rId32"/>
          <a:stretch>
            <a:fillRect/>
          </a:stretch>
        </p:blipFill>
        <p:spPr>
          <a:xfrm>
            <a:off x="7578684" y="2200690"/>
            <a:ext cx="559963" cy="585130"/>
          </a:xfrm>
          <a:prstGeom prst="rect">
            <a:avLst/>
          </a:prstGeom>
        </p:spPr>
      </p:pic>
      <p:pic>
        <p:nvPicPr>
          <p:cNvPr id="83" name="Picture 82"/>
          <p:cNvPicPr>
            <a:picLocks noChangeAspect="1"/>
          </p:cNvPicPr>
          <p:nvPr/>
        </p:nvPicPr>
        <p:blipFill>
          <a:blip r:embed="rId33"/>
          <a:stretch>
            <a:fillRect/>
          </a:stretch>
        </p:blipFill>
        <p:spPr>
          <a:xfrm>
            <a:off x="9035472" y="564127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358696" y="56416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311607"/>
            <a:ext cx="5330985" cy="678141"/>
          </a:xfrm>
          <a:prstGeom prst="rect">
            <a:avLst/>
          </a:prstGeom>
        </p:spPr>
      </p:pic>
      <p:sp>
        <p:nvSpPr>
          <p:cNvPr id="99" name="TextBox 98"/>
          <p:cNvSpPr txBox="1"/>
          <p:nvPr/>
        </p:nvSpPr>
        <p:spPr>
          <a:xfrm>
            <a:off x="318653" y="149979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651872" y="3002861"/>
            <a:ext cx="1567236" cy="573280"/>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656603" y="561767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940526" y="559960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618234" y="564127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42167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31924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30664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23332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380886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1429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4"/>
          <a:stretch>
            <a:fillRect/>
          </a:stretch>
        </p:blipFill>
        <p:spPr>
          <a:xfrm>
            <a:off x="2812846" y="560342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4791971"/>
            <a:ext cx="1473296" cy="348680"/>
          </a:xfrm>
          <a:prstGeom prst="rect">
            <a:avLst/>
          </a:prstGeom>
        </p:spPr>
      </p:pic>
      <p:pic>
        <p:nvPicPr>
          <p:cNvPr id="73" name="Picture 72"/>
          <p:cNvPicPr>
            <a:picLocks noChangeAspect="1"/>
          </p:cNvPicPr>
          <p:nvPr/>
        </p:nvPicPr>
        <p:blipFill>
          <a:blip r:embed="rId46"/>
          <a:stretch>
            <a:fillRect/>
          </a:stretch>
        </p:blipFill>
        <p:spPr>
          <a:xfrm>
            <a:off x="2081335" y="5547070"/>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02246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68331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9"/>
          <a:stretch>
            <a:fillRect/>
          </a:stretch>
        </p:blipFill>
        <p:spPr>
          <a:xfrm>
            <a:off x="5431244" y="1435801"/>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569481" y="5676258"/>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www.debian.org/logos/openlogo-nd-100.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064247" y="5615047"/>
            <a:ext cx="375378" cy="46086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7852C0A6-9FDB-464E-8CC8-7EC513FCB731}"/>
              </a:ext>
            </a:extLst>
          </p:cNvPr>
          <p:cNvCxnSpPr/>
          <p:nvPr/>
        </p:nvCxnSpPr>
        <p:spPr>
          <a:xfrm>
            <a:off x="318653" y="2038117"/>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3B26D-9290-4B06-916B-3FB9DB2A6DBC}"/>
              </a:ext>
            </a:extLst>
          </p:cNvPr>
          <p:cNvCxnSpPr/>
          <p:nvPr/>
        </p:nvCxnSpPr>
        <p:spPr>
          <a:xfrm>
            <a:off x="318653" y="2906795"/>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55CBCD-7A82-490E-BA5F-148382C048D9}"/>
              </a:ext>
            </a:extLst>
          </p:cNvPr>
          <p:cNvCxnSpPr/>
          <p:nvPr/>
        </p:nvCxnSpPr>
        <p:spPr>
          <a:xfrm>
            <a:off x="318653" y="369892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B0BCB8-3BD7-4B57-BFD3-0A455F5C63F5}"/>
              </a:ext>
            </a:extLst>
          </p:cNvPr>
          <p:cNvCxnSpPr/>
          <p:nvPr/>
        </p:nvCxnSpPr>
        <p:spPr>
          <a:xfrm>
            <a:off x="318653" y="455300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0B2B70B-6ADA-4282-B71D-CFE26232711F}"/>
              </a:ext>
            </a:extLst>
          </p:cNvPr>
          <p:cNvCxnSpPr/>
          <p:nvPr/>
        </p:nvCxnSpPr>
        <p:spPr>
          <a:xfrm>
            <a:off x="318653" y="5390714"/>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95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69240" y="289960"/>
            <a:ext cx="11743099" cy="15254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Why Linux on Azure</a:t>
            </a:r>
          </a:p>
        </p:txBody>
      </p:sp>
      <p:sp>
        <p:nvSpPr>
          <p:cNvPr id="7" name="TextBox 6"/>
          <p:cNvSpPr txBox="1"/>
          <p:nvPr/>
        </p:nvSpPr>
        <p:spPr>
          <a:xfrm>
            <a:off x="1623215" y="1833800"/>
            <a:ext cx="8361962" cy="2927388"/>
          </a:xfrm>
          <a:prstGeom prst="rect">
            <a:avLst/>
          </a:prstGeom>
          <a:noFill/>
        </p:spPr>
        <p:txBody>
          <a:bodyP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Our customers want it!</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Roughly 1 out of 3 VMs run Linux &amp; OSS</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Enterprise grade cloud leadership</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Only true hybrid cloud</a:t>
            </a:r>
          </a:p>
        </p:txBody>
      </p:sp>
      <p:grpSp>
        <p:nvGrpSpPr>
          <p:cNvPr id="8" name="Group 7"/>
          <p:cNvGrpSpPr/>
          <p:nvPr/>
        </p:nvGrpSpPr>
        <p:grpSpPr>
          <a:xfrm rot="18900000">
            <a:off x="736944" y="1843148"/>
            <a:ext cx="442254" cy="297600"/>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1" name="Rectangle 20"/>
          <p:cNvSpPr/>
          <p:nvPr/>
        </p:nvSpPr>
        <p:spPr>
          <a:xfrm>
            <a:off x="1558" y="5221851"/>
            <a:ext cx="12190443" cy="1629438"/>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 name="TextBox 22"/>
          <p:cNvSpPr txBox="1"/>
          <p:nvPr/>
        </p:nvSpPr>
        <p:spPr>
          <a:xfrm>
            <a:off x="1643446" y="5693407"/>
            <a:ext cx="10847363" cy="633412"/>
          </a:xfrm>
          <a:prstGeom prst="rect">
            <a:avLst/>
          </a:prstGeom>
          <a:noFill/>
          <a:ln>
            <a:noFill/>
          </a:ln>
        </p:spPr>
        <p:txBody>
          <a:bodyPr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Our goal is to be the most complete and </a:t>
            </a:r>
            <a:r>
              <a:rPr kumimoji="0" lang="en-US" sz="3529" b="0" i="1" u="none" strike="noStrike" kern="0" cap="none" spc="0" normalizeH="0" baseline="0" noProof="0" dirty="0">
                <a:ln>
                  <a:noFill/>
                </a:ln>
                <a:solidFill>
                  <a:sysClr val="windowText" lastClr="000000"/>
                </a:solidFill>
                <a:effectLst/>
                <a:uLnTx/>
                <a:uFillTx/>
                <a:latin typeface="Segoe UI Light"/>
                <a:ea typeface="+mn-ea"/>
                <a:cs typeface="+mn-cs"/>
              </a:rPr>
              <a:t>open</a:t>
            </a: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 cloud</a:t>
            </a:r>
            <a:endParaRPr kumimoji="0" lang="en-US" sz="3529" b="0" i="0" u="sng"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24" name="Group 23"/>
          <p:cNvGrpSpPr/>
          <p:nvPr/>
        </p:nvGrpSpPr>
        <p:grpSpPr>
          <a:xfrm rot="18900000">
            <a:off x="736944" y="2645364"/>
            <a:ext cx="442254" cy="297600"/>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7" name="Group 26"/>
          <p:cNvGrpSpPr/>
          <p:nvPr/>
        </p:nvGrpSpPr>
        <p:grpSpPr>
          <a:xfrm rot="18900000">
            <a:off x="736944" y="3456694"/>
            <a:ext cx="442254" cy="297600"/>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rot="18900000">
            <a:off x="736944" y="4258910"/>
            <a:ext cx="442254" cy="297600"/>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33" name="Freeform 99"/>
          <p:cNvSpPr>
            <a:spLocks noChangeAspect="1"/>
          </p:cNvSpPr>
          <p:nvPr/>
        </p:nvSpPr>
        <p:spPr bwMode="black">
          <a:xfrm>
            <a:off x="717452" y="5817911"/>
            <a:ext cx="564934" cy="41397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34" name="Group 33"/>
          <p:cNvGrpSpPr>
            <a:grpSpLocks/>
          </p:cNvGrpSpPr>
          <p:nvPr/>
        </p:nvGrpSpPr>
        <p:grpSpPr bwMode="auto">
          <a:xfrm flipH="1">
            <a:off x="7082691" y="1905389"/>
            <a:ext cx="4228448" cy="3342918"/>
            <a:chOff x="2348247" y="1709773"/>
            <a:chExt cx="7397345" cy="5322534"/>
          </a:xfrm>
        </p:grpSpPr>
        <p:pic>
          <p:nvPicPr>
            <p:cNvPr id="91148"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9"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46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49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7191AD-11BE-4B2D-B554-691AA6FD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Rectangle 3"/>
          <p:cNvSpPr/>
          <p:nvPr/>
        </p:nvSpPr>
        <p:spPr bwMode="auto">
          <a:xfrm>
            <a:off x="79232" y="3429000"/>
            <a:ext cx="8666736" cy="3319673"/>
          </a:xfrm>
          <a:prstGeom prst="rect">
            <a:avLst/>
          </a:prstGeom>
          <a:gradFill flip="none" rotWithShape="1">
            <a:gsLst>
              <a:gs pos="0">
                <a:schemeClr val="accent4">
                  <a:lumMod val="50000"/>
                  <a:alpha val="87000"/>
                </a:schemeClr>
              </a:gs>
              <a:gs pos="100000">
                <a:srgbClr val="000000">
                  <a:alpha val="59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38076" y="3429000"/>
            <a:ext cx="8378799" cy="235168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b="1" spc="-39" dirty="0">
                <a:latin typeface="Overpass" panose="020B0604020202020204" charset="0"/>
                <a:cs typeface="Calibri" panose="020F0502020204030204" pitchFamily="34" charset="0"/>
              </a:rPr>
              <a:t>Azure Linux Migration Workshop</a:t>
            </a:r>
          </a:p>
          <a:p>
            <a:pPr defTabSz="914192"/>
            <a:r>
              <a:rPr lang="en-US" sz="2800" spc="-39" dirty="0">
                <a:latin typeface="Overpass" panose="020B0604020202020204" charset="0"/>
                <a:cs typeface="Calibri" panose="020F0502020204030204" pitchFamily="34" charset="0"/>
              </a:rPr>
              <a:t>Analyzing, Migrating, Deploying &amp; Modernizing Linux workloads in Microsoft Azure</a:t>
            </a:r>
          </a:p>
          <a:p>
            <a:pPr defTabSz="914192"/>
            <a:endParaRPr lang="en-US" sz="2800" b="1" spc="-39" dirty="0">
              <a:latin typeface="Overpass" panose="020B0604020202020204" charset="0"/>
              <a:cs typeface="Calibri" panose="020F0502020204030204" pitchFamily="34" charset="0"/>
            </a:endParaRPr>
          </a:p>
          <a:p>
            <a:pPr defTabSz="914192"/>
            <a:r>
              <a:rPr lang="en-US" sz="2800" spc="-39" dirty="0">
                <a:latin typeface="Overpass" panose="020B0604020202020204" charset="0"/>
                <a:cs typeface="Calibri" panose="020F0502020204030204" pitchFamily="34" charset="0"/>
              </a:rPr>
              <a:t>Irvine, CA – December 4 / 2017</a:t>
            </a:r>
            <a:endParaRPr lang="en-US" sz="4400" spc="-39" dirty="0">
              <a:latin typeface="Overpass" panose="020B0604020202020204" charset="0"/>
              <a:cs typeface="Calibri" panose="020F0502020204030204" pitchFamily="34" charset="0"/>
            </a:endParaRPr>
          </a:p>
        </p:txBody>
      </p:sp>
      <p:sp>
        <p:nvSpPr>
          <p:cNvPr id="6" name="Title 2"/>
          <p:cNvSpPr txBox="1">
            <a:spLocks/>
          </p:cNvSpPr>
          <p:nvPr/>
        </p:nvSpPr>
        <p:spPr>
          <a:xfrm>
            <a:off x="238076" y="5780688"/>
            <a:ext cx="8378798" cy="824443"/>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400" spc="-29" dirty="0">
                <a:latin typeface="Overpass" panose="020B0604020202020204" charset="0"/>
              </a:rPr>
              <a:t>Program Leads:</a:t>
            </a:r>
          </a:p>
          <a:p>
            <a:pPr defTabSz="914192"/>
            <a:r>
              <a:rPr lang="en-US" sz="2400" spc="-29" dirty="0">
                <a:latin typeface="Overpass" panose="020B0604020202020204" charset="0"/>
              </a:rPr>
              <a:t>Stuart Kirk &amp; Sean Mikha</a:t>
            </a:r>
          </a:p>
        </p:txBody>
      </p:sp>
      <p:pic>
        <p:nvPicPr>
          <p:cNvPr id="3" name="Picture 2">
            <a:extLst>
              <a:ext uri="{FF2B5EF4-FFF2-40B4-BE49-F238E27FC236}">
                <a16:creationId xmlns:a16="http://schemas.microsoft.com/office/drawing/2014/main" id="{5A41E67A-8A85-4669-ADB5-E164F8B75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361" y="132986"/>
            <a:ext cx="2963618" cy="1018743"/>
          </a:xfrm>
          <a:prstGeom prst="rect">
            <a:avLst/>
          </a:prstGeom>
        </p:spPr>
      </p:pic>
      <p:pic>
        <p:nvPicPr>
          <p:cNvPr id="9" name="Picture 8">
            <a:extLst>
              <a:ext uri="{FF2B5EF4-FFF2-40B4-BE49-F238E27FC236}">
                <a16:creationId xmlns:a16="http://schemas.microsoft.com/office/drawing/2014/main" id="{3ADFBD76-FD75-41AE-8446-2AE145979C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172640" y="168009"/>
            <a:ext cx="1421436" cy="300619"/>
          </a:xfrm>
          <a:prstGeom prst="rect">
            <a:avLst/>
          </a:prstGeom>
        </p:spPr>
      </p:pic>
    </p:spTree>
    <p:extLst>
      <p:ext uri="{BB962C8B-B14F-4D97-AF65-F5344CB8AC3E}">
        <p14:creationId xmlns:p14="http://schemas.microsoft.com/office/powerpoint/2010/main" val="291538239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images in the Azure Marketplace</a:t>
            </a:r>
          </a:p>
        </p:txBody>
      </p:sp>
      <p:sp>
        <p:nvSpPr>
          <p:cNvPr id="3" name="Text Placeholder 2"/>
          <p:cNvSpPr>
            <a:spLocks noGrp="1"/>
          </p:cNvSpPr>
          <p:nvPr>
            <p:ph type="body" sz="quarter" idx="10"/>
          </p:nvPr>
        </p:nvSpPr>
        <p:spPr>
          <a:xfrm>
            <a:off x="269239" y="1189495"/>
            <a:ext cx="11653523" cy="5021732"/>
          </a:xfrm>
        </p:spPr>
        <p:txBody>
          <a:bodyPr/>
          <a:lstStyle/>
          <a:p>
            <a:r>
              <a:rPr lang="en-US" dirty="0"/>
              <a:t>Azure Endorsed Linux Distributions</a:t>
            </a:r>
            <a:endParaRPr lang="en-US" dirty="0">
              <a:solidFill>
                <a:schemeClr val="tx1"/>
              </a:solidFill>
            </a:endParaRPr>
          </a:p>
          <a:p>
            <a:pPr lvl="1">
              <a:spcBef>
                <a:spcPts val="588"/>
              </a:spcBef>
            </a:pPr>
            <a:r>
              <a:rPr lang="en-US" dirty="0"/>
              <a:t>Published, maintained and supported by partners, curated &amp; tested by Microsoft</a:t>
            </a:r>
          </a:p>
          <a:p>
            <a:pPr lvl="1">
              <a:spcBef>
                <a:spcPts val="588"/>
              </a:spcBef>
            </a:pPr>
            <a:r>
              <a:rPr lang="en-US" dirty="0"/>
              <a:t>Most endorsed distros maintain repos in each Azure region for fast updating</a:t>
            </a:r>
          </a:p>
          <a:p>
            <a:pPr lvl="1">
              <a:spcBef>
                <a:spcPts val="1765"/>
              </a:spcBef>
            </a:pPr>
            <a:r>
              <a:rPr lang="en-US" dirty="0"/>
              <a:t>Standard Images</a:t>
            </a:r>
          </a:p>
          <a:p>
            <a:pPr marL="771740" lvl="3" indent="-336080">
              <a:spcBef>
                <a:spcPts val="392"/>
              </a:spcBef>
              <a:buClr>
                <a:schemeClr val="tx2"/>
              </a:buClr>
            </a:pPr>
            <a:r>
              <a:rPr lang="en-US" b="1" dirty="0"/>
              <a:t>Customers </a:t>
            </a:r>
            <a:r>
              <a:rPr lang="en-US" dirty="0"/>
              <a:t>can contact Linux vendor/partner for Linux support</a:t>
            </a:r>
          </a:p>
          <a:p>
            <a:pPr marL="771740" lvl="3" indent="-336080">
              <a:spcBef>
                <a:spcPts val="588"/>
              </a:spcBef>
              <a:buClr>
                <a:schemeClr val="tx2"/>
              </a:buClr>
            </a:pPr>
            <a:r>
              <a:rPr lang="en-US" dirty="0"/>
              <a:t>Azure-related platform issues supported by Microsoft</a:t>
            </a:r>
          </a:p>
          <a:p>
            <a:pPr marL="771740" lvl="3" indent="-336080">
              <a:spcBef>
                <a:spcPts val="588"/>
              </a:spcBef>
              <a:buClr>
                <a:schemeClr val="tx2"/>
              </a:buClr>
            </a:pPr>
            <a:r>
              <a:rPr lang="en-US" dirty="0"/>
              <a:t>Limited support for Linux issues -- from Microsoft</a:t>
            </a:r>
          </a:p>
          <a:p>
            <a:pPr lvl="1">
              <a:spcBef>
                <a:spcPts val="2353"/>
              </a:spcBef>
            </a:pPr>
            <a:r>
              <a:rPr lang="en-US" dirty="0"/>
              <a:t>Premium Images</a:t>
            </a:r>
          </a:p>
          <a:p>
            <a:pPr marL="771740" lvl="3" indent="-336080">
              <a:spcBef>
                <a:spcPts val="392"/>
              </a:spcBef>
              <a:buClr>
                <a:srgbClr val="68217A"/>
              </a:buClr>
            </a:pPr>
            <a:r>
              <a:rPr lang="en-US" b="1" dirty="0"/>
              <a:t>Microsoft engages </a:t>
            </a:r>
            <a:r>
              <a:rPr lang="en-US" dirty="0"/>
              <a:t>the Linux vendor/partner on behalf of the customer for support </a:t>
            </a:r>
          </a:p>
          <a:p>
            <a:pPr marL="771740" lvl="3" indent="-336080">
              <a:spcBef>
                <a:spcPts val="588"/>
              </a:spcBef>
              <a:buClr>
                <a:srgbClr val="68217A"/>
              </a:buClr>
            </a:pPr>
            <a:r>
              <a:rPr lang="en-US" dirty="0"/>
              <a:t>Includes updates, patches, and support through 24x7 web, email, chat and phone </a:t>
            </a:r>
          </a:p>
          <a:p>
            <a:pPr marL="771740" lvl="3" indent="-336080">
              <a:spcBef>
                <a:spcPts val="588"/>
              </a:spcBef>
              <a:buClr>
                <a:srgbClr val="68217A"/>
              </a:buClr>
            </a:pPr>
            <a:r>
              <a:rPr lang="en-US" dirty="0"/>
              <a:t>Available for Red Hat Enterprise Linux and SUSE Linux Enterprise Server </a:t>
            </a:r>
          </a:p>
          <a:p>
            <a:endParaRPr lang="en-US" dirty="0">
              <a:solidFill>
                <a:schemeClr val="tx1"/>
              </a:solidFill>
            </a:endParaRPr>
          </a:p>
        </p:txBody>
      </p:sp>
      <p:pic>
        <p:nvPicPr>
          <p:cNvPr id="26" name="Picture 25"/>
          <p:cNvPicPr>
            <a:picLocks/>
          </p:cNvPicPr>
          <p:nvPr/>
        </p:nvPicPr>
        <p:blipFill>
          <a:blip r:embed="rId3">
            <a:extLst>
              <a:ext uri="{28A0092B-C50C-407E-A947-70E740481C1C}">
                <a14:useLocalDpi xmlns:a14="http://schemas.microsoft.com/office/drawing/2010/main" val="0"/>
              </a:ext>
            </a:extLst>
          </a:blip>
          <a:stretch>
            <a:fillRect/>
          </a:stretch>
        </p:blipFill>
        <p:spPr>
          <a:xfrm>
            <a:off x="9767043" y="2734948"/>
            <a:ext cx="806782" cy="806782"/>
          </a:xfrm>
          <a:prstGeom prst="rect">
            <a:avLst/>
          </a:prstGeom>
        </p:spPr>
      </p:pic>
      <p:pic>
        <p:nvPicPr>
          <p:cNvPr id="27" name="Picture 26"/>
          <p:cNvPicPr>
            <a:picLocks/>
          </p:cNvPicPr>
          <p:nvPr/>
        </p:nvPicPr>
        <p:blipFill>
          <a:blip r:embed="rId4">
            <a:extLst>
              <a:ext uri="{28A0092B-C50C-407E-A947-70E740481C1C}">
                <a14:useLocalDpi xmlns:a14="http://schemas.microsoft.com/office/drawing/2010/main" val="0"/>
              </a:ext>
            </a:extLst>
          </a:blip>
          <a:stretch>
            <a:fillRect/>
          </a:stretch>
        </p:blipFill>
        <p:spPr>
          <a:xfrm>
            <a:off x="9766032" y="3542627"/>
            <a:ext cx="806782" cy="806782"/>
          </a:xfrm>
          <a:prstGeom prst="rect">
            <a:avLst/>
          </a:prstGeom>
        </p:spPr>
      </p:pic>
      <p:pic>
        <p:nvPicPr>
          <p:cNvPr id="28" name="Picture 27"/>
          <p:cNvPicPr>
            <a:picLocks/>
          </p:cNvPicPr>
          <p:nvPr/>
        </p:nvPicPr>
        <p:blipFill>
          <a:blip r:embed="rId5">
            <a:extLst>
              <a:ext uri="{28A0092B-C50C-407E-A947-70E740481C1C}">
                <a14:useLocalDpi xmlns:a14="http://schemas.microsoft.com/office/drawing/2010/main" val="0"/>
              </a:ext>
            </a:extLst>
          </a:blip>
          <a:stretch>
            <a:fillRect/>
          </a:stretch>
        </p:blipFill>
        <p:spPr>
          <a:xfrm>
            <a:off x="9766032" y="4350305"/>
            <a:ext cx="806782" cy="806782"/>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a:off x="9766032" y="5157983"/>
            <a:ext cx="806782" cy="806782"/>
          </a:xfrm>
          <a:prstGeom prst="rect">
            <a:avLst/>
          </a:prstGeom>
        </p:spPr>
      </p:pic>
      <p:pic>
        <p:nvPicPr>
          <p:cNvPr id="33" name="Picture 32"/>
          <p:cNvPicPr>
            <a:picLocks/>
          </p:cNvPicPr>
          <p:nvPr/>
        </p:nvPicPr>
        <p:blipFill>
          <a:blip r:embed="rId7"/>
          <a:stretch>
            <a:fillRect/>
          </a:stretch>
        </p:blipFill>
        <p:spPr>
          <a:xfrm>
            <a:off x="9766032" y="1927270"/>
            <a:ext cx="806782" cy="806782"/>
          </a:xfrm>
          <a:prstGeom prst="rect">
            <a:avLst/>
          </a:prstGeom>
        </p:spPr>
      </p:pic>
      <p:pic>
        <p:nvPicPr>
          <p:cNvPr id="34" name="Picture 33"/>
          <p:cNvPicPr>
            <a:picLocks/>
          </p:cNvPicPr>
          <p:nvPr/>
        </p:nvPicPr>
        <p:blipFill>
          <a:blip r:embed="rId8"/>
          <a:stretch>
            <a:fillRect/>
          </a:stretch>
        </p:blipFill>
        <p:spPr>
          <a:xfrm>
            <a:off x="9769889" y="5965662"/>
            <a:ext cx="806782" cy="806782"/>
          </a:xfrm>
          <a:prstGeom prst="rect">
            <a:avLst/>
          </a:prstGeom>
        </p:spPr>
      </p:pic>
      <p:grpSp>
        <p:nvGrpSpPr>
          <p:cNvPr id="13" name="Group 12"/>
          <p:cNvGrpSpPr/>
          <p:nvPr/>
        </p:nvGrpSpPr>
        <p:grpSpPr>
          <a:xfrm>
            <a:off x="10499254" y="292549"/>
            <a:ext cx="1279232" cy="765469"/>
            <a:chOff x="10698206" y="483664"/>
            <a:chExt cx="1304883" cy="780818"/>
          </a:xfrm>
        </p:grpSpPr>
        <p:sp>
          <p:nvSpPr>
            <p:cNvPr id="14"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TextBox 14"/>
            <p:cNvSpPr txBox="1"/>
            <p:nvPr/>
          </p:nvSpPr>
          <p:spPr>
            <a:xfrm>
              <a:off x="10722020" y="802817"/>
              <a:ext cx="1281069" cy="46166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Cloud</a:t>
              </a:r>
            </a:p>
          </p:txBody>
        </p:sp>
      </p:grpSp>
      <p:sp>
        <p:nvSpPr>
          <p:cNvPr id="4" name="TextBox 3"/>
          <p:cNvSpPr txBox="1"/>
          <p:nvPr/>
        </p:nvSpPr>
        <p:spPr>
          <a:xfrm>
            <a:off x="10490960" y="2107128"/>
            <a:ext cx="952198"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CoreOS</a:t>
            </a:r>
          </a:p>
        </p:txBody>
      </p:sp>
      <p:sp>
        <p:nvSpPr>
          <p:cNvPr id="17" name="TextBox 16"/>
          <p:cNvSpPr txBox="1"/>
          <p:nvPr/>
        </p:nvSpPr>
        <p:spPr>
          <a:xfrm>
            <a:off x="10490960" y="5311602"/>
            <a:ext cx="1160389"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openSUSE</a:t>
            </a:r>
          </a:p>
        </p:txBody>
      </p:sp>
      <p:sp>
        <p:nvSpPr>
          <p:cNvPr id="18" name="TextBox 17"/>
          <p:cNvSpPr txBox="1"/>
          <p:nvPr/>
        </p:nvSpPr>
        <p:spPr>
          <a:xfrm>
            <a:off x="10490961" y="4352738"/>
            <a:ext cx="1213819" cy="859920"/>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SUSE Linux</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Server</a:t>
            </a:r>
          </a:p>
        </p:txBody>
      </p:sp>
      <p:sp>
        <p:nvSpPr>
          <p:cNvPr id="19" name="TextBox 18"/>
          <p:cNvSpPr txBox="1"/>
          <p:nvPr/>
        </p:nvSpPr>
        <p:spPr>
          <a:xfrm>
            <a:off x="10490960" y="2904361"/>
            <a:ext cx="943524"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Ubuntu</a:t>
            </a:r>
          </a:p>
        </p:txBody>
      </p:sp>
      <p:sp>
        <p:nvSpPr>
          <p:cNvPr id="20" name="TextBox 19"/>
          <p:cNvSpPr txBox="1"/>
          <p:nvPr/>
        </p:nvSpPr>
        <p:spPr>
          <a:xfrm>
            <a:off x="10490960" y="3586446"/>
            <a:ext cx="1481791"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OpenLogic</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CentOS-based</a:t>
            </a:r>
          </a:p>
        </p:txBody>
      </p:sp>
      <p:sp>
        <p:nvSpPr>
          <p:cNvPr id="21" name="TextBox 20"/>
          <p:cNvSpPr txBox="1"/>
          <p:nvPr/>
        </p:nvSpPr>
        <p:spPr>
          <a:xfrm>
            <a:off x="10490960" y="6014803"/>
            <a:ext cx="861806"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Oracle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Linux</a:t>
            </a:r>
          </a:p>
        </p:txBody>
      </p:sp>
      <p:sp>
        <p:nvSpPr>
          <p:cNvPr id="7" name="Rectangle 6"/>
          <p:cNvSpPr/>
          <p:nvPr/>
        </p:nvSpPr>
        <p:spPr bwMode="auto">
          <a:xfrm>
            <a:off x="9766032" y="1121453"/>
            <a:ext cx="806782" cy="80677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0" name="Picture 3"/>
          <p:cNvPicPr>
            <a:picLocks noChangeAspect="1"/>
          </p:cNvPicPr>
          <p:nvPr/>
        </p:nvPicPr>
        <p:blipFill rotWithShape="1">
          <a:blip r:embed="rId9"/>
          <a:srcRect l="1" r="62378"/>
          <a:stretch/>
        </p:blipFill>
        <p:spPr>
          <a:xfrm>
            <a:off x="9900703" y="1258213"/>
            <a:ext cx="627497" cy="537855"/>
          </a:xfrm>
          <a:prstGeom prst="rect">
            <a:avLst/>
          </a:prstGeom>
          <a:ln>
            <a:noFill/>
          </a:ln>
        </p:spPr>
      </p:pic>
      <p:sp>
        <p:nvSpPr>
          <p:cNvPr id="31" name="TextBox 30"/>
          <p:cNvSpPr txBox="1"/>
          <p:nvPr/>
        </p:nvSpPr>
        <p:spPr>
          <a:xfrm>
            <a:off x="10499254" y="1201574"/>
            <a:ext cx="1591167"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Red Hat</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 Linux</a:t>
            </a:r>
          </a:p>
        </p:txBody>
      </p:sp>
    </p:spTree>
    <p:extLst>
      <p:ext uri="{BB962C8B-B14F-4D97-AF65-F5344CB8AC3E}">
        <p14:creationId xmlns:p14="http://schemas.microsoft.com/office/powerpoint/2010/main" val="42554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7FEF4-CBB1-42F0-A5D3-4A0617D878DD}"/>
              </a:ext>
            </a:extLst>
          </p:cNvPr>
          <p:cNvSpPr>
            <a:spLocks noGrp="1"/>
          </p:cNvSpPr>
          <p:nvPr>
            <p:ph type="body" sz="quarter" idx="10"/>
          </p:nvPr>
        </p:nvSpPr>
        <p:spPr>
          <a:xfrm>
            <a:off x="269240" y="1333558"/>
            <a:ext cx="4702153" cy="4321147"/>
          </a:xfrm>
        </p:spPr>
        <p:txBody>
          <a:bodyPr/>
          <a:lstStyle/>
          <a:p>
            <a:pPr marL="457200" indent="-457200">
              <a:buFont typeface="Arial" panose="020B0604020202020204" pitchFamily="34" charset="0"/>
              <a:buChar char="•"/>
            </a:pPr>
            <a:r>
              <a:rPr lang="en-US" sz="2400" dirty="0"/>
              <a:t>With Azure “Pay As You Go” licensing, you can connect your subscription to Red Hat to access all Red Hat premium content and support.</a:t>
            </a:r>
          </a:p>
          <a:p>
            <a:endParaRPr lang="en-US" sz="2400" dirty="0"/>
          </a:p>
          <a:p>
            <a:pPr marL="457200" indent="-457200">
              <a:buFont typeface="Arial" panose="020B0604020202020204" pitchFamily="34" charset="0"/>
              <a:buChar char="•"/>
            </a:pPr>
            <a:r>
              <a:rPr lang="en-US" sz="2400" dirty="0"/>
              <a:t>Customers with existing Red Hat subscriptions may also seamlessly extend those to Azure using Red Hat Cloud Access</a:t>
            </a:r>
          </a:p>
        </p:txBody>
      </p:sp>
      <p:sp>
        <p:nvSpPr>
          <p:cNvPr id="3" name="Title 2">
            <a:extLst>
              <a:ext uri="{FF2B5EF4-FFF2-40B4-BE49-F238E27FC236}">
                <a16:creationId xmlns:a16="http://schemas.microsoft.com/office/drawing/2014/main" id="{E99357E4-B5AB-4C58-B558-6899890826AF}"/>
              </a:ext>
            </a:extLst>
          </p:cNvPr>
          <p:cNvSpPr>
            <a:spLocks noGrp="1"/>
          </p:cNvSpPr>
          <p:nvPr>
            <p:ph type="title"/>
          </p:nvPr>
        </p:nvSpPr>
        <p:spPr/>
        <p:txBody>
          <a:bodyPr/>
          <a:lstStyle/>
          <a:p>
            <a:r>
              <a:rPr lang="en-US" dirty="0"/>
              <a:t>Accessing the Red Hat Customer Portal from Azure</a:t>
            </a:r>
          </a:p>
        </p:txBody>
      </p:sp>
      <p:pic>
        <p:nvPicPr>
          <p:cNvPr id="5" name="Picture 4">
            <a:extLst>
              <a:ext uri="{FF2B5EF4-FFF2-40B4-BE49-F238E27FC236}">
                <a16:creationId xmlns:a16="http://schemas.microsoft.com/office/drawing/2014/main" id="{F0074188-105D-4998-97A8-65F81D63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84" y="1333558"/>
            <a:ext cx="6810375" cy="4248150"/>
          </a:xfrm>
          <a:prstGeom prst="rect">
            <a:avLst/>
          </a:prstGeom>
        </p:spPr>
      </p:pic>
      <p:sp>
        <p:nvSpPr>
          <p:cNvPr id="6" name="TextBox 5">
            <a:extLst>
              <a:ext uri="{FF2B5EF4-FFF2-40B4-BE49-F238E27FC236}">
                <a16:creationId xmlns:a16="http://schemas.microsoft.com/office/drawing/2014/main" id="{5B7A452A-AB6E-45DC-A08B-067FC087411D}"/>
              </a:ext>
            </a:extLst>
          </p:cNvPr>
          <p:cNvSpPr txBox="1"/>
          <p:nvPr/>
        </p:nvSpPr>
        <p:spPr>
          <a:xfrm>
            <a:off x="3678622" y="5983068"/>
            <a:ext cx="8244138" cy="646331"/>
          </a:xfrm>
          <a:prstGeom prst="rect">
            <a:avLst/>
          </a:prstGeom>
          <a:noFill/>
          <a:ln>
            <a:solidFill>
              <a:schemeClr val="tx1"/>
            </a:solidFill>
          </a:ln>
        </p:spPr>
        <p:txBody>
          <a:bodyPr wrap="square" rtlCol="0">
            <a:spAutoFit/>
          </a:bodyPr>
          <a:lstStyle/>
          <a:p>
            <a:r>
              <a:rPr lang="en-US" dirty="0">
                <a:hlinkClick r:id="rId4"/>
              </a:rPr>
              <a:t>https://azure.microsoft.com/en-us/blog/red-hat-customer-portal-from-azure/</a:t>
            </a:r>
          </a:p>
          <a:p>
            <a:r>
              <a:rPr lang="en-US" dirty="0">
                <a:hlinkClick r:id="rId4"/>
              </a:rPr>
              <a:t>https://www.redhat.com/en/technologies/cloud-computing/cloud-access</a:t>
            </a:r>
            <a:endParaRPr lang="en-US" dirty="0"/>
          </a:p>
        </p:txBody>
      </p:sp>
    </p:spTree>
    <p:extLst>
      <p:ext uri="{BB962C8B-B14F-4D97-AF65-F5344CB8AC3E}">
        <p14:creationId xmlns:p14="http://schemas.microsoft.com/office/powerpoint/2010/main" val="248340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Portal, PowerShell, Visual Studio</a:t>
            </a:r>
          </a:p>
        </p:txBody>
      </p:sp>
      <p:sp>
        <p:nvSpPr>
          <p:cNvPr id="3" name="Text Placeholder 2"/>
          <p:cNvSpPr>
            <a:spLocks noGrp="1"/>
          </p:cNvSpPr>
          <p:nvPr>
            <p:ph type="body" sz="quarter" idx="10"/>
          </p:nvPr>
        </p:nvSpPr>
        <p:spPr>
          <a:xfrm>
            <a:off x="269239" y="1197322"/>
            <a:ext cx="7728867" cy="1080809"/>
          </a:xfrm>
        </p:spPr>
        <p:txBody>
          <a:bodyPr/>
          <a:lstStyle/>
          <a:p>
            <a:r>
              <a:rPr lang="en-US" dirty="0"/>
              <a:t>Multiple ways to interact with Azure for any enterprise!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39" y="2286276"/>
            <a:ext cx="3668593" cy="25440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894" y="1197322"/>
            <a:ext cx="3961106" cy="36182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529" y="5198174"/>
            <a:ext cx="2745656" cy="13728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428" y="2292010"/>
            <a:ext cx="3971464" cy="2532622"/>
          </a:xfrm>
          <a:prstGeom prst="rect">
            <a:avLst/>
          </a:prstGeom>
        </p:spPr>
      </p:pic>
      <p:sp>
        <p:nvSpPr>
          <p:cNvPr id="9" name="TextBox 8"/>
          <p:cNvSpPr txBox="1"/>
          <p:nvPr/>
        </p:nvSpPr>
        <p:spPr>
          <a:xfrm>
            <a:off x="346323" y="5256724"/>
            <a:ext cx="3514424" cy="627864"/>
          </a:xfrm>
          <a:prstGeom prst="rect">
            <a:avLst/>
          </a:prstGeom>
          <a:noFill/>
          <a:ln>
            <a:solidFill>
              <a:schemeClr val="bg1"/>
            </a:solid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http://portal.azure.com</a:t>
            </a:r>
          </a:p>
        </p:txBody>
      </p:sp>
      <p:sp>
        <p:nvSpPr>
          <p:cNvPr id="11" name="TextBox 10"/>
          <p:cNvSpPr txBox="1"/>
          <p:nvPr/>
        </p:nvSpPr>
        <p:spPr>
          <a:xfrm>
            <a:off x="8266951" y="5324098"/>
            <a:ext cx="3888991" cy="1037207"/>
          </a:xfrm>
          <a:prstGeom prst="rect">
            <a:avLst/>
          </a:prstGeom>
          <a:noFill/>
          <a:ln>
            <a:solidFill>
              <a:schemeClr val="bg1"/>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Linux Azure CLI Interface</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kern="0" dirty="0">
                <a:solidFill>
                  <a:srgbClr val="505050"/>
                </a:solidFill>
                <a:latin typeface="Segoe UI"/>
              </a:rPr>
              <a:t>http://aka.ms/azure-cli-2</a:t>
            </a:r>
            <a:endParaRPr kumimoji="0" lang="en-US" sz="24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6874" y="3558321"/>
            <a:ext cx="2754020" cy="2245295"/>
          </a:xfrm>
          <a:prstGeom prst="rect">
            <a:avLst/>
          </a:prstGeom>
        </p:spPr>
      </p:pic>
    </p:spTree>
    <p:extLst>
      <p:ext uri="{BB962C8B-B14F-4D97-AF65-F5344CB8AC3E}">
        <p14:creationId xmlns:p14="http://schemas.microsoft.com/office/powerpoint/2010/main" val="23055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Challenges 1 &amp; 2</a:t>
            </a:r>
            <a:br>
              <a:rPr lang="en-US" sz="5400" dirty="0"/>
            </a:br>
            <a:br>
              <a:rPr lang="en-US" sz="5400" dirty="0"/>
            </a:br>
            <a:r>
              <a:rPr lang="en-US" sz="5400" dirty="0"/>
              <a:t>Introduction to &amp; Provisioning in the Azure Linux CLI</a:t>
            </a:r>
            <a:endParaRPr lang="en-US" sz="5500" dirty="0"/>
          </a:p>
        </p:txBody>
      </p:sp>
      <p:pic>
        <p:nvPicPr>
          <p:cNvPr id="4" name="Picture 5">
            <a:extLst>
              <a:ext uri="{FF2B5EF4-FFF2-40B4-BE49-F238E27FC236}">
                <a16:creationId xmlns:a16="http://schemas.microsoft.com/office/drawing/2014/main" id="{7DDBB1B9-B536-46A2-AECD-EBA2A39DA3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896688"/>
      </p:ext>
    </p:extLst>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3656349"/>
          </a:xfrm>
        </p:spPr>
        <p:txBody>
          <a:bodyPr/>
          <a:lstStyle/>
          <a:p>
            <a:r>
              <a:rPr lang="en-US" dirty="0"/>
              <a:t>Available on Mac, Linux and Windows</a:t>
            </a:r>
          </a:p>
          <a:p>
            <a:r>
              <a:rPr lang="en-US" dirty="0"/>
              <a:t>Cloud Shell also available at </a:t>
            </a:r>
            <a:r>
              <a:rPr lang="en-US" dirty="0">
                <a:hlinkClick r:id="rId3"/>
              </a:rPr>
              <a:t>http://portal.azure.com</a:t>
            </a:r>
            <a:endParaRPr lang="en-US" dirty="0"/>
          </a:p>
          <a:p>
            <a:r>
              <a:rPr lang="en-US" dirty="0"/>
              <a:t>Installation instructions </a:t>
            </a:r>
            <a:r>
              <a:rPr lang="en-US" dirty="0">
                <a:hlinkClick r:id="rId4"/>
              </a:rPr>
              <a:t>http://aka.ms/azure-cli-2</a:t>
            </a:r>
            <a:endParaRPr lang="en-US" dirty="0"/>
          </a:p>
          <a:p>
            <a:r>
              <a:rPr lang="en-US" dirty="0"/>
              <a:t>If you are new to the Azure Linux CLI, a guide is provided:</a:t>
            </a:r>
          </a:p>
          <a:p>
            <a:pPr marL="547678" lvl="2" indent="0">
              <a:buNone/>
            </a:pPr>
            <a:r>
              <a:rPr lang="en-US" dirty="0">
                <a:hlinkClick r:id="rId5"/>
              </a:rPr>
              <a:t>https://docs.microsoft.com/en-us/cli/azure/get-started-with-azure-cli?view=azure-cli-latest</a:t>
            </a:r>
            <a:endParaRPr lang="en-US" dirty="0"/>
          </a:p>
          <a:p>
            <a:r>
              <a:rPr lang="en-US" dirty="0"/>
              <a:t>Once installed, you may use the Azure Linux CLI to log in to your subscription. All commands are entered via the “az” command:</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5" name="Picture 4">
            <a:extLst>
              <a:ext uri="{FF2B5EF4-FFF2-40B4-BE49-F238E27FC236}">
                <a16:creationId xmlns:a16="http://schemas.microsoft.com/office/drawing/2014/main" id="{E4BF409B-C1E0-423A-9EE1-742468A3D599}"/>
              </a:ext>
            </a:extLst>
          </p:cNvPr>
          <p:cNvPicPr>
            <a:picLocks noChangeAspect="1"/>
          </p:cNvPicPr>
          <p:nvPr/>
        </p:nvPicPr>
        <p:blipFill>
          <a:blip r:embed="rId6"/>
          <a:stretch>
            <a:fillRect/>
          </a:stretch>
        </p:blipFill>
        <p:spPr>
          <a:xfrm>
            <a:off x="775916" y="5134287"/>
            <a:ext cx="10640167" cy="703759"/>
          </a:xfrm>
          <a:prstGeom prst="rect">
            <a:avLst/>
          </a:prstGeom>
        </p:spPr>
      </p:pic>
    </p:spTree>
    <p:extLst>
      <p:ext uri="{BB962C8B-B14F-4D97-AF65-F5344CB8AC3E}">
        <p14:creationId xmlns:p14="http://schemas.microsoft.com/office/powerpoint/2010/main" val="7755821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1434202"/>
          </a:xfrm>
        </p:spPr>
        <p:txBody>
          <a:bodyPr/>
          <a:lstStyle/>
          <a:p>
            <a:r>
              <a:rPr lang="en-US" dirty="0"/>
              <a:t>To change the output format of the Azure Linux CLI, run the command “</a:t>
            </a:r>
            <a:r>
              <a:rPr lang="en-US" b="1" dirty="0">
                <a:solidFill>
                  <a:srgbClr val="3B5997"/>
                </a:solidFill>
              </a:rPr>
              <a:t>az configure</a:t>
            </a:r>
            <a:r>
              <a:rPr lang="en-US" dirty="0"/>
              <a:t>”</a:t>
            </a:r>
          </a:p>
          <a:p>
            <a:r>
              <a:rPr lang="en-US" dirty="0"/>
              <a:t>The default output format is JSON</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6" name="Picture 5">
            <a:extLst>
              <a:ext uri="{FF2B5EF4-FFF2-40B4-BE49-F238E27FC236}">
                <a16:creationId xmlns:a16="http://schemas.microsoft.com/office/drawing/2014/main" id="{D76EA4AC-7157-4394-89A2-507F6169A494}"/>
              </a:ext>
            </a:extLst>
          </p:cNvPr>
          <p:cNvPicPr>
            <a:picLocks noChangeAspect="1"/>
          </p:cNvPicPr>
          <p:nvPr/>
        </p:nvPicPr>
        <p:blipFill>
          <a:blip r:embed="rId3"/>
          <a:stretch>
            <a:fillRect/>
          </a:stretch>
        </p:blipFill>
        <p:spPr>
          <a:xfrm>
            <a:off x="824212" y="2767760"/>
            <a:ext cx="10543575" cy="2982295"/>
          </a:xfrm>
          <a:prstGeom prst="rect">
            <a:avLst/>
          </a:prstGeom>
        </p:spPr>
      </p:pic>
      <p:pic>
        <p:nvPicPr>
          <p:cNvPr id="7" name="Picture 6">
            <a:extLst>
              <a:ext uri="{FF2B5EF4-FFF2-40B4-BE49-F238E27FC236}">
                <a16:creationId xmlns:a16="http://schemas.microsoft.com/office/drawing/2014/main" id="{1D8D9078-4652-4749-9953-1D554BA5DC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2786" y="5922155"/>
            <a:ext cx="579467" cy="606259"/>
          </a:xfrm>
          <a:prstGeom prst="rect">
            <a:avLst/>
          </a:prstGeom>
        </p:spPr>
      </p:pic>
      <p:sp>
        <p:nvSpPr>
          <p:cNvPr id="8" name="TextBox 7">
            <a:extLst>
              <a:ext uri="{FF2B5EF4-FFF2-40B4-BE49-F238E27FC236}">
                <a16:creationId xmlns:a16="http://schemas.microsoft.com/office/drawing/2014/main" id="{5B39589F-20EB-4DBF-A0DF-9E10FC1FA92C}"/>
              </a:ext>
            </a:extLst>
          </p:cNvPr>
          <p:cNvSpPr txBox="1"/>
          <p:nvPr/>
        </p:nvSpPr>
        <p:spPr>
          <a:xfrm>
            <a:off x="2911955" y="5922156"/>
            <a:ext cx="8932237" cy="646331"/>
          </a:xfrm>
          <a:prstGeom prst="rect">
            <a:avLst/>
          </a:prstGeom>
          <a:noFill/>
        </p:spPr>
        <p:txBody>
          <a:bodyPr wrap="square" rtlCol="0">
            <a:spAutoFit/>
          </a:bodyPr>
          <a:lstStyle/>
          <a:p>
            <a:r>
              <a:rPr lang="en-US" b="1" spc="-30" dirty="0">
                <a:latin typeface="Segoe UI Light" panose="020B0502040204020203" pitchFamily="34" charset="0"/>
                <a:cs typeface="Segoe UI Light" panose="020B0502040204020203" pitchFamily="34" charset="0"/>
              </a:rPr>
              <a:t>Pro Tip: You can modify the output results to any command with the --output or --out operator added to any common Azure CLI command (e.g. &gt; az vm list --output json )</a:t>
            </a:r>
          </a:p>
        </p:txBody>
      </p:sp>
    </p:spTree>
    <p:extLst>
      <p:ext uri="{BB962C8B-B14F-4D97-AF65-F5344CB8AC3E}">
        <p14:creationId xmlns:p14="http://schemas.microsoft.com/office/powerpoint/2010/main" val="12822340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1046404"/>
          </a:xfrm>
        </p:spPr>
        <p:txBody>
          <a:bodyPr/>
          <a:lstStyle/>
          <a:p>
            <a:r>
              <a:rPr lang="en-US" dirty="0"/>
              <a:t>To find a list of available options, use the command: “</a:t>
            </a:r>
            <a:r>
              <a:rPr lang="en-US" b="1" dirty="0">
                <a:solidFill>
                  <a:srgbClr val="3B5997"/>
                </a:solidFill>
              </a:rPr>
              <a:t>az help</a:t>
            </a:r>
            <a:r>
              <a:rPr lang="en-US" dirty="0"/>
              <a:t>”</a:t>
            </a:r>
          </a:p>
          <a:p>
            <a:r>
              <a:rPr lang="en-US" dirty="0"/>
              <a:t>The default output format is JSON</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7" name="Picture 6">
            <a:extLst>
              <a:ext uri="{FF2B5EF4-FFF2-40B4-BE49-F238E27FC236}">
                <a16:creationId xmlns:a16="http://schemas.microsoft.com/office/drawing/2014/main" id="{1D8D9078-4652-4749-9953-1D554BA5DC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2786" y="5922155"/>
            <a:ext cx="579467" cy="606259"/>
          </a:xfrm>
          <a:prstGeom prst="rect">
            <a:avLst/>
          </a:prstGeom>
        </p:spPr>
      </p:pic>
      <p:sp>
        <p:nvSpPr>
          <p:cNvPr id="8" name="TextBox 7">
            <a:extLst>
              <a:ext uri="{FF2B5EF4-FFF2-40B4-BE49-F238E27FC236}">
                <a16:creationId xmlns:a16="http://schemas.microsoft.com/office/drawing/2014/main" id="{5B39589F-20EB-4DBF-A0DF-9E10FC1FA92C}"/>
              </a:ext>
            </a:extLst>
          </p:cNvPr>
          <p:cNvSpPr txBox="1"/>
          <p:nvPr/>
        </p:nvSpPr>
        <p:spPr>
          <a:xfrm>
            <a:off x="2911955" y="5922156"/>
            <a:ext cx="8932237" cy="646331"/>
          </a:xfrm>
          <a:prstGeom prst="rect">
            <a:avLst/>
          </a:prstGeom>
          <a:noFill/>
        </p:spPr>
        <p:txBody>
          <a:bodyPr wrap="square" rtlCol="0">
            <a:spAutoFit/>
          </a:bodyPr>
          <a:lstStyle/>
          <a:p>
            <a:pPr lvl="0"/>
            <a:r>
              <a:rPr lang="en-US" b="1" spc="-30" dirty="0">
                <a:latin typeface="Segoe UI Light" panose="020B0502040204020203" pitchFamily="34" charset="0"/>
                <a:cs typeface="Segoe UI Light" panose="020B0502040204020203" pitchFamily="34" charset="0"/>
              </a:rPr>
              <a:t>Pro Tip: You can see syntax for a popular command with &gt; az [command] … (the ellipses will force an error which results in syntax being returned)</a:t>
            </a:r>
          </a:p>
        </p:txBody>
      </p:sp>
      <p:pic>
        <p:nvPicPr>
          <p:cNvPr id="9" name="Picture 8">
            <a:extLst>
              <a:ext uri="{FF2B5EF4-FFF2-40B4-BE49-F238E27FC236}">
                <a16:creationId xmlns:a16="http://schemas.microsoft.com/office/drawing/2014/main" id="{800F061B-193C-45C5-8723-92A6F083D5CB}"/>
              </a:ext>
            </a:extLst>
          </p:cNvPr>
          <p:cNvPicPr>
            <a:picLocks noChangeAspect="1"/>
          </p:cNvPicPr>
          <p:nvPr/>
        </p:nvPicPr>
        <p:blipFill>
          <a:blip r:embed="rId4"/>
          <a:stretch>
            <a:fillRect/>
          </a:stretch>
        </p:blipFill>
        <p:spPr>
          <a:xfrm>
            <a:off x="630905" y="2699772"/>
            <a:ext cx="10930189" cy="2779178"/>
          </a:xfrm>
          <a:prstGeom prst="rect">
            <a:avLst/>
          </a:prstGeom>
        </p:spPr>
      </p:pic>
    </p:spTree>
    <p:extLst>
      <p:ext uri="{BB962C8B-B14F-4D97-AF65-F5344CB8AC3E}">
        <p14:creationId xmlns:p14="http://schemas.microsoft.com/office/powerpoint/2010/main" val="23904376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2683775"/>
          </a:xfrm>
        </p:spPr>
        <p:txBody>
          <a:bodyPr/>
          <a:lstStyle/>
          <a:p>
            <a:r>
              <a:rPr lang="en-US" dirty="0"/>
              <a:t>A service principal is a service account that is created and attached to a specific subscription and is intended for integration purposes</a:t>
            </a:r>
          </a:p>
          <a:p>
            <a:r>
              <a:rPr lang="en-US" dirty="0"/>
              <a:t>Designed to allow control to extend to the resource-group level</a:t>
            </a:r>
          </a:p>
          <a:p>
            <a:r>
              <a:rPr lang="en-US" dirty="0"/>
              <a:t>To create a service principal: “</a:t>
            </a:r>
            <a:r>
              <a:rPr lang="en-US" b="1" dirty="0">
                <a:solidFill>
                  <a:srgbClr val="3B5997"/>
                </a:solidFill>
              </a:rPr>
              <a:t>az ad sp create-for-rbac --name=“my-service-principal" --role="Contributor" --scopes="/subscriptions/&lt;INSERT SUBSCRIPTION ID HERE&gt;"</a:t>
            </a:r>
            <a:r>
              <a:rPr lang="en-US" dirty="0"/>
              <a:t>”</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10" name="Picture 9">
            <a:extLst>
              <a:ext uri="{FF2B5EF4-FFF2-40B4-BE49-F238E27FC236}">
                <a16:creationId xmlns:a16="http://schemas.microsoft.com/office/drawing/2014/main" id="{8317C1F3-0209-49CA-9176-BC407BA51417}"/>
              </a:ext>
            </a:extLst>
          </p:cNvPr>
          <p:cNvPicPr>
            <a:picLocks noChangeAspect="1"/>
          </p:cNvPicPr>
          <p:nvPr/>
        </p:nvPicPr>
        <p:blipFill>
          <a:blip r:embed="rId3"/>
          <a:stretch>
            <a:fillRect/>
          </a:stretch>
        </p:blipFill>
        <p:spPr>
          <a:xfrm>
            <a:off x="766948" y="4161713"/>
            <a:ext cx="10658104" cy="1906069"/>
          </a:xfrm>
          <a:prstGeom prst="rect">
            <a:avLst/>
          </a:prstGeom>
        </p:spPr>
      </p:pic>
    </p:spTree>
    <p:extLst>
      <p:ext uri="{BB962C8B-B14F-4D97-AF65-F5344CB8AC3E}">
        <p14:creationId xmlns:p14="http://schemas.microsoft.com/office/powerpoint/2010/main" val="2367460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1908178"/>
          </a:xfrm>
        </p:spPr>
        <p:txBody>
          <a:bodyPr/>
          <a:lstStyle/>
          <a:p>
            <a:r>
              <a:rPr lang="en-US" dirty="0"/>
              <a:t>The CLI can help you build the commands you need to run against your azure subscription</a:t>
            </a:r>
          </a:p>
          <a:p>
            <a:r>
              <a:rPr lang="en-US" dirty="0"/>
              <a:t>Interactive mode provides a TUI to assist in building commands</a:t>
            </a:r>
            <a:endParaRPr lang="en-US" dirty="0">
              <a:highlight>
                <a:srgbClr val="FFFF00"/>
              </a:highlight>
            </a:endParaRPr>
          </a:p>
          <a:p>
            <a:r>
              <a:rPr lang="en-US" dirty="0"/>
              <a:t>To create a service principal: “</a:t>
            </a:r>
            <a:r>
              <a:rPr lang="en-US" b="1" dirty="0">
                <a:solidFill>
                  <a:srgbClr val="3B5997"/>
                </a:solidFill>
              </a:rPr>
              <a:t>az interactive</a:t>
            </a:r>
            <a:r>
              <a:rPr lang="en-US" dirty="0"/>
              <a:t>”</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5" name="Picture 4">
            <a:extLst>
              <a:ext uri="{FF2B5EF4-FFF2-40B4-BE49-F238E27FC236}">
                <a16:creationId xmlns:a16="http://schemas.microsoft.com/office/drawing/2014/main" id="{BC69C385-7F92-474E-AEA7-9E3B75E7CE5C}"/>
              </a:ext>
            </a:extLst>
          </p:cNvPr>
          <p:cNvPicPr>
            <a:picLocks noChangeAspect="1"/>
          </p:cNvPicPr>
          <p:nvPr/>
        </p:nvPicPr>
        <p:blipFill>
          <a:blip r:embed="rId3"/>
          <a:stretch>
            <a:fillRect/>
          </a:stretch>
        </p:blipFill>
        <p:spPr>
          <a:xfrm>
            <a:off x="867428" y="3241736"/>
            <a:ext cx="10457144" cy="2951656"/>
          </a:xfrm>
          <a:prstGeom prst="rect">
            <a:avLst/>
          </a:prstGeom>
        </p:spPr>
      </p:pic>
    </p:spTree>
    <p:extLst>
      <p:ext uri="{BB962C8B-B14F-4D97-AF65-F5344CB8AC3E}">
        <p14:creationId xmlns:p14="http://schemas.microsoft.com/office/powerpoint/2010/main" val="21861238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1434202"/>
          </a:xfrm>
        </p:spPr>
        <p:txBody>
          <a:bodyPr/>
          <a:lstStyle/>
          <a:p>
            <a:r>
              <a:rPr lang="en-US" dirty="0"/>
              <a:t>You may query the CLI for the command you require, similar to a “man –k” / “apropos”</a:t>
            </a:r>
          </a:p>
          <a:p>
            <a:r>
              <a:rPr lang="en-US" dirty="0"/>
              <a:t>Query the CLI as follows: “</a:t>
            </a:r>
            <a:r>
              <a:rPr lang="en-US" b="1" dirty="0">
                <a:solidFill>
                  <a:srgbClr val="3B5997"/>
                </a:solidFill>
              </a:rPr>
              <a:t>az find --search-query ‘image’</a:t>
            </a:r>
            <a:r>
              <a:rPr lang="en-US" dirty="0"/>
              <a:t>”</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6" name="Picture 5">
            <a:extLst>
              <a:ext uri="{FF2B5EF4-FFF2-40B4-BE49-F238E27FC236}">
                <a16:creationId xmlns:a16="http://schemas.microsoft.com/office/drawing/2014/main" id="{4BCD15FC-6F0A-4AE7-8EDF-0454AABE7446}"/>
              </a:ext>
            </a:extLst>
          </p:cNvPr>
          <p:cNvPicPr>
            <a:picLocks noChangeAspect="1"/>
          </p:cNvPicPr>
          <p:nvPr/>
        </p:nvPicPr>
        <p:blipFill>
          <a:blip r:embed="rId3"/>
          <a:stretch>
            <a:fillRect/>
          </a:stretch>
        </p:blipFill>
        <p:spPr>
          <a:xfrm>
            <a:off x="435529" y="2912140"/>
            <a:ext cx="11320941" cy="3199650"/>
          </a:xfrm>
          <a:prstGeom prst="rect">
            <a:avLst/>
          </a:prstGeom>
        </p:spPr>
      </p:pic>
    </p:spTree>
    <p:extLst>
      <p:ext uri="{BB962C8B-B14F-4D97-AF65-F5344CB8AC3E}">
        <p14:creationId xmlns:p14="http://schemas.microsoft.com/office/powerpoint/2010/main" val="38801393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alpha val="49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3A3508-7582-4131-A9C5-597E3532A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bwMode="auto">
          <a:xfrm>
            <a:off x="79232" y="3429000"/>
            <a:ext cx="8666736" cy="3319673"/>
          </a:xfrm>
          <a:prstGeom prst="rect">
            <a:avLst/>
          </a:prstGeom>
          <a:gradFill flip="none" rotWithShape="1">
            <a:gsLst>
              <a:gs pos="0">
                <a:schemeClr val="accent4">
                  <a:lumMod val="50000"/>
                  <a:alpha val="87000"/>
                </a:schemeClr>
              </a:gs>
              <a:gs pos="100000">
                <a:srgbClr val="000000">
                  <a:alpha val="59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38076" y="3429000"/>
            <a:ext cx="8378799" cy="235168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b="1" spc="-39" dirty="0">
                <a:latin typeface="Overpass" panose="020B0604020202020204" charset="0"/>
                <a:cs typeface="Calibri" panose="020F0502020204030204" pitchFamily="34" charset="0"/>
              </a:rPr>
              <a:t>Azure Linux Migration Workshop</a:t>
            </a:r>
          </a:p>
          <a:p>
            <a:pPr defTabSz="914192"/>
            <a:r>
              <a:rPr lang="en-US" sz="2800" spc="-39" dirty="0">
                <a:latin typeface="Overpass" panose="020B0604020202020204" charset="0"/>
                <a:cs typeface="Calibri" panose="020F0502020204030204" pitchFamily="34" charset="0"/>
              </a:rPr>
              <a:t>Analyzing, Migrating, Deploying &amp; Modernizing Linux workloads in Microsoft Azure</a:t>
            </a:r>
          </a:p>
          <a:p>
            <a:pPr defTabSz="914192"/>
            <a:endParaRPr lang="en-US" sz="2800" b="1" spc="-39" dirty="0">
              <a:latin typeface="Overpass" panose="020B0604020202020204" charset="0"/>
              <a:cs typeface="Calibri" panose="020F0502020204030204" pitchFamily="34" charset="0"/>
            </a:endParaRPr>
          </a:p>
          <a:p>
            <a:pPr defTabSz="914192"/>
            <a:r>
              <a:rPr lang="en-US" sz="2800" spc="-39" dirty="0">
                <a:latin typeface="Overpass" panose="020B0604020202020204" charset="0"/>
                <a:cs typeface="Calibri" panose="020F0502020204030204" pitchFamily="34" charset="0"/>
              </a:rPr>
              <a:t>New York, NY– December 5 / 2017</a:t>
            </a:r>
            <a:endParaRPr lang="en-US" sz="4400" spc="-39" dirty="0">
              <a:latin typeface="Overpass" panose="020B0604020202020204" charset="0"/>
              <a:cs typeface="Calibri" panose="020F0502020204030204" pitchFamily="34" charset="0"/>
            </a:endParaRPr>
          </a:p>
        </p:txBody>
      </p:sp>
      <p:sp>
        <p:nvSpPr>
          <p:cNvPr id="6" name="Title 2"/>
          <p:cNvSpPr txBox="1">
            <a:spLocks/>
          </p:cNvSpPr>
          <p:nvPr/>
        </p:nvSpPr>
        <p:spPr>
          <a:xfrm>
            <a:off x="238076" y="5780688"/>
            <a:ext cx="8378798" cy="824443"/>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400" spc="-29" dirty="0">
                <a:latin typeface="Overpass" panose="020B0604020202020204" charset="0"/>
              </a:rPr>
              <a:t>Program Leads:</a:t>
            </a:r>
          </a:p>
          <a:p>
            <a:pPr defTabSz="914192"/>
            <a:r>
              <a:rPr lang="en-US" sz="2400" spc="-29" dirty="0">
                <a:latin typeface="Overpass" panose="020B0604020202020204" charset="0"/>
              </a:rPr>
              <a:t>Stuart Kirk &amp; Sean Mikha</a:t>
            </a:r>
          </a:p>
        </p:txBody>
      </p:sp>
      <p:pic>
        <p:nvPicPr>
          <p:cNvPr id="9" name="Picture 8">
            <a:extLst>
              <a:ext uri="{FF2B5EF4-FFF2-40B4-BE49-F238E27FC236}">
                <a16:creationId xmlns:a16="http://schemas.microsoft.com/office/drawing/2014/main" id="{3ADFBD76-FD75-41AE-8446-2AE145979C1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172640" y="168009"/>
            <a:ext cx="1421436" cy="300619"/>
          </a:xfrm>
          <a:prstGeom prst="rect">
            <a:avLst/>
          </a:prstGeom>
        </p:spPr>
      </p:pic>
      <p:pic>
        <p:nvPicPr>
          <p:cNvPr id="7" name="Picture 6">
            <a:extLst>
              <a:ext uri="{FF2B5EF4-FFF2-40B4-BE49-F238E27FC236}">
                <a16:creationId xmlns:a16="http://schemas.microsoft.com/office/drawing/2014/main" id="{0360886E-E1BD-42A7-BDF2-CE1680E5A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379" y="168009"/>
            <a:ext cx="2386981" cy="1030170"/>
          </a:xfrm>
          <a:prstGeom prst="rect">
            <a:avLst/>
          </a:prstGeom>
        </p:spPr>
      </p:pic>
    </p:spTree>
    <p:extLst>
      <p:ext uri="{BB962C8B-B14F-4D97-AF65-F5344CB8AC3E}">
        <p14:creationId xmlns:p14="http://schemas.microsoft.com/office/powerpoint/2010/main" val="416800750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4665856"/>
          </a:xfrm>
        </p:spPr>
        <p:txBody>
          <a:bodyPr/>
          <a:lstStyle/>
          <a:p>
            <a:r>
              <a:rPr lang="en-US" dirty="0"/>
              <a:t>The Azure CLI can also be used to create/destroy virtual machines</a:t>
            </a:r>
          </a:p>
          <a:p>
            <a:r>
              <a:rPr lang="en-US" dirty="0"/>
              <a:t>To create a VM: “</a:t>
            </a:r>
            <a:r>
              <a:rPr lang="en-US" b="1" dirty="0">
                <a:solidFill>
                  <a:srgbClr val="3B5997"/>
                </a:solidFill>
              </a:rPr>
              <a:t>az vm create --name myVM --resource-group MyRG --image UbuntuLTS</a:t>
            </a:r>
            <a:r>
              <a:rPr lang="en-US" dirty="0"/>
              <a:t>”</a:t>
            </a:r>
          </a:p>
          <a:p>
            <a:endParaRPr lang="en-US" dirty="0"/>
          </a:p>
          <a:p>
            <a:endParaRPr lang="en-US" dirty="0"/>
          </a:p>
          <a:p>
            <a:endParaRPr lang="en-US" dirty="0"/>
          </a:p>
          <a:p>
            <a:endParaRPr lang="en-US" dirty="0"/>
          </a:p>
          <a:p>
            <a:endParaRPr lang="en-US" dirty="0"/>
          </a:p>
          <a:p>
            <a:r>
              <a:rPr lang="en-US" dirty="0"/>
              <a:t>At least these three parameters are required to create a virtual machine, however many more are often used</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5" name="Picture 4">
            <a:extLst>
              <a:ext uri="{FF2B5EF4-FFF2-40B4-BE49-F238E27FC236}">
                <a16:creationId xmlns:a16="http://schemas.microsoft.com/office/drawing/2014/main" id="{2EF4D8D1-DDEB-486D-A064-E87B73D133A6}"/>
              </a:ext>
            </a:extLst>
          </p:cNvPr>
          <p:cNvPicPr>
            <a:picLocks noChangeAspect="1"/>
          </p:cNvPicPr>
          <p:nvPr/>
        </p:nvPicPr>
        <p:blipFill>
          <a:blip r:embed="rId3"/>
          <a:stretch>
            <a:fillRect/>
          </a:stretch>
        </p:blipFill>
        <p:spPr>
          <a:xfrm>
            <a:off x="166087" y="3036175"/>
            <a:ext cx="11859825" cy="1591030"/>
          </a:xfrm>
          <a:prstGeom prst="rect">
            <a:avLst/>
          </a:prstGeom>
        </p:spPr>
      </p:pic>
    </p:spTree>
    <p:extLst>
      <p:ext uri="{BB962C8B-B14F-4D97-AF65-F5344CB8AC3E}">
        <p14:creationId xmlns:p14="http://schemas.microsoft.com/office/powerpoint/2010/main" val="41898566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4665856"/>
          </a:xfrm>
        </p:spPr>
        <p:txBody>
          <a:bodyPr/>
          <a:lstStyle/>
          <a:p>
            <a:r>
              <a:rPr lang="en-US" dirty="0"/>
              <a:t>Azure has a massive number of options for Linux virtual machines</a:t>
            </a:r>
          </a:p>
          <a:p>
            <a:r>
              <a:rPr lang="en-US" dirty="0"/>
              <a:t>To query the available options use: “</a:t>
            </a:r>
            <a:r>
              <a:rPr lang="en-US" b="1" dirty="0">
                <a:solidFill>
                  <a:srgbClr val="3B5997"/>
                </a:solidFill>
              </a:rPr>
              <a:t>az vm image list --offer CentOS --publisher OpenLogic --all</a:t>
            </a:r>
            <a:r>
              <a:rPr lang="en-US" dirty="0"/>
              <a:t>”</a:t>
            </a:r>
          </a:p>
          <a:p>
            <a:endParaRPr lang="en-US" dirty="0"/>
          </a:p>
          <a:p>
            <a:endParaRPr lang="en-US" dirty="0"/>
          </a:p>
          <a:p>
            <a:endParaRPr lang="en-US" dirty="0"/>
          </a:p>
          <a:p>
            <a:endParaRPr lang="en-US" dirty="0"/>
          </a:p>
          <a:p>
            <a:endParaRPr lang="en-US" dirty="0"/>
          </a:p>
          <a:p>
            <a:r>
              <a:rPr lang="en-US" dirty="0"/>
              <a:t>Do not forget to use the “--all” command or the output may be incomplete</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Getting Started with the Azure Linux CLI</a:t>
            </a:r>
          </a:p>
        </p:txBody>
      </p:sp>
      <p:pic>
        <p:nvPicPr>
          <p:cNvPr id="6" name="Picture 5">
            <a:extLst>
              <a:ext uri="{FF2B5EF4-FFF2-40B4-BE49-F238E27FC236}">
                <a16:creationId xmlns:a16="http://schemas.microsoft.com/office/drawing/2014/main" id="{B673A1F5-CD4A-4CA1-9186-29E92EC16A76}"/>
              </a:ext>
            </a:extLst>
          </p:cNvPr>
          <p:cNvPicPr>
            <a:picLocks noChangeAspect="1"/>
          </p:cNvPicPr>
          <p:nvPr/>
        </p:nvPicPr>
        <p:blipFill>
          <a:blip r:embed="rId3"/>
          <a:stretch>
            <a:fillRect/>
          </a:stretch>
        </p:blipFill>
        <p:spPr>
          <a:xfrm>
            <a:off x="564078" y="2883322"/>
            <a:ext cx="11063844" cy="1736815"/>
          </a:xfrm>
          <a:prstGeom prst="rect">
            <a:avLst/>
          </a:prstGeom>
        </p:spPr>
      </p:pic>
    </p:spTree>
    <p:extLst>
      <p:ext uri="{BB962C8B-B14F-4D97-AF65-F5344CB8AC3E}">
        <p14:creationId xmlns:p14="http://schemas.microsoft.com/office/powerpoint/2010/main" val="16460792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Challenge 3</a:t>
            </a:r>
            <a:br>
              <a:rPr lang="en-US" sz="5400" dirty="0"/>
            </a:br>
            <a:br>
              <a:rPr lang="en-US" sz="5400" dirty="0"/>
            </a:br>
            <a:r>
              <a:rPr lang="en-US" sz="5400" dirty="0"/>
              <a:t>Live Migrate your Linux Workloads to Microsoft Azure</a:t>
            </a:r>
            <a:endParaRPr lang="en-US" sz="5500" dirty="0"/>
          </a:p>
        </p:txBody>
      </p:sp>
      <p:pic>
        <p:nvPicPr>
          <p:cNvPr id="4" name="Picture 5">
            <a:extLst>
              <a:ext uri="{FF2B5EF4-FFF2-40B4-BE49-F238E27FC236}">
                <a16:creationId xmlns:a16="http://schemas.microsoft.com/office/drawing/2014/main" id="{89495FAC-3E23-4434-826B-05089AAA0A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78588"/>
      </p:ext>
    </p:extLst>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49215" y="1359407"/>
            <a:ext cx="7415107" cy="4863253"/>
          </a:xfrm>
          <a:custGeom>
            <a:avLst/>
            <a:gdLst/>
            <a:ahLst/>
            <a:cxnLst/>
            <a:rect l="l" t="t" r="r" b="b"/>
            <a:pathLst>
              <a:path w="5561330" h="3647440">
                <a:moveTo>
                  <a:pt x="0" y="3646932"/>
                </a:moveTo>
                <a:lnTo>
                  <a:pt x="5561076" y="3646932"/>
                </a:lnTo>
                <a:lnTo>
                  <a:pt x="5561076" y="0"/>
                </a:lnTo>
                <a:lnTo>
                  <a:pt x="0" y="0"/>
                </a:lnTo>
                <a:lnTo>
                  <a:pt x="0" y="3646932"/>
                </a:lnTo>
                <a:close/>
              </a:path>
            </a:pathLst>
          </a:custGeom>
          <a:solidFill>
            <a:srgbClr val="F1F1F1"/>
          </a:solidFill>
        </p:spPr>
        <p:txBody>
          <a:bodyPr wrap="square" lIns="0" tIns="0" rIns="0" bIns="0" rtlCol="0"/>
          <a:lstStyle/>
          <a:p>
            <a:pPr defTabSz="1219170"/>
            <a:endParaRPr sz="2400" dirty="0">
              <a:solidFill>
                <a:prstClr val="black"/>
              </a:solidFill>
              <a:latin typeface="Calibri"/>
            </a:endParaRPr>
          </a:p>
        </p:txBody>
      </p:sp>
      <p:sp>
        <p:nvSpPr>
          <p:cNvPr id="3" name="object 3"/>
          <p:cNvSpPr/>
          <p:nvPr/>
        </p:nvSpPr>
        <p:spPr>
          <a:xfrm>
            <a:off x="4649215" y="1359407"/>
            <a:ext cx="7415107" cy="4863253"/>
          </a:xfrm>
          <a:custGeom>
            <a:avLst/>
            <a:gdLst/>
            <a:ahLst/>
            <a:cxnLst/>
            <a:rect l="l" t="t" r="r" b="b"/>
            <a:pathLst>
              <a:path w="5561330" h="3647440">
                <a:moveTo>
                  <a:pt x="0" y="3646932"/>
                </a:moveTo>
                <a:lnTo>
                  <a:pt x="5561076" y="3646932"/>
                </a:lnTo>
                <a:lnTo>
                  <a:pt x="5561076" y="0"/>
                </a:lnTo>
                <a:lnTo>
                  <a:pt x="0" y="0"/>
                </a:lnTo>
                <a:lnTo>
                  <a:pt x="0" y="3646932"/>
                </a:lnTo>
                <a:close/>
              </a:path>
            </a:pathLst>
          </a:custGeom>
          <a:ln w="3175">
            <a:solidFill>
              <a:srgbClr val="D9D9D9"/>
            </a:solidFill>
          </a:ln>
        </p:spPr>
        <p:txBody>
          <a:bodyPr wrap="square" lIns="0" tIns="0" rIns="0" bIns="0" rtlCol="0"/>
          <a:lstStyle/>
          <a:p>
            <a:pPr defTabSz="1219170"/>
            <a:endParaRPr sz="2400" dirty="0">
              <a:solidFill>
                <a:prstClr val="black"/>
              </a:solidFill>
              <a:latin typeface="Calibri"/>
            </a:endParaRPr>
          </a:p>
        </p:txBody>
      </p:sp>
      <p:sp>
        <p:nvSpPr>
          <p:cNvPr id="4" name="object 4"/>
          <p:cNvSpPr/>
          <p:nvPr/>
        </p:nvSpPr>
        <p:spPr>
          <a:xfrm>
            <a:off x="105664" y="1359407"/>
            <a:ext cx="4417905" cy="4863253"/>
          </a:xfrm>
          <a:custGeom>
            <a:avLst/>
            <a:gdLst/>
            <a:ahLst/>
            <a:cxnLst/>
            <a:rect l="l" t="t" r="r" b="b"/>
            <a:pathLst>
              <a:path w="3313429" h="3647440">
                <a:moveTo>
                  <a:pt x="0" y="3646932"/>
                </a:moveTo>
                <a:lnTo>
                  <a:pt x="3313176" y="3646932"/>
                </a:lnTo>
                <a:lnTo>
                  <a:pt x="3313176" y="0"/>
                </a:lnTo>
                <a:lnTo>
                  <a:pt x="0" y="0"/>
                </a:lnTo>
                <a:lnTo>
                  <a:pt x="0" y="3646932"/>
                </a:lnTo>
                <a:close/>
              </a:path>
            </a:pathLst>
          </a:custGeom>
          <a:solidFill>
            <a:srgbClr val="F1F1F1"/>
          </a:solidFill>
        </p:spPr>
        <p:txBody>
          <a:bodyPr wrap="square" lIns="0" tIns="0" rIns="0" bIns="0" rtlCol="0"/>
          <a:lstStyle/>
          <a:p>
            <a:pPr defTabSz="1219170"/>
            <a:endParaRPr sz="2400" dirty="0">
              <a:solidFill>
                <a:prstClr val="black"/>
              </a:solidFill>
              <a:latin typeface="Calibri"/>
            </a:endParaRPr>
          </a:p>
        </p:txBody>
      </p:sp>
      <p:sp>
        <p:nvSpPr>
          <p:cNvPr id="5" name="object 5"/>
          <p:cNvSpPr/>
          <p:nvPr/>
        </p:nvSpPr>
        <p:spPr>
          <a:xfrm>
            <a:off x="503937" y="1499615"/>
            <a:ext cx="1062735" cy="656335"/>
          </a:xfrm>
          <a:prstGeom prst="rect">
            <a:avLst/>
          </a:prstGeom>
          <a:blipFill>
            <a:blip r:embed="rId3"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6" name="object 6"/>
          <p:cNvSpPr/>
          <p:nvPr/>
        </p:nvSpPr>
        <p:spPr>
          <a:xfrm>
            <a:off x="2584703" y="1599184"/>
            <a:ext cx="1349248" cy="510032"/>
          </a:xfrm>
          <a:prstGeom prst="rect">
            <a:avLst/>
          </a:prstGeom>
          <a:blipFill>
            <a:blip r:embed="rId4"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7" name="object 7"/>
          <p:cNvSpPr/>
          <p:nvPr/>
        </p:nvSpPr>
        <p:spPr>
          <a:xfrm>
            <a:off x="2871215" y="4649215"/>
            <a:ext cx="684784" cy="682751"/>
          </a:xfrm>
          <a:prstGeom prst="rect">
            <a:avLst/>
          </a:prstGeom>
          <a:blipFill>
            <a:blip r:embed="rId5"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8" name="object 8"/>
          <p:cNvSpPr/>
          <p:nvPr/>
        </p:nvSpPr>
        <p:spPr>
          <a:xfrm>
            <a:off x="2728976" y="3149600"/>
            <a:ext cx="1005840" cy="725424"/>
          </a:xfrm>
          <a:prstGeom prst="rect">
            <a:avLst/>
          </a:prstGeom>
          <a:blipFill>
            <a:blip r:embed="rId6"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9" name="object 9"/>
          <p:cNvSpPr/>
          <p:nvPr/>
        </p:nvSpPr>
        <p:spPr>
          <a:xfrm>
            <a:off x="3041903" y="3383280"/>
            <a:ext cx="355600" cy="355600"/>
          </a:xfrm>
          <a:prstGeom prst="rect">
            <a:avLst/>
          </a:prstGeom>
          <a:blipFill>
            <a:blip r:embed="rId7"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0" name="object 10"/>
          <p:cNvSpPr/>
          <p:nvPr/>
        </p:nvSpPr>
        <p:spPr>
          <a:xfrm>
            <a:off x="623824" y="3005327"/>
            <a:ext cx="837184" cy="837184"/>
          </a:xfrm>
          <a:prstGeom prst="rect">
            <a:avLst/>
          </a:prstGeom>
          <a:blipFill>
            <a:blip r:embed="rId8"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1" name="object 11"/>
          <p:cNvSpPr/>
          <p:nvPr/>
        </p:nvSpPr>
        <p:spPr>
          <a:xfrm>
            <a:off x="770127" y="4683760"/>
            <a:ext cx="759968" cy="739648"/>
          </a:xfrm>
          <a:prstGeom prst="rect">
            <a:avLst/>
          </a:prstGeom>
          <a:blipFill>
            <a:blip r:embed="rId9" cstate="print"/>
            <a:stretch>
              <a:fillRect/>
            </a:stretch>
          </a:blipFill>
        </p:spPr>
        <p:txBody>
          <a:bodyPr wrap="square" lIns="0" tIns="0" rIns="0" bIns="0" rtlCol="0"/>
          <a:lstStyle/>
          <a:p>
            <a:pPr defTabSz="1219170"/>
            <a:endParaRPr sz="2400" dirty="0">
              <a:solidFill>
                <a:prstClr val="black"/>
              </a:solidFill>
              <a:latin typeface="Calibri"/>
            </a:endParaRPr>
          </a:p>
        </p:txBody>
      </p:sp>
      <p:graphicFrame>
        <p:nvGraphicFramePr>
          <p:cNvPr id="12" name="object 12"/>
          <p:cNvGraphicFramePr>
            <a:graphicFrameLocks noGrp="1"/>
          </p:cNvGraphicFramePr>
          <p:nvPr/>
        </p:nvGraphicFramePr>
        <p:xfrm>
          <a:off x="103632" y="942849"/>
          <a:ext cx="4417905" cy="5302674"/>
        </p:xfrm>
        <a:graphic>
          <a:graphicData uri="http://schemas.openxmlformats.org/drawingml/2006/table">
            <a:tbl>
              <a:tblPr firstRow="1" bandRow="1">
                <a:tableStyleId>{2D5ABB26-0587-4C30-8999-92F81FD0307C}</a:tableStyleId>
              </a:tblPr>
              <a:tblGrid>
                <a:gridCol w="2051473">
                  <a:extLst>
                    <a:ext uri="{9D8B030D-6E8A-4147-A177-3AD203B41FA5}">
                      <a16:colId xmlns:a16="http://schemas.microsoft.com/office/drawing/2014/main" val="20000"/>
                    </a:ext>
                  </a:extLst>
                </a:gridCol>
                <a:gridCol w="2366432">
                  <a:extLst>
                    <a:ext uri="{9D8B030D-6E8A-4147-A177-3AD203B41FA5}">
                      <a16:colId xmlns:a16="http://schemas.microsoft.com/office/drawing/2014/main" val="20001"/>
                    </a:ext>
                  </a:extLst>
                </a:gridCol>
              </a:tblGrid>
              <a:tr h="414020">
                <a:tc gridSpan="2">
                  <a:txBody>
                    <a:bodyPr/>
                    <a:lstStyle/>
                    <a:p>
                      <a:pPr marL="460375">
                        <a:lnSpc>
                          <a:spcPct val="100000"/>
                        </a:lnSpc>
                        <a:spcBef>
                          <a:spcPts val="470"/>
                        </a:spcBef>
                      </a:pPr>
                      <a:r>
                        <a:rPr sz="1600" spc="-5" dirty="0">
                          <a:solidFill>
                            <a:srgbClr val="FFFFFF"/>
                          </a:solidFill>
                          <a:latin typeface="Trebuchet MS"/>
                          <a:cs typeface="Trebuchet MS"/>
                        </a:rPr>
                        <a:t>CloudEndure </a:t>
                      </a:r>
                      <a:r>
                        <a:rPr sz="1600" spc="-15" dirty="0">
                          <a:solidFill>
                            <a:srgbClr val="FFFFFF"/>
                          </a:solidFill>
                          <a:latin typeface="Trebuchet MS"/>
                          <a:cs typeface="Trebuchet MS"/>
                        </a:rPr>
                        <a:t>Key </a:t>
                      </a:r>
                      <a:r>
                        <a:rPr sz="1600" spc="-20" dirty="0">
                          <a:solidFill>
                            <a:srgbClr val="FFFFFF"/>
                          </a:solidFill>
                          <a:latin typeface="Trebuchet MS"/>
                          <a:cs typeface="Trebuchet MS"/>
                        </a:rPr>
                        <a:t>Technology</a:t>
                      </a:r>
                      <a:r>
                        <a:rPr sz="1600" spc="-100" dirty="0">
                          <a:solidFill>
                            <a:srgbClr val="FFFFFF"/>
                          </a:solidFill>
                          <a:latin typeface="Trebuchet MS"/>
                          <a:cs typeface="Trebuchet MS"/>
                        </a:rPr>
                        <a:t> </a:t>
                      </a:r>
                      <a:r>
                        <a:rPr sz="1600" spc="-15" dirty="0">
                          <a:solidFill>
                            <a:srgbClr val="FFFFFF"/>
                          </a:solidFill>
                          <a:latin typeface="Trebuchet MS"/>
                          <a:cs typeface="Trebuchet MS"/>
                        </a:rPr>
                        <a:t>Pillars</a:t>
                      </a:r>
                      <a:endParaRPr sz="1600" dirty="0">
                        <a:latin typeface="Trebuchet MS"/>
                        <a:cs typeface="Trebuchet MS"/>
                      </a:endParaRPr>
                    </a:p>
                  </a:txBody>
                  <a:tcPr marL="0" marR="0" marT="79587" marB="0">
                    <a:lnL w="3175">
                      <a:solidFill>
                        <a:srgbClr val="D9D9D9"/>
                      </a:solidFill>
                      <a:prstDash val="solid"/>
                    </a:lnL>
                    <a:lnR w="3175">
                      <a:solidFill>
                        <a:srgbClr val="D9D9D9"/>
                      </a:solidFill>
                      <a:prstDash val="solid"/>
                    </a:lnR>
                    <a:lnT w="3175">
                      <a:solidFill>
                        <a:srgbClr val="D9D9D9"/>
                      </a:solidFill>
                      <a:prstDash val="solid"/>
                    </a:lnT>
                    <a:lnB w="3175">
                      <a:solidFill>
                        <a:srgbClr val="D9D9D9"/>
                      </a:solidFill>
                      <a:prstDash val="solid"/>
                    </a:lnB>
                    <a:solidFill>
                      <a:srgbClr val="A6A6A6"/>
                    </a:solidFill>
                  </a:tcPr>
                </a:tc>
                <a:tc hMerge="1">
                  <a:txBody>
                    <a:bodyPr/>
                    <a:lstStyle/>
                    <a:p>
                      <a:endParaRPr/>
                    </a:p>
                  </a:txBody>
                  <a:tcPr marL="0" marR="0" marT="0" marB="0"/>
                </a:tc>
                <a:extLst>
                  <a:ext uri="{0D108BD9-81ED-4DB2-BD59-A6C34878D82A}">
                    <a16:rowId xmlns:a16="http://schemas.microsoft.com/office/drawing/2014/main" val="10000"/>
                  </a:ext>
                </a:extLst>
              </a:tr>
              <a:tr h="1009227">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95250">
                        <a:lnSpc>
                          <a:spcPts val="1155"/>
                        </a:lnSpc>
                        <a:spcBef>
                          <a:spcPts val="800"/>
                        </a:spcBef>
                      </a:pPr>
                      <a:r>
                        <a:rPr sz="1300" spc="-5" dirty="0">
                          <a:solidFill>
                            <a:srgbClr val="572EB1"/>
                          </a:solidFill>
                          <a:latin typeface="Arial"/>
                          <a:cs typeface="Arial"/>
                        </a:rPr>
                        <a:t>OS-based</a:t>
                      </a:r>
                      <a:r>
                        <a:rPr sz="1300" spc="-35" dirty="0">
                          <a:solidFill>
                            <a:srgbClr val="572EB1"/>
                          </a:solidFill>
                          <a:latin typeface="Arial"/>
                          <a:cs typeface="Arial"/>
                        </a:rPr>
                        <a:t> </a:t>
                      </a:r>
                      <a:r>
                        <a:rPr sz="1300" spc="-5" dirty="0">
                          <a:solidFill>
                            <a:srgbClr val="572EB1"/>
                          </a:solidFill>
                          <a:latin typeface="Arial"/>
                          <a:cs typeface="Arial"/>
                        </a:rPr>
                        <a:t>continuous</a:t>
                      </a:r>
                      <a:endParaRPr sz="1300" dirty="0">
                        <a:latin typeface="Arial"/>
                        <a:cs typeface="Arial"/>
                      </a:endParaRPr>
                    </a:p>
                  </a:txBody>
                  <a:tcPr marL="0" marR="0" marT="0" marB="0">
                    <a:lnL w="3175">
                      <a:solidFill>
                        <a:srgbClr val="D9D9D9"/>
                      </a:solidFill>
                      <a:prstDash val="solid"/>
                    </a:lnL>
                    <a:lnT w="3175">
                      <a:solidFill>
                        <a:srgbClr val="D9D9D9"/>
                      </a:solidFill>
                      <a:prstDash val="solid"/>
                    </a:lnT>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124460">
                        <a:lnSpc>
                          <a:spcPts val="1155"/>
                        </a:lnSpc>
                        <a:spcBef>
                          <a:spcPts val="800"/>
                        </a:spcBef>
                      </a:pPr>
                      <a:r>
                        <a:rPr sz="1300" spc="-5" dirty="0">
                          <a:solidFill>
                            <a:srgbClr val="572EB1"/>
                          </a:solidFill>
                          <a:latin typeface="Arial"/>
                          <a:cs typeface="Arial"/>
                        </a:rPr>
                        <a:t>Replicate any</a:t>
                      </a:r>
                      <a:r>
                        <a:rPr sz="1300" spc="-25" dirty="0">
                          <a:solidFill>
                            <a:srgbClr val="572EB1"/>
                          </a:solidFill>
                          <a:latin typeface="Arial"/>
                          <a:cs typeface="Arial"/>
                        </a:rPr>
                        <a:t> </a:t>
                      </a:r>
                      <a:r>
                        <a:rPr sz="1300" spc="-10" dirty="0">
                          <a:solidFill>
                            <a:srgbClr val="572EB1"/>
                          </a:solidFill>
                          <a:latin typeface="Arial"/>
                          <a:cs typeface="Arial"/>
                        </a:rPr>
                        <a:t>applications</a:t>
                      </a:r>
                      <a:endParaRPr sz="1300" dirty="0">
                        <a:latin typeface="Arial"/>
                        <a:cs typeface="Arial"/>
                      </a:endParaRPr>
                    </a:p>
                  </a:txBody>
                  <a:tcPr marL="0" marR="0" marT="0" marB="0">
                    <a:lnR w="3175">
                      <a:solidFill>
                        <a:srgbClr val="D9D9D9"/>
                      </a:solidFill>
                      <a:prstDash val="solid"/>
                    </a:lnR>
                    <a:lnT w="3175">
                      <a:solidFill>
                        <a:srgbClr val="D9D9D9"/>
                      </a:solidFill>
                      <a:prstDash val="solid"/>
                    </a:lnT>
                  </a:tcPr>
                </a:tc>
                <a:extLst>
                  <a:ext uri="{0D108BD9-81ED-4DB2-BD59-A6C34878D82A}">
                    <a16:rowId xmlns:a16="http://schemas.microsoft.com/office/drawing/2014/main" val="10001"/>
                  </a:ext>
                </a:extLst>
              </a:tr>
              <a:tr h="203200">
                <a:tc>
                  <a:txBody>
                    <a:bodyPr/>
                    <a:lstStyle/>
                    <a:p>
                      <a:pPr marL="98425">
                        <a:lnSpc>
                          <a:spcPts val="1100"/>
                        </a:lnSpc>
                      </a:pPr>
                      <a:r>
                        <a:rPr sz="1300" spc="-5" dirty="0">
                          <a:solidFill>
                            <a:srgbClr val="572EB1"/>
                          </a:solidFill>
                          <a:latin typeface="Arial"/>
                          <a:cs typeface="Arial"/>
                        </a:rPr>
                        <a:t>block-level</a:t>
                      </a:r>
                      <a:r>
                        <a:rPr sz="1300" spc="-10" dirty="0">
                          <a:solidFill>
                            <a:srgbClr val="572EB1"/>
                          </a:solidFill>
                          <a:latin typeface="Arial"/>
                          <a:cs typeface="Arial"/>
                        </a:rPr>
                        <a:t> </a:t>
                      </a:r>
                      <a:r>
                        <a:rPr sz="1300" spc="-5" dirty="0">
                          <a:solidFill>
                            <a:srgbClr val="572EB1"/>
                          </a:solidFill>
                          <a:latin typeface="Arial"/>
                          <a:cs typeface="Arial"/>
                        </a:rPr>
                        <a:t>replication</a:t>
                      </a:r>
                      <a:endParaRPr sz="1300" dirty="0">
                        <a:latin typeface="Arial"/>
                        <a:cs typeface="Arial"/>
                      </a:endParaRPr>
                    </a:p>
                  </a:txBody>
                  <a:tcPr marL="0" marR="0" marT="0" marB="0">
                    <a:lnL w="3175">
                      <a:solidFill>
                        <a:srgbClr val="D9D9D9"/>
                      </a:solidFill>
                      <a:prstDash val="solid"/>
                    </a:lnL>
                  </a:tcPr>
                </a:tc>
                <a:tc>
                  <a:txBody>
                    <a:bodyPr/>
                    <a:lstStyle/>
                    <a:p>
                      <a:pPr marL="227965">
                        <a:lnSpc>
                          <a:spcPts val="1100"/>
                        </a:lnSpc>
                      </a:pPr>
                      <a:r>
                        <a:rPr sz="1300" spc="-5" dirty="0">
                          <a:solidFill>
                            <a:srgbClr val="572EB1"/>
                          </a:solidFill>
                          <a:latin typeface="Arial"/>
                          <a:cs typeface="Arial"/>
                        </a:rPr>
                        <a:t>from </a:t>
                      </a:r>
                      <a:r>
                        <a:rPr sz="1300" spc="-10" dirty="0">
                          <a:solidFill>
                            <a:srgbClr val="572EB1"/>
                          </a:solidFill>
                          <a:latin typeface="Arial"/>
                          <a:cs typeface="Arial"/>
                        </a:rPr>
                        <a:t>physical </a:t>
                      </a:r>
                      <a:r>
                        <a:rPr sz="1300" spc="-5" dirty="0">
                          <a:solidFill>
                            <a:srgbClr val="572EB1"/>
                          </a:solidFill>
                          <a:latin typeface="Arial"/>
                          <a:cs typeface="Arial"/>
                        </a:rPr>
                        <a:t>/ virtual</a:t>
                      </a:r>
                      <a:r>
                        <a:rPr sz="1300" spc="5" dirty="0">
                          <a:solidFill>
                            <a:srgbClr val="572EB1"/>
                          </a:solidFill>
                          <a:latin typeface="Arial"/>
                          <a:cs typeface="Arial"/>
                        </a:rPr>
                        <a:t> </a:t>
                      </a:r>
                      <a:r>
                        <a:rPr sz="1300" spc="-5" dirty="0">
                          <a:solidFill>
                            <a:srgbClr val="572EB1"/>
                          </a:solidFill>
                          <a:latin typeface="Arial"/>
                          <a:cs typeface="Arial"/>
                        </a:rPr>
                        <a:t>/</a:t>
                      </a:r>
                      <a:endParaRPr sz="1300" dirty="0">
                        <a:latin typeface="Arial"/>
                        <a:cs typeface="Arial"/>
                      </a:endParaRPr>
                    </a:p>
                  </a:txBody>
                  <a:tcPr marL="0" marR="0" marT="0" marB="0">
                    <a:lnR w="3175">
                      <a:solidFill>
                        <a:srgbClr val="D9D9D9"/>
                      </a:solidFill>
                      <a:prstDash val="solid"/>
                    </a:lnR>
                  </a:tcPr>
                </a:tc>
                <a:extLst>
                  <a:ext uri="{0D108BD9-81ED-4DB2-BD59-A6C34878D82A}">
                    <a16:rowId xmlns:a16="http://schemas.microsoft.com/office/drawing/2014/main" val="10002"/>
                  </a:ext>
                </a:extLst>
              </a:tr>
              <a:tr h="762000">
                <a:tc>
                  <a:txBody>
                    <a:bodyPr/>
                    <a:lstStyle/>
                    <a:p>
                      <a:pPr>
                        <a:lnSpc>
                          <a:spcPct val="100000"/>
                        </a:lnSpc>
                      </a:pPr>
                      <a:endParaRPr sz="1300" dirty="0">
                        <a:latin typeface="Times New Roman"/>
                        <a:cs typeface="Times New Roman"/>
                      </a:endParaRPr>
                    </a:p>
                  </a:txBody>
                  <a:tcPr marL="0" marR="0" marT="0" marB="0">
                    <a:lnL w="3175">
                      <a:solidFill>
                        <a:srgbClr val="D9D9D9"/>
                      </a:solidFill>
                      <a:prstDash val="solid"/>
                    </a:lnL>
                  </a:tcPr>
                </a:tc>
                <a:tc>
                  <a:txBody>
                    <a:bodyPr/>
                    <a:lstStyle/>
                    <a:p>
                      <a:pPr marL="224790">
                        <a:lnSpc>
                          <a:spcPts val="1145"/>
                        </a:lnSpc>
                      </a:pPr>
                      <a:r>
                        <a:rPr sz="1300" spc="-5" dirty="0">
                          <a:solidFill>
                            <a:srgbClr val="572EB1"/>
                          </a:solidFill>
                          <a:latin typeface="Arial"/>
                          <a:cs typeface="Arial"/>
                        </a:rPr>
                        <a:t>cloud-based</a:t>
                      </a:r>
                      <a:r>
                        <a:rPr sz="1300" spc="-30" dirty="0">
                          <a:solidFill>
                            <a:srgbClr val="572EB1"/>
                          </a:solidFill>
                          <a:latin typeface="Arial"/>
                          <a:cs typeface="Arial"/>
                        </a:rPr>
                        <a:t> </a:t>
                      </a:r>
                      <a:r>
                        <a:rPr sz="1300" spc="-5" dirty="0">
                          <a:solidFill>
                            <a:srgbClr val="572EB1"/>
                          </a:solidFill>
                          <a:latin typeface="Arial"/>
                          <a:cs typeface="Arial"/>
                        </a:rPr>
                        <a:t>machines</a:t>
                      </a:r>
                      <a:endParaRPr sz="1300" dirty="0">
                        <a:latin typeface="Arial"/>
                        <a:cs typeface="Arial"/>
                      </a:endParaRPr>
                    </a:p>
                  </a:txBody>
                  <a:tcPr marL="0" marR="0" marT="0" marB="0">
                    <a:lnR w="3175">
                      <a:solidFill>
                        <a:srgbClr val="D9D9D9"/>
                      </a:solidFill>
                      <a:prstDash val="solid"/>
                    </a:lnR>
                  </a:tcPr>
                </a:tc>
                <a:extLst>
                  <a:ext uri="{0D108BD9-81ED-4DB2-BD59-A6C34878D82A}">
                    <a16:rowId xmlns:a16="http://schemas.microsoft.com/office/drawing/2014/main" val="10003"/>
                  </a:ext>
                </a:extLst>
              </a:tr>
              <a:tr h="768773">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297815">
                        <a:lnSpc>
                          <a:spcPts val="1155"/>
                        </a:lnSpc>
                        <a:spcBef>
                          <a:spcPts val="715"/>
                        </a:spcBef>
                      </a:pPr>
                      <a:r>
                        <a:rPr sz="1300" spc="-5" dirty="0">
                          <a:solidFill>
                            <a:srgbClr val="572EB1"/>
                          </a:solidFill>
                          <a:latin typeface="Arial"/>
                          <a:cs typeface="Arial"/>
                        </a:rPr>
                        <a:t>Minimal</a:t>
                      </a:r>
                      <a:r>
                        <a:rPr sz="1300" spc="-10" dirty="0">
                          <a:solidFill>
                            <a:srgbClr val="572EB1"/>
                          </a:solidFill>
                          <a:latin typeface="Arial"/>
                          <a:cs typeface="Arial"/>
                        </a:rPr>
                        <a:t> </a:t>
                      </a:r>
                      <a:r>
                        <a:rPr sz="1300" spc="-5" dirty="0">
                          <a:solidFill>
                            <a:srgbClr val="572EB1"/>
                          </a:solidFill>
                          <a:latin typeface="Arial"/>
                          <a:cs typeface="Arial"/>
                        </a:rPr>
                        <a:t>footprint</a:t>
                      </a:r>
                      <a:endParaRPr sz="1300" dirty="0">
                        <a:latin typeface="Arial"/>
                        <a:cs typeface="Arial"/>
                      </a:endParaRPr>
                    </a:p>
                  </a:txBody>
                  <a:tcPr marL="0" marR="0" marT="0" marB="0">
                    <a:lnL w="3175">
                      <a:solidFill>
                        <a:srgbClr val="D9D9D9"/>
                      </a:solidFill>
                      <a:prstDash val="solid"/>
                    </a:lnL>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165735">
                        <a:lnSpc>
                          <a:spcPts val="1155"/>
                        </a:lnSpc>
                        <a:spcBef>
                          <a:spcPts val="715"/>
                        </a:spcBef>
                      </a:pPr>
                      <a:r>
                        <a:rPr sz="1300" spc="-5" dirty="0">
                          <a:solidFill>
                            <a:srgbClr val="572EB1"/>
                          </a:solidFill>
                          <a:latin typeface="Arial"/>
                          <a:cs typeface="Arial"/>
                        </a:rPr>
                        <a:t>1-minute</a:t>
                      </a:r>
                      <a:r>
                        <a:rPr sz="1300" spc="-25" dirty="0">
                          <a:solidFill>
                            <a:srgbClr val="572EB1"/>
                          </a:solidFill>
                          <a:latin typeface="Arial"/>
                          <a:cs typeface="Arial"/>
                        </a:rPr>
                        <a:t> </a:t>
                      </a:r>
                      <a:r>
                        <a:rPr sz="1300" spc="-10" dirty="0">
                          <a:solidFill>
                            <a:srgbClr val="572EB1"/>
                          </a:solidFill>
                          <a:latin typeface="Arial"/>
                          <a:cs typeface="Arial"/>
                        </a:rPr>
                        <a:t>Any-to-Cloud</a:t>
                      </a:r>
                      <a:endParaRPr sz="1300" dirty="0">
                        <a:latin typeface="Arial"/>
                        <a:cs typeface="Arial"/>
                      </a:endParaRPr>
                    </a:p>
                  </a:txBody>
                  <a:tcPr marL="0" marR="0" marT="0" marB="0">
                    <a:lnR w="3175">
                      <a:solidFill>
                        <a:srgbClr val="D9D9D9"/>
                      </a:solidFill>
                      <a:prstDash val="solid"/>
                    </a:lnR>
                  </a:tcPr>
                </a:tc>
                <a:extLst>
                  <a:ext uri="{0D108BD9-81ED-4DB2-BD59-A6C34878D82A}">
                    <a16:rowId xmlns:a16="http://schemas.microsoft.com/office/drawing/2014/main" val="10004"/>
                  </a:ext>
                </a:extLst>
              </a:tr>
              <a:tr h="800947">
                <a:tc>
                  <a:txBody>
                    <a:bodyPr/>
                    <a:lstStyle/>
                    <a:p>
                      <a:pPr marL="109220">
                        <a:lnSpc>
                          <a:spcPts val="1145"/>
                        </a:lnSpc>
                      </a:pPr>
                      <a:r>
                        <a:rPr sz="1300" spc="-5" dirty="0">
                          <a:solidFill>
                            <a:srgbClr val="572EB1"/>
                          </a:solidFill>
                          <a:latin typeface="Arial"/>
                          <a:cs typeface="Arial"/>
                        </a:rPr>
                        <a:t>replication staging</a:t>
                      </a:r>
                      <a:r>
                        <a:rPr sz="1300" spc="-20" dirty="0">
                          <a:solidFill>
                            <a:srgbClr val="572EB1"/>
                          </a:solidFill>
                          <a:latin typeface="Arial"/>
                          <a:cs typeface="Arial"/>
                        </a:rPr>
                        <a:t> </a:t>
                      </a:r>
                      <a:r>
                        <a:rPr sz="1300" spc="-5" dirty="0">
                          <a:solidFill>
                            <a:srgbClr val="572EB1"/>
                          </a:solidFill>
                          <a:latin typeface="Arial"/>
                          <a:cs typeface="Arial"/>
                        </a:rPr>
                        <a:t>area</a:t>
                      </a:r>
                      <a:endParaRPr sz="1300" dirty="0">
                        <a:latin typeface="Arial"/>
                        <a:cs typeface="Arial"/>
                      </a:endParaRPr>
                    </a:p>
                  </a:txBody>
                  <a:tcPr marL="0" marR="0" marT="0" marB="0">
                    <a:lnL w="3175">
                      <a:solidFill>
                        <a:srgbClr val="D9D9D9"/>
                      </a:solidFill>
                      <a:prstDash val="solid"/>
                    </a:lnL>
                  </a:tcPr>
                </a:tc>
                <a:tc>
                  <a:txBody>
                    <a:bodyPr/>
                    <a:lstStyle/>
                    <a:p>
                      <a:pPr marL="284480">
                        <a:lnSpc>
                          <a:spcPts val="1145"/>
                        </a:lnSpc>
                      </a:pPr>
                      <a:r>
                        <a:rPr sz="1300" spc="-5" dirty="0">
                          <a:solidFill>
                            <a:srgbClr val="572EB1"/>
                          </a:solidFill>
                          <a:latin typeface="Arial"/>
                          <a:cs typeface="Arial"/>
                        </a:rPr>
                        <a:t>Image</a:t>
                      </a:r>
                      <a:r>
                        <a:rPr sz="1300" spc="-35" dirty="0">
                          <a:solidFill>
                            <a:srgbClr val="572EB1"/>
                          </a:solidFill>
                          <a:latin typeface="Arial"/>
                          <a:cs typeface="Arial"/>
                        </a:rPr>
                        <a:t> </a:t>
                      </a:r>
                      <a:r>
                        <a:rPr sz="1300" spc="-5" dirty="0">
                          <a:solidFill>
                            <a:srgbClr val="572EB1"/>
                          </a:solidFill>
                          <a:latin typeface="Arial"/>
                          <a:cs typeface="Arial"/>
                        </a:rPr>
                        <a:t>Conversion</a:t>
                      </a:r>
                      <a:endParaRPr sz="1300" dirty="0">
                        <a:latin typeface="Arial"/>
                        <a:cs typeface="Arial"/>
                      </a:endParaRPr>
                    </a:p>
                  </a:txBody>
                  <a:tcPr marL="0" marR="0" marT="0" marB="0">
                    <a:lnR w="3175">
                      <a:solidFill>
                        <a:srgbClr val="D9D9D9"/>
                      </a:solidFill>
                      <a:prstDash val="solid"/>
                    </a:lnR>
                  </a:tcPr>
                </a:tc>
                <a:extLst>
                  <a:ext uri="{0D108BD9-81ED-4DB2-BD59-A6C34878D82A}">
                    <a16:rowId xmlns:a16="http://schemas.microsoft.com/office/drawing/2014/main" val="10005"/>
                  </a:ext>
                </a:extLst>
              </a:tr>
              <a:tr h="802640">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263525">
                        <a:lnSpc>
                          <a:spcPts val="1155"/>
                        </a:lnSpc>
                        <a:spcBef>
                          <a:spcPts val="944"/>
                        </a:spcBef>
                      </a:pPr>
                      <a:r>
                        <a:rPr sz="1300" spc="-5" dirty="0">
                          <a:solidFill>
                            <a:srgbClr val="572EB1"/>
                          </a:solidFill>
                          <a:latin typeface="Arial"/>
                          <a:cs typeface="Arial"/>
                        </a:rPr>
                        <a:t>Designed for</a:t>
                      </a:r>
                      <a:r>
                        <a:rPr sz="1300" spc="-30" dirty="0">
                          <a:solidFill>
                            <a:srgbClr val="572EB1"/>
                          </a:solidFill>
                          <a:latin typeface="Arial"/>
                          <a:cs typeface="Arial"/>
                        </a:rPr>
                        <a:t> </a:t>
                      </a:r>
                      <a:r>
                        <a:rPr sz="1300" spc="-5" dirty="0">
                          <a:solidFill>
                            <a:srgbClr val="572EB1"/>
                          </a:solidFill>
                          <a:latin typeface="Arial"/>
                          <a:cs typeface="Arial"/>
                        </a:rPr>
                        <a:t>busy</a:t>
                      </a:r>
                      <a:endParaRPr sz="1300" dirty="0">
                        <a:latin typeface="Arial"/>
                        <a:cs typeface="Arial"/>
                      </a:endParaRPr>
                    </a:p>
                  </a:txBody>
                  <a:tcPr marL="0" marR="0" marT="0" marB="0">
                    <a:lnL w="3175">
                      <a:solidFill>
                        <a:srgbClr val="D9D9D9"/>
                      </a:solidFill>
                      <a:prstDash val="solid"/>
                    </a:lnL>
                  </a:tcPr>
                </a:tc>
                <a:tc>
                  <a:txBody>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184785">
                        <a:lnSpc>
                          <a:spcPts val="1155"/>
                        </a:lnSpc>
                        <a:spcBef>
                          <a:spcPts val="944"/>
                        </a:spcBef>
                      </a:pPr>
                      <a:r>
                        <a:rPr sz="1300" spc="-5" dirty="0">
                          <a:solidFill>
                            <a:srgbClr val="572EB1"/>
                          </a:solidFill>
                          <a:latin typeface="Arial"/>
                          <a:cs typeface="Arial"/>
                        </a:rPr>
                        <a:t>No disruption or</a:t>
                      </a:r>
                      <a:r>
                        <a:rPr sz="1300" spc="-25" dirty="0">
                          <a:solidFill>
                            <a:srgbClr val="572EB1"/>
                          </a:solidFill>
                          <a:latin typeface="Arial"/>
                          <a:cs typeface="Arial"/>
                        </a:rPr>
                        <a:t> </a:t>
                      </a:r>
                      <a:r>
                        <a:rPr sz="1300" spc="-5" dirty="0">
                          <a:solidFill>
                            <a:srgbClr val="572EB1"/>
                          </a:solidFill>
                          <a:latin typeface="Arial"/>
                          <a:cs typeface="Arial"/>
                        </a:rPr>
                        <a:t>reboot</a:t>
                      </a:r>
                      <a:endParaRPr sz="1300" dirty="0">
                        <a:latin typeface="Arial"/>
                        <a:cs typeface="Arial"/>
                      </a:endParaRPr>
                    </a:p>
                  </a:txBody>
                  <a:tcPr marL="0" marR="0" marT="0" marB="0">
                    <a:lnR w="3175">
                      <a:solidFill>
                        <a:srgbClr val="D9D9D9"/>
                      </a:solidFill>
                      <a:prstDash val="solid"/>
                    </a:lnR>
                  </a:tcPr>
                </a:tc>
                <a:extLst>
                  <a:ext uri="{0D108BD9-81ED-4DB2-BD59-A6C34878D82A}">
                    <a16:rowId xmlns:a16="http://schemas.microsoft.com/office/drawing/2014/main" val="10006"/>
                  </a:ext>
                </a:extLst>
              </a:tr>
              <a:tr h="203200">
                <a:tc>
                  <a:txBody>
                    <a:bodyPr/>
                    <a:lstStyle/>
                    <a:p>
                      <a:pPr marL="265430">
                        <a:lnSpc>
                          <a:spcPts val="1100"/>
                        </a:lnSpc>
                      </a:pPr>
                      <a:r>
                        <a:rPr sz="1300" spc="-5" dirty="0">
                          <a:solidFill>
                            <a:srgbClr val="572EB1"/>
                          </a:solidFill>
                          <a:latin typeface="Arial"/>
                          <a:cs typeface="Arial"/>
                        </a:rPr>
                        <a:t>databases</a:t>
                      </a:r>
                      <a:r>
                        <a:rPr sz="1300" spc="-35" dirty="0">
                          <a:solidFill>
                            <a:srgbClr val="572EB1"/>
                          </a:solidFill>
                          <a:latin typeface="Arial"/>
                          <a:cs typeface="Arial"/>
                        </a:rPr>
                        <a:t> </a:t>
                      </a:r>
                      <a:r>
                        <a:rPr sz="1300" spc="-10" dirty="0">
                          <a:solidFill>
                            <a:srgbClr val="572EB1"/>
                          </a:solidFill>
                          <a:latin typeface="Arial"/>
                          <a:cs typeface="Arial"/>
                        </a:rPr>
                        <a:t>without</a:t>
                      </a:r>
                      <a:endParaRPr sz="1300" dirty="0">
                        <a:latin typeface="Arial"/>
                        <a:cs typeface="Arial"/>
                      </a:endParaRPr>
                    </a:p>
                  </a:txBody>
                  <a:tcPr marL="0" marR="0" marT="0" marB="0">
                    <a:lnL w="3175">
                      <a:solidFill>
                        <a:srgbClr val="D9D9D9"/>
                      </a:solidFill>
                      <a:prstDash val="solid"/>
                    </a:lnL>
                  </a:tcPr>
                </a:tc>
                <a:tc>
                  <a:txBody>
                    <a:bodyPr/>
                    <a:lstStyle/>
                    <a:p>
                      <a:pPr marL="234950">
                        <a:lnSpc>
                          <a:spcPts val="1100"/>
                        </a:lnSpc>
                      </a:pPr>
                      <a:r>
                        <a:rPr sz="1300" spc="-5" dirty="0">
                          <a:solidFill>
                            <a:srgbClr val="572EB1"/>
                          </a:solidFill>
                          <a:latin typeface="Arial"/>
                          <a:cs typeface="Arial"/>
                        </a:rPr>
                        <a:t>of source</a:t>
                      </a:r>
                      <a:r>
                        <a:rPr sz="1300" spc="-35" dirty="0">
                          <a:solidFill>
                            <a:srgbClr val="572EB1"/>
                          </a:solidFill>
                          <a:latin typeface="Arial"/>
                          <a:cs typeface="Arial"/>
                        </a:rPr>
                        <a:t> </a:t>
                      </a:r>
                      <a:r>
                        <a:rPr sz="1300" spc="-5" dirty="0">
                          <a:solidFill>
                            <a:srgbClr val="572EB1"/>
                          </a:solidFill>
                          <a:latin typeface="Arial"/>
                          <a:cs typeface="Arial"/>
                        </a:rPr>
                        <a:t>machine(s)</a:t>
                      </a:r>
                      <a:endParaRPr sz="1300" dirty="0">
                        <a:latin typeface="Arial"/>
                        <a:cs typeface="Arial"/>
                      </a:endParaRPr>
                    </a:p>
                  </a:txBody>
                  <a:tcPr marL="0" marR="0" marT="0" marB="0">
                    <a:lnR w="3175">
                      <a:solidFill>
                        <a:srgbClr val="D9D9D9"/>
                      </a:solidFill>
                      <a:prstDash val="solid"/>
                    </a:lnR>
                  </a:tcPr>
                </a:tc>
                <a:extLst>
                  <a:ext uri="{0D108BD9-81ED-4DB2-BD59-A6C34878D82A}">
                    <a16:rowId xmlns:a16="http://schemas.microsoft.com/office/drawing/2014/main" val="10007"/>
                  </a:ext>
                </a:extLst>
              </a:tr>
              <a:tr h="338667">
                <a:tc>
                  <a:txBody>
                    <a:bodyPr/>
                    <a:lstStyle/>
                    <a:p>
                      <a:pPr marL="126364">
                        <a:lnSpc>
                          <a:spcPts val="1145"/>
                        </a:lnSpc>
                      </a:pPr>
                      <a:r>
                        <a:rPr sz="1300" spc="-5" dirty="0">
                          <a:solidFill>
                            <a:srgbClr val="572EB1"/>
                          </a:solidFill>
                          <a:latin typeface="Arial"/>
                          <a:cs typeface="Arial"/>
                        </a:rPr>
                        <a:t>impacting</a:t>
                      </a:r>
                      <a:r>
                        <a:rPr sz="1300" spc="-30" dirty="0">
                          <a:solidFill>
                            <a:srgbClr val="572EB1"/>
                          </a:solidFill>
                          <a:latin typeface="Arial"/>
                          <a:cs typeface="Arial"/>
                        </a:rPr>
                        <a:t> </a:t>
                      </a:r>
                      <a:r>
                        <a:rPr sz="1300" spc="-5" dirty="0">
                          <a:solidFill>
                            <a:srgbClr val="572EB1"/>
                          </a:solidFill>
                          <a:latin typeface="Arial"/>
                          <a:cs typeface="Arial"/>
                        </a:rPr>
                        <a:t>performance</a:t>
                      </a:r>
                      <a:endParaRPr sz="1300" dirty="0">
                        <a:latin typeface="Arial"/>
                        <a:cs typeface="Arial"/>
                      </a:endParaRPr>
                    </a:p>
                  </a:txBody>
                  <a:tcPr marL="0" marR="0" marT="0" marB="0">
                    <a:lnL w="3175">
                      <a:solidFill>
                        <a:srgbClr val="D9D9D9"/>
                      </a:solidFill>
                      <a:prstDash val="solid"/>
                    </a:lnL>
                    <a:lnB w="3175">
                      <a:solidFill>
                        <a:srgbClr val="D9D9D9"/>
                      </a:solidFill>
                      <a:prstDash val="solid"/>
                    </a:lnB>
                  </a:tcPr>
                </a:tc>
                <a:tc>
                  <a:txBody>
                    <a:bodyPr/>
                    <a:lstStyle/>
                    <a:p>
                      <a:pPr>
                        <a:lnSpc>
                          <a:spcPct val="100000"/>
                        </a:lnSpc>
                      </a:pPr>
                      <a:endParaRPr sz="1300" dirty="0">
                        <a:latin typeface="Times New Roman"/>
                        <a:cs typeface="Times New Roman"/>
                      </a:endParaRPr>
                    </a:p>
                  </a:txBody>
                  <a:tcPr marL="0" marR="0" marT="0" marB="0">
                    <a:lnR w="3175">
                      <a:solidFill>
                        <a:srgbClr val="D9D9D9"/>
                      </a:solidFill>
                      <a:prstDash val="solid"/>
                    </a:lnR>
                    <a:lnB w="3175">
                      <a:solidFill>
                        <a:srgbClr val="D9D9D9"/>
                      </a:solidFill>
                      <a:prstDash val="solid"/>
                    </a:lnB>
                  </a:tcPr>
                </a:tc>
                <a:extLst>
                  <a:ext uri="{0D108BD9-81ED-4DB2-BD59-A6C34878D82A}">
                    <a16:rowId xmlns:a16="http://schemas.microsoft.com/office/drawing/2014/main" val="10008"/>
                  </a:ext>
                </a:extLst>
              </a:tr>
            </a:tbl>
          </a:graphicData>
        </a:graphic>
      </p:graphicFrame>
      <p:sp>
        <p:nvSpPr>
          <p:cNvPr id="13" name="object 13"/>
          <p:cNvSpPr/>
          <p:nvPr/>
        </p:nvSpPr>
        <p:spPr>
          <a:xfrm>
            <a:off x="4655312" y="944879"/>
            <a:ext cx="7415107" cy="414867"/>
          </a:xfrm>
          <a:custGeom>
            <a:avLst/>
            <a:gdLst/>
            <a:ahLst/>
            <a:cxnLst/>
            <a:rect l="l" t="t" r="r" b="b"/>
            <a:pathLst>
              <a:path w="5561330" h="311150">
                <a:moveTo>
                  <a:pt x="0" y="310896"/>
                </a:moveTo>
                <a:lnTo>
                  <a:pt x="5561075" y="310896"/>
                </a:lnTo>
                <a:lnTo>
                  <a:pt x="5561075" y="0"/>
                </a:lnTo>
                <a:lnTo>
                  <a:pt x="0" y="0"/>
                </a:lnTo>
                <a:lnTo>
                  <a:pt x="0" y="310896"/>
                </a:lnTo>
                <a:close/>
              </a:path>
            </a:pathLst>
          </a:custGeom>
          <a:solidFill>
            <a:srgbClr val="A6A6A6"/>
          </a:solidFill>
        </p:spPr>
        <p:txBody>
          <a:bodyPr wrap="square" lIns="0" tIns="0" rIns="0" bIns="0" rtlCol="0"/>
          <a:lstStyle/>
          <a:p>
            <a:pPr defTabSz="1219170"/>
            <a:endParaRPr sz="2400" dirty="0">
              <a:solidFill>
                <a:prstClr val="black"/>
              </a:solidFill>
              <a:latin typeface="Calibri"/>
            </a:endParaRPr>
          </a:p>
        </p:txBody>
      </p:sp>
      <p:sp>
        <p:nvSpPr>
          <p:cNvPr id="14" name="object 14"/>
          <p:cNvSpPr/>
          <p:nvPr/>
        </p:nvSpPr>
        <p:spPr>
          <a:xfrm>
            <a:off x="4655312" y="944879"/>
            <a:ext cx="7415107" cy="414867"/>
          </a:xfrm>
          <a:custGeom>
            <a:avLst/>
            <a:gdLst/>
            <a:ahLst/>
            <a:cxnLst/>
            <a:rect l="l" t="t" r="r" b="b"/>
            <a:pathLst>
              <a:path w="5561330" h="311150">
                <a:moveTo>
                  <a:pt x="0" y="310896"/>
                </a:moveTo>
                <a:lnTo>
                  <a:pt x="5561075" y="310896"/>
                </a:lnTo>
                <a:lnTo>
                  <a:pt x="5561075" y="0"/>
                </a:lnTo>
                <a:lnTo>
                  <a:pt x="0" y="0"/>
                </a:lnTo>
                <a:lnTo>
                  <a:pt x="0" y="310896"/>
                </a:lnTo>
                <a:close/>
              </a:path>
            </a:pathLst>
          </a:custGeom>
          <a:ln w="3175">
            <a:solidFill>
              <a:srgbClr val="D9D9D9"/>
            </a:solidFill>
          </a:ln>
        </p:spPr>
        <p:txBody>
          <a:bodyPr wrap="square" lIns="0" tIns="0" rIns="0" bIns="0" rtlCol="0"/>
          <a:lstStyle/>
          <a:p>
            <a:pPr defTabSz="1219170"/>
            <a:endParaRPr sz="2400" dirty="0">
              <a:solidFill>
                <a:prstClr val="black"/>
              </a:solidFill>
              <a:latin typeface="Calibri"/>
            </a:endParaRPr>
          </a:p>
        </p:txBody>
      </p:sp>
      <p:sp>
        <p:nvSpPr>
          <p:cNvPr id="15" name="object 15"/>
          <p:cNvSpPr txBox="1"/>
          <p:nvPr/>
        </p:nvSpPr>
        <p:spPr>
          <a:xfrm>
            <a:off x="6705770" y="1008041"/>
            <a:ext cx="3313853" cy="263320"/>
          </a:xfrm>
          <a:prstGeom prst="rect">
            <a:avLst/>
          </a:prstGeom>
        </p:spPr>
        <p:txBody>
          <a:bodyPr vert="horz" wrap="square" lIns="0" tIns="16933" rIns="0" bIns="0" rtlCol="0">
            <a:spAutoFit/>
          </a:bodyPr>
          <a:lstStyle/>
          <a:p>
            <a:pPr marL="16933" defTabSz="1219170">
              <a:spcBef>
                <a:spcPts val="133"/>
              </a:spcBef>
            </a:pPr>
            <a:r>
              <a:rPr sz="1600" spc="-7" dirty="0">
                <a:solidFill>
                  <a:srgbClr val="FFFFFF"/>
                </a:solidFill>
                <a:latin typeface="Trebuchet MS"/>
                <a:cs typeface="Trebuchet MS"/>
              </a:rPr>
              <a:t>CloudEndure </a:t>
            </a:r>
            <a:r>
              <a:rPr sz="1600" dirty="0">
                <a:solidFill>
                  <a:srgbClr val="FFFFFF"/>
                </a:solidFill>
                <a:latin typeface="Trebuchet MS"/>
                <a:cs typeface="Trebuchet MS"/>
              </a:rPr>
              <a:t>Live </a:t>
            </a:r>
            <a:r>
              <a:rPr sz="1600" spc="-7" dirty="0">
                <a:solidFill>
                  <a:srgbClr val="FFFFFF"/>
                </a:solidFill>
                <a:latin typeface="Trebuchet MS"/>
                <a:cs typeface="Trebuchet MS"/>
              </a:rPr>
              <a:t>Migration</a:t>
            </a:r>
            <a:r>
              <a:rPr sz="1600" spc="-160" dirty="0">
                <a:solidFill>
                  <a:srgbClr val="FFFFFF"/>
                </a:solidFill>
                <a:latin typeface="Trebuchet MS"/>
                <a:cs typeface="Trebuchet MS"/>
              </a:rPr>
              <a:t> </a:t>
            </a:r>
            <a:r>
              <a:rPr sz="1600" spc="-7" dirty="0">
                <a:solidFill>
                  <a:srgbClr val="FFFFFF"/>
                </a:solidFill>
                <a:latin typeface="Trebuchet MS"/>
                <a:cs typeface="Trebuchet MS"/>
              </a:rPr>
              <a:t>benefits</a:t>
            </a:r>
            <a:endParaRPr sz="1600" dirty="0">
              <a:solidFill>
                <a:prstClr val="black"/>
              </a:solidFill>
              <a:latin typeface="Trebuchet MS"/>
              <a:cs typeface="Trebuchet MS"/>
            </a:endParaRPr>
          </a:p>
        </p:txBody>
      </p:sp>
      <p:sp>
        <p:nvSpPr>
          <p:cNvPr id="16" name="object 16"/>
          <p:cNvSpPr txBox="1">
            <a:spLocks noGrp="1"/>
          </p:cNvSpPr>
          <p:nvPr>
            <p:ph type="title"/>
          </p:nvPr>
        </p:nvSpPr>
        <p:spPr>
          <a:xfrm>
            <a:off x="816187" y="199645"/>
            <a:ext cx="5253567" cy="509541"/>
          </a:xfrm>
          <a:prstGeom prst="rect">
            <a:avLst/>
          </a:prstGeom>
        </p:spPr>
        <p:txBody>
          <a:bodyPr vert="horz" wrap="square" lIns="0" tIns="16933" rIns="0" bIns="0" rtlCol="0">
            <a:spAutoFit/>
          </a:bodyPr>
          <a:lstStyle/>
          <a:p>
            <a:pPr marL="16933">
              <a:spcBef>
                <a:spcPts val="133"/>
              </a:spcBef>
            </a:pPr>
            <a:r>
              <a:rPr sz="3200" spc="-7" dirty="0"/>
              <a:t>CloudEndure Live</a:t>
            </a:r>
            <a:r>
              <a:rPr sz="3200" spc="-47" dirty="0"/>
              <a:t> </a:t>
            </a:r>
            <a:r>
              <a:rPr sz="3200" spc="-20" dirty="0"/>
              <a:t>Migration</a:t>
            </a:r>
            <a:endParaRPr sz="3200" dirty="0"/>
          </a:p>
        </p:txBody>
      </p:sp>
      <p:sp>
        <p:nvSpPr>
          <p:cNvPr id="17" name="object 17"/>
          <p:cNvSpPr txBox="1"/>
          <p:nvPr/>
        </p:nvSpPr>
        <p:spPr>
          <a:xfrm>
            <a:off x="5790184" y="1567179"/>
            <a:ext cx="2043853" cy="755762"/>
          </a:xfrm>
          <a:prstGeom prst="rect">
            <a:avLst/>
          </a:prstGeom>
        </p:spPr>
        <p:txBody>
          <a:bodyPr vert="horz" wrap="square" lIns="0" tIns="16933" rIns="0" bIns="0" rtlCol="0">
            <a:spAutoFit/>
          </a:bodyPr>
          <a:lstStyle/>
          <a:p>
            <a:pPr marL="246374" marR="99058" indent="-229441" defTabSz="1219170">
              <a:spcBef>
                <a:spcPts val="133"/>
              </a:spcBef>
              <a:buFont typeface="MS UI Gothic"/>
              <a:buChar char="✓"/>
              <a:tabLst>
                <a:tab pos="247220" algn="l"/>
              </a:tabLst>
            </a:pPr>
            <a:r>
              <a:rPr sz="1200" spc="-7" dirty="0">
                <a:solidFill>
                  <a:prstClr val="black"/>
                </a:solidFill>
                <a:latin typeface="Arial"/>
                <a:cs typeface="Arial"/>
              </a:rPr>
              <a:t>No need </a:t>
            </a:r>
            <a:r>
              <a:rPr sz="1200" dirty="0">
                <a:solidFill>
                  <a:prstClr val="black"/>
                </a:solidFill>
                <a:latin typeface="Arial"/>
                <a:cs typeface="Arial"/>
              </a:rPr>
              <a:t>for </a:t>
            </a:r>
            <a:r>
              <a:rPr sz="1200" spc="-7" dirty="0">
                <a:solidFill>
                  <a:prstClr val="black"/>
                </a:solidFill>
                <a:latin typeface="Arial"/>
                <a:cs typeface="Arial"/>
              </a:rPr>
              <a:t>special skills  around</a:t>
            </a:r>
            <a:r>
              <a:rPr sz="1200" spc="-33" dirty="0">
                <a:solidFill>
                  <a:prstClr val="black"/>
                </a:solidFill>
                <a:latin typeface="Arial"/>
                <a:cs typeface="Arial"/>
              </a:rPr>
              <a:t> </a:t>
            </a:r>
            <a:r>
              <a:rPr sz="1200" spc="-7" dirty="0">
                <a:solidFill>
                  <a:prstClr val="black"/>
                </a:solidFill>
                <a:latin typeface="Arial"/>
                <a:cs typeface="Arial"/>
              </a:rPr>
              <a:t>OS/Apps/DBs</a:t>
            </a:r>
            <a:endParaRPr sz="1200" dirty="0">
              <a:solidFill>
                <a:prstClr val="black"/>
              </a:solidFill>
              <a:latin typeface="Arial"/>
              <a:cs typeface="Arial"/>
            </a:endParaRPr>
          </a:p>
          <a:p>
            <a:pPr marL="246374" indent="-229441" defTabSz="1219170">
              <a:buFont typeface="MS UI Gothic"/>
              <a:buChar char="✓"/>
              <a:tabLst>
                <a:tab pos="247220" algn="l"/>
              </a:tabLst>
            </a:pPr>
            <a:r>
              <a:rPr sz="1200" dirty="0">
                <a:solidFill>
                  <a:prstClr val="black"/>
                </a:solidFill>
                <a:latin typeface="Arial"/>
                <a:cs typeface="Arial"/>
              </a:rPr>
              <a:t>Cut </a:t>
            </a:r>
            <a:r>
              <a:rPr sz="1200" spc="-7" dirty="0">
                <a:solidFill>
                  <a:prstClr val="black"/>
                </a:solidFill>
                <a:latin typeface="Arial"/>
                <a:cs typeface="Arial"/>
              </a:rPr>
              <a:t>project</a:t>
            </a:r>
            <a:r>
              <a:rPr sz="1200" spc="-53" dirty="0">
                <a:solidFill>
                  <a:prstClr val="black"/>
                </a:solidFill>
                <a:latin typeface="Arial"/>
                <a:cs typeface="Arial"/>
              </a:rPr>
              <a:t> </a:t>
            </a:r>
            <a:r>
              <a:rPr sz="1200" spc="-7" dirty="0">
                <a:solidFill>
                  <a:prstClr val="black"/>
                </a:solidFill>
                <a:latin typeface="Arial"/>
                <a:cs typeface="Arial"/>
              </a:rPr>
              <a:t>timelines</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No DB-level tools</a:t>
            </a:r>
            <a:r>
              <a:rPr sz="1200" spc="-33" dirty="0">
                <a:solidFill>
                  <a:prstClr val="black"/>
                </a:solidFill>
                <a:latin typeface="Arial"/>
                <a:cs typeface="Arial"/>
              </a:rPr>
              <a:t> </a:t>
            </a:r>
            <a:r>
              <a:rPr sz="1200" spc="-7" dirty="0">
                <a:solidFill>
                  <a:prstClr val="black"/>
                </a:solidFill>
                <a:latin typeface="Arial"/>
                <a:cs typeface="Arial"/>
              </a:rPr>
              <a:t>required</a:t>
            </a:r>
            <a:endParaRPr sz="1200" dirty="0">
              <a:solidFill>
                <a:prstClr val="black"/>
              </a:solidFill>
              <a:latin typeface="Arial"/>
              <a:cs typeface="Arial"/>
            </a:endParaRPr>
          </a:p>
        </p:txBody>
      </p:sp>
      <p:sp>
        <p:nvSpPr>
          <p:cNvPr id="18" name="object 18"/>
          <p:cNvSpPr/>
          <p:nvPr/>
        </p:nvSpPr>
        <p:spPr>
          <a:xfrm>
            <a:off x="5006847" y="4697984"/>
            <a:ext cx="463296" cy="699008"/>
          </a:xfrm>
          <a:prstGeom prst="rect">
            <a:avLst/>
          </a:prstGeom>
          <a:blipFill>
            <a:blip r:embed="rId10"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9" name="object 19"/>
          <p:cNvSpPr txBox="1"/>
          <p:nvPr/>
        </p:nvSpPr>
        <p:spPr>
          <a:xfrm>
            <a:off x="8491388" y="2148840"/>
            <a:ext cx="1021080" cy="631605"/>
          </a:xfrm>
          <a:prstGeom prst="rect">
            <a:avLst/>
          </a:prstGeom>
        </p:spPr>
        <p:txBody>
          <a:bodyPr vert="horz" wrap="square" lIns="0" tIns="16087" rIns="0" bIns="0" rtlCol="0">
            <a:spAutoFit/>
          </a:bodyPr>
          <a:lstStyle/>
          <a:p>
            <a:pPr marL="16933" marR="6773" indent="1693" algn="ctr" defTabSz="1219170">
              <a:spcBef>
                <a:spcPts val="127"/>
              </a:spcBef>
            </a:pPr>
            <a:r>
              <a:rPr sz="1333" spc="-7" dirty="0">
                <a:solidFill>
                  <a:srgbClr val="572EB1"/>
                </a:solidFill>
                <a:latin typeface="Arial"/>
                <a:cs typeface="Arial"/>
              </a:rPr>
              <a:t>Project  </a:t>
            </a:r>
            <a:r>
              <a:rPr sz="1333" spc="13" dirty="0">
                <a:solidFill>
                  <a:srgbClr val="572EB1"/>
                </a:solidFill>
                <a:latin typeface="Arial"/>
                <a:cs typeface="Arial"/>
              </a:rPr>
              <a:t>m</a:t>
            </a:r>
            <a:r>
              <a:rPr sz="1333" spc="-7" dirty="0">
                <a:solidFill>
                  <a:srgbClr val="572EB1"/>
                </a:solidFill>
                <a:latin typeface="Arial"/>
                <a:cs typeface="Arial"/>
              </a:rPr>
              <a:t>a</a:t>
            </a:r>
            <a:r>
              <a:rPr sz="1333" spc="-13" dirty="0">
                <a:solidFill>
                  <a:srgbClr val="572EB1"/>
                </a:solidFill>
                <a:latin typeface="Arial"/>
                <a:cs typeface="Arial"/>
              </a:rPr>
              <a:t>n</a:t>
            </a:r>
            <a:r>
              <a:rPr sz="1333" spc="-7" dirty="0">
                <a:solidFill>
                  <a:srgbClr val="572EB1"/>
                </a:solidFill>
                <a:latin typeface="Arial"/>
                <a:cs typeface="Arial"/>
              </a:rPr>
              <a:t>a</a:t>
            </a:r>
            <a:r>
              <a:rPr sz="1333" spc="-13" dirty="0">
                <a:solidFill>
                  <a:srgbClr val="572EB1"/>
                </a:solidFill>
                <a:latin typeface="Arial"/>
                <a:cs typeface="Arial"/>
              </a:rPr>
              <a:t>g</a:t>
            </a:r>
            <a:r>
              <a:rPr sz="1333" spc="-7" dirty="0">
                <a:solidFill>
                  <a:srgbClr val="572EB1"/>
                </a:solidFill>
                <a:latin typeface="Arial"/>
                <a:cs typeface="Arial"/>
              </a:rPr>
              <a:t>e</a:t>
            </a:r>
            <a:r>
              <a:rPr sz="1333" spc="7" dirty="0">
                <a:solidFill>
                  <a:srgbClr val="572EB1"/>
                </a:solidFill>
                <a:latin typeface="Arial"/>
                <a:cs typeface="Arial"/>
              </a:rPr>
              <a:t>m</a:t>
            </a:r>
            <a:r>
              <a:rPr sz="1333" spc="-7" dirty="0">
                <a:solidFill>
                  <a:srgbClr val="572EB1"/>
                </a:solidFill>
                <a:latin typeface="Arial"/>
                <a:cs typeface="Arial"/>
              </a:rPr>
              <a:t>e</a:t>
            </a:r>
            <a:r>
              <a:rPr sz="1333" spc="-33" dirty="0">
                <a:solidFill>
                  <a:srgbClr val="572EB1"/>
                </a:solidFill>
                <a:latin typeface="Arial"/>
                <a:cs typeface="Arial"/>
              </a:rPr>
              <a:t>n</a:t>
            </a:r>
            <a:r>
              <a:rPr sz="1333" spc="-7" dirty="0">
                <a:solidFill>
                  <a:srgbClr val="572EB1"/>
                </a:solidFill>
                <a:latin typeface="Arial"/>
                <a:cs typeface="Arial"/>
              </a:rPr>
              <a:t>t  dashboard</a:t>
            </a:r>
            <a:endParaRPr sz="1333" dirty="0">
              <a:solidFill>
                <a:prstClr val="black"/>
              </a:solidFill>
              <a:latin typeface="Arial"/>
              <a:cs typeface="Arial"/>
            </a:endParaRPr>
          </a:p>
        </p:txBody>
      </p:sp>
      <p:sp>
        <p:nvSpPr>
          <p:cNvPr id="20" name="object 20"/>
          <p:cNvSpPr txBox="1"/>
          <p:nvPr/>
        </p:nvSpPr>
        <p:spPr>
          <a:xfrm>
            <a:off x="4788408" y="5424761"/>
            <a:ext cx="1136225" cy="426485"/>
          </a:xfrm>
          <a:prstGeom prst="rect">
            <a:avLst/>
          </a:prstGeom>
        </p:spPr>
        <p:txBody>
          <a:bodyPr vert="horz" wrap="square" lIns="0" tIns="16087" rIns="0" bIns="0" rtlCol="0">
            <a:spAutoFit/>
          </a:bodyPr>
          <a:lstStyle/>
          <a:p>
            <a:pPr marL="16933" marR="6773" indent="5927" defTabSz="1219170">
              <a:spcBef>
                <a:spcPts val="127"/>
              </a:spcBef>
            </a:pPr>
            <a:r>
              <a:rPr sz="1333" spc="-7" dirty="0">
                <a:solidFill>
                  <a:srgbClr val="572EB1"/>
                </a:solidFill>
                <a:latin typeface="Arial"/>
                <a:cs typeface="Arial"/>
              </a:rPr>
              <a:t>No</a:t>
            </a:r>
            <a:r>
              <a:rPr sz="1333" spc="-13" dirty="0">
                <a:solidFill>
                  <a:srgbClr val="572EB1"/>
                </a:solidFill>
                <a:latin typeface="Arial"/>
                <a:cs typeface="Arial"/>
              </a:rPr>
              <a:t>n</a:t>
            </a:r>
            <a:r>
              <a:rPr sz="1333" spc="-7" dirty="0">
                <a:solidFill>
                  <a:srgbClr val="572EB1"/>
                </a:solidFill>
                <a:latin typeface="Arial"/>
                <a:cs typeface="Arial"/>
              </a:rPr>
              <a:t>-d</a:t>
            </a:r>
            <a:r>
              <a:rPr sz="1333" spc="-20" dirty="0">
                <a:solidFill>
                  <a:srgbClr val="572EB1"/>
                </a:solidFill>
                <a:latin typeface="Arial"/>
                <a:cs typeface="Arial"/>
              </a:rPr>
              <a:t>i</a:t>
            </a:r>
            <a:r>
              <a:rPr sz="1333" spc="-7" dirty="0">
                <a:solidFill>
                  <a:srgbClr val="572EB1"/>
                </a:solidFill>
                <a:latin typeface="Arial"/>
                <a:cs typeface="Arial"/>
              </a:rPr>
              <a:t>sru</a:t>
            </a:r>
            <a:r>
              <a:rPr sz="1333" spc="-13" dirty="0">
                <a:solidFill>
                  <a:srgbClr val="572EB1"/>
                </a:solidFill>
                <a:latin typeface="Arial"/>
                <a:cs typeface="Arial"/>
              </a:rPr>
              <a:t>p</a:t>
            </a:r>
            <a:r>
              <a:rPr sz="1333" spc="-7" dirty="0">
                <a:solidFill>
                  <a:srgbClr val="572EB1"/>
                </a:solidFill>
                <a:latin typeface="Arial"/>
                <a:cs typeface="Arial"/>
              </a:rPr>
              <a:t>t</a:t>
            </a:r>
            <a:r>
              <a:rPr sz="1333" spc="-20" dirty="0">
                <a:solidFill>
                  <a:srgbClr val="572EB1"/>
                </a:solidFill>
                <a:latin typeface="Arial"/>
                <a:cs typeface="Arial"/>
              </a:rPr>
              <a:t>iv</a:t>
            </a:r>
            <a:r>
              <a:rPr sz="1333" spc="-7" dirty="0">
                <a:solidFill>
                  <a:srgbClr val="572EB1"/>
                </a:solidFill>
                <a:latin typeface="Arial"/>
                <a:cs typeface="Arial"/>
              </a:rPr>
              <a:t>e  easy</a:t>
            </a:r>
            <a:r>
              <a:rPr sz="1333" spc="-107" dirty="0">
                <a:solidFill>
                  <a:srgbClr val="572EB1"/>
                </a:solidFill>
                <a:latin typeface="Arial"/>
                <a:cs typeface="Arial"/>
              </a:rPr>
              <a:t> </a:t>
            </a:r>
            <a:r>
              <a:rPr sz="1333" spc="-7" dirty="0">
                <a:solidFill>
                  <a:srgbClr val="572EB1"/>
                </a:solidFill>
                <a:latin typeface="Arial"/>
                <a:cs typeface="Arial"/>
              </a:rPr>
              <a:t>testability</a:t>
            </a:r>
            <a:endParaRPr sz="1333" dirty="0">
              <a:solidFill>
                <a:prstClr val="black"/>
              </a:solidFill>
              <a:latin typeface="Arial"/>
              <a:cs typeface="Arial"/>
            </a:endParaRPr>
          </a:p>
        </p:txBody>
      </p:sp>
      <p:sp>
        <p:nvSpPr>
          <p:cNvPr id="21" name="object 21"/>
          <p:cNvSpPr/>
          <p:nvPr/>
        </p:nvSpPr>
        <p:spPr>
          <a:xfrm>
            <a:off x="8355585" y="1580897"/>
            <a:ext cx="7620" cy="4420447"/>
          </a:xfrm>
          <a:custGeom>
            <a:avLst/>
            <a:gdLst/>
            <a:ahLst/>
            <a:cxnLst/>
            <a:rect l="l" t="t" r="r" b="b"/>
            <a:pathLst>
              <a:path w="5714" h="3315335">
                <a:moveTo>
                  <a:pt x="5587" y="0"/>
                </a:moveTo>
                <a:lnTo>
                  <a:pt x="0" y="3315284"/>
                </a:lnTo>
              </a:path>
            </a:pathLst>
          </a:custGeom>
          <a:ln w="9144">
            <a:solidFill>
              <a:srgbClr val="BABABA"/>
            </a:solidFill>
          </a:ln>
        </p:spPr>
        <p:txBody>
          <a:bodyPr wrap="square" lIns="0" tIns="0" rIns="0" bIns="0" rtlCol="0"/>
          <a:lstStyle/>
          <a:p>
            <a:pPr defTabSz="1219170"/>
            <a:endParaRPr sz="2400" dirty="0">
              <a:solidFill>
                <a:prstClr val="black"/>
              </a:solidFill>
              <a:latin typeface="Calibri"/>
            </a:endParaRPr>
          </a:p>
        </p:txBody>
      </p:sp>
      <p:sp>
        <p:nvSpPr>
          <p:cNvPr id="22" name="object 22"/>
          <p:cNvSpPr txBox="1"/>
          <p:nvPr/>
        </p:nvSpPr>
        <p:spPr>
          <a:xfrm>
            <a:off x="9675368" y="1567179"/>
            <a:ext cx="2284307" cy="571096"/>
          </a:xfrm>
          <a:prstGeom prst="rect">
            <a:avLst/>
          </a:prstGeom>
        </p:spPr>
        <p:txBody>
          <a:bodyPr vert="horz" wrap="square" lIns="0" tIns="16933" rIns="0" bIns="0" rtlCol="0">
            <a:spAutoFit/>
          </a:bodyPr>
          <a:lstStyle/>
          <a:p>
            <a:pPr marL="246374" indent="-229441" defTabSz="1219170">
              <a:spcBef>
                <a:spcPts val="133"/>
              </a:spcBef>
              <a:buFont typeface="MS UI Gothic"/>
              <a:buChar char="✓"/>
              <a:tabLst>
                <a:tab pos="247220" algn="l"/>
              </a:tabLst>
            </a:pPr>
            <a:r>
              <a:rPr sz="1200" spc="-7" dirty="0">
                <a:solidFill>
                  <a:prstClr val="black"/>
                </a:solidFill>
                <a:latin typeface="Arial"/>
                <a:cs typeface="Arial"/>
              </a:rPr>
              <a:t>Track</a:t>
            </a:r>
            <a:r>
              <a:rPr sz="1200" spc="-13" dirty="0">
                <a:solidFill>
                  <a:prstClr val="black"/>
                </a:solidFill>
                <a:latin typeface="Arial"/>
                <a:cs typeface="Arial"/>
              </a:rPr>
              <a:t> </a:t>
            </a:r>
            <a:r>
              <a:rPr sz="1200" spc="-7" dirty="0">
                <a:solidFill>
                  <a:prstClr val="black"/>
                </a:solidFill>
                <a:latin typeface="Arial"/>
                <a:cs typeface="Arial"/>
              </a:rPr>
              <a:t>progress</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Identify project</a:t>
            </a:r>
            <a:r>
              <a:rPr sz="1200" spc="-67" dirty="0">
                <a:solidFill>
                  <a:prstClr val="black"/>
                </a:solidFill>
                <a:latin typeface="Arial"/>
                <a:cs typeface="Arial"/>
              </a:rPr>
              <a:t> </a:t>
            </a:r>
            <a:r>
              <a:rPr sz="1200" spc="-7" dirty="0">
                <a:solidFill>
                  <a:prstClr val="black"/>
                </a:solidFill>
                <a:latin typeface="Arial"/>
                <a:cs typeface="Arial"/>
              </a:rPr>
              <a:t>risks</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Integration with Migration</a:t>
            </a:r>
            <a:r>
              <a:rPr sz="1200" spc="-40" dirty="0">
                <a:solidFill>
                  <a:prstClr val="black"/>
                </a:solidFill>
                <a:latin typeface="Arial"/>
                <a:cs typeface="Arial"/>
              </a:rPr>
              <a:t> </a:t>
            </a:r>
            <a:r>
              <a:rPr sz="1200" spc="-7" dirty="0">
                <a:solidFill>
                  <a:prstClr val="black"/>
                </a:solidFill>
                <a:latin typeface="Arial"/>
                <a:cs typeface="Arial"/>
              </a:rPr>
              <a:t>Hub</a:t>
            </a:r>
            <a:endParaRPr sz="1200" dirty="0">
              <a:solidFill>
                <a:prstClr val="black"/>
              </a:solidFill>
              <a:latin typeface="Arial"/>
              <a:cs typeface="Arial"/>
            </a:endParaRPr>
          </a:p>
        </p:txBody>
      </p:sp>
      <p:sp>
        <p:nvSpPr>
          <p:cNvPr id="23" name="object 23"/>
          <p:cNvSpPr txBox="1"/>
          <p:nvPr/>
        </p:nvSpPr>
        <p:spPr>
          <a:xfrm>
            <a:off x="5780023" y="3217672"/>
            <a:ext cx="2397760" cy="386430"/>
          </a:xfrm>
          <a:prstGeom prst="rect">
            <a:avLst/>
          </a:prstGeom>
        </p:spPr>
        <p:txBody>
          <a:bodyPr vert="horz" wrap="square" lIns="0" tIns="16933" rIns="0" bIns="0" rtlCol="0">
            <a:spAutoFit/>
          </a:bodyPr>
          <a:lstStyle/>
          <a:p>
            <a:pPr marL="246374" indent="-229441" defTabSz="1219170">
              <a:spcBef>
                <a:spcPts val="133"/>
              </a:spcBef>
              <a:buFont typeface="MS UI Gothic"/>
              <a:buChar char="✓"/>
              <a:tabLst>
                <a:tab pos="247220" algn="l"/>
              </a:tabLst>
            </a:pPr>
            <a:r>
              <a:rPr sz="1200" spc="-7" dirty="0">
                <a:solidFill>
                  <a:prstClr val="black"/>
                </a:solidFill>
                <a:latin typeface="Arial"/>
                <a:cs typeface="Arial"/>
              </a:rPr>
              <a:t>Data is always in </a:t>
            </a:r>
            <a:r>
              <a:rPr sz="1200" dirty="0">
                <a:solidFill>
                  <a:prstClr val="black"/>
                </a:solidFill>
                <a:latin typeface="Arial"/>
                <a:cs typeface="Arial"/>
              </a:rPr>
              <a:t>real-time</a:t>
            </a:r>
            <a:r>
              <a:rPr sz="1200" spc="-47" dirty="0">
                <a:solidFill>
                  <a:prstClr val="black"/>
                </a:solidFill>
                <a:latin typeface="Arial"/>
                <a:cs typeface="Arial"/>
              </a:rPr>
              <a:t> </a:t>
            </a:r>
            <a:r>
              <a:rPr sz="1200" spc="-7" dirty="0">
                <a:solidFill>
                  <a:prstClr val="black"/>
                </a:solidFill>
                <a:latin typeface="Arial"/>
                <a:cs typeface="Arial"/>
              </a:rPr>
              <a:t>sync</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Cutover windows </a:t>
            </a:r>
            <a:r>
              <a:rPr sz="1200" dirty="0">
                <a:solidFill>
                  <a:prstClr val="black"/>
                </a:solidFill>
                <a:latin typeface="Arial"/>
                <a:cs typeface="Arial"/>
              </a:rPr>
              <a:t>of</a:t>
            </a:r>
            <a:r>
              <a:rPr sz="1200" spc="-13" dirty="0">
                <a:solidFill>
                  <a:prstClr val="black"/>
                </a:solidFill>
                <a:latin typeface="Arial"/>
                <a:cs typeface="Arial"/>
              </a:rPr>
              <a:t> </a:t>
            </a:r>
            <a:r>
              <a:rPr sz="1200" spc="-7" dirty="0">
                <a:solidFill>
                  <a:prstClr val="black"/>
                </a:solidFill>
                <a:latin typeface="Arial"/>
                <a:cs typeface="Arial"/>
              </a:rPr>
              <a:t>minutes</a:t>
            </a:r>
            <a:endParaRPr sz="1200" dirty="0">
              <a:solidFill>
                <a:prstClr val="black"/>
              </a:solidFill>
              <a:latin typeface="Arial"/>
              <a:cs typeface="Arial"/>
            </a:endParaRPr>
          </a:p>
        </p:txBody>
      </p:sp>
      <p:sp>
        <p:nvSpPr>
          <p:cNvPr id="24" name="object 24"/>
          <p:cNvSpPr txBox="1"/>
          <p:nvPr/>
        </p:nvSpPr>
        <p:spPr>
          <a:xfrm>
            <a:off x="5780023" y="4729479"/>
            <a:ext cx="2429085" cy="571096"/>
          </a:xfrm>
          <a:prstGeom prst="rect">
            <a:avLst/>
          </a:prstGeom>
        </p:spPr>
        <p:txBody>
          <a:bodyPr vert="horz" wrap="square" lIns="0" tIns="16933" rIns="0" bIns="0" rtlCol="0">
            <a:spAutoFit/>
          </a:bodyPr>
          <a:lstStyle/>
          <a:p>
            <a:pPr marL="246374" indent="-229441" defTabSz="1219170">
              <a:spcBef>
                <a:spcPts val="133"/>
              </a:spcBef>
              <a:buFont typeface="MS UI Gothic"/>
              <a:buChar char="✓"/>
              <a:tabLst>
                <a:tab pos="247220" algn="l"/>
              </a:tabLst>
            </a:pPr>
            <a:r>
              <a:rPr sz="1200" spc="-7" dirty="0">
                <a:solidFill>
                  <a:prstClr val="black"/>
                </a:solidFill>
                <a:latin typeface="Arial"/>
                <a:cs typeface="Arial"/>
              </a:rPr>
              <a:t>No impact on source</a:t>
            </a:r>
            <a:r>
              <a:rPr sz="1200" spc="-40" dirty="0">
                <a:solidFill>
                  <a:prstClr val="black"/>
                </a:solidFill>
                <a:latin typeface="Arial"/>
                <a:cs typeface="Arial"/>
              </a:rPr>
              <a:t> </a:t>
            </a:r>
            <a:r>
              <a:rPr sz="1200" spc="-7" dirty="0">
                <a:solidFill>
                  <a:prstClr val="black"/>
                </a:solidFill>
                <a:latin typeface="Arial"/>
                <a:cs typeface="Arial"/>
              </a:rPr>
              <a:t>application</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No impact on</a:t>
            </a:r>
            <a:r>
              <a:rPr sz="1200" spc="-47" dirty="0">
                <a:solidFill>
                  <a:prstClr val="black"/>
                </a:solidFill>
                <a:latin typeface="Arial"/>
                <a:cs typeface="Arial"/>
              </a:rPr>
              <a:t> </a:t>
            </a:r>
            <a:r>
              <a:rPr sz="1200" spc="-7" dirty="0">
                <a:solidFill>
                  <a:prstClr val="black"/>
                </a:solidFill>
                <a:latin typeface="Arial"/>
                <a:cs typeface="Arial"/>
              </a:rPr>
              <a:t>replication</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Easily </a:t>
            </a:r>
            <a:r>
              <a:rPr sz="1200" dirty="0">
                <a:solidFill>
                  <a:prstClr val="black"/>
                </a:solidFill>
                <a:latin typeface="Arial"/>
                <a:cs typeface="Arial"/>
              </a:rPr>
              <a:t>test </a:t>
            </a:r>
            <a:r>
              <a:rPr sz="1200" spc="-7" dirty="0">
                <a:solidFill>
                  <a:prstClr val="black"/>
                </a:solidFill>
                <a:latin typeface="Arial"/>
                <a:cs typeface="Arial"/>
              </a:rPr>
              <a:t>in network</a:t>
            </a:r>
            <a:r>
              <a:rPr sz="1200" spc="-40" dirty="0">
                <a:solidFill>
                  <a:prstClr val="black"/>
                </a:solidFill>
                <a:latin typeface="Arial"/>
                <a:cs typeface="Arial"/>
              </a:rPr>
              <a:t> </a:t>
            </a:r>
            <a:r>
              <a:rPr sz="1200" spc="-7" dirty="0">
                <a:solidFill>
                  <a:prstClr val="black"/>
                </a:solidFill>
                <a:latin typeface="Arial"/>
                <a:cs typeface="Arial"/>
              </a:rPr>
              <a:t>isolation</a:t>
            </a:r>
            <a:endParaRPr sz="1200" dirty="0">
              <a:solidFill>
                <a:prstClr val="black"/>
              </a:solidFill>
              <a:latin typeface="Arial"/>
              <a:cs typeface="Arial"/>
            </a:endParaRPr>
          </a:p>
        </p:txBody>
      </p:sp>
      <p:sp>
        <p:nvSpPr>
          <p:cNvPr id="25" name="object 25"/>
          <p:cNvSpPr txBox="1"/>
          <p:nvPr/>
        </p:nvSpPr>
        <p:spPr>
          <a:xfrm>
            <a:off x="9657079" y="3217672"/>
            <a:ext cx="2378285" cy="755762"/>
          </a:xfrm>
          <a:prstGeom prst="rect">
            <a:avLst/>
          </a:prstGeom>
        </p:spPr>
        <p:txBody>
          <a:bodyPr vert="horz" wrap="square" lIns="0" tIns="16933" rIns="0" bIns="0" rtlCol="0">
            <a:spAutoFit/>
          </a:bodyPr>
          <a:lstStyle/>
          <a:p>
            <a:pPr marL="246374" marR="6773" indent="-229441" defTabSz="1219170">
              <a:spcBef>
                <a:spcPts val="133"/>
              </a:spcBef>
              <a:buFont typeface="MS UI Gothic"/>
              <a:buChar char="✓"/>
              <a:tabLst>
                <a:tab pos="247220" algn="l"/>
              </a:tabLst>
            </a:pPr>
            <a:r>
              <a:rPr sz="1200" spc="-7" dirty="0">
                <a:solidFill>
                  <a:prstClr val="black"/>
                </a:solidFill>
                <a:latin typeface="Arial"/>
                <a:cs typeface="Arial"/>
              </a:rPr>
              <a:t>Run migration </a:t>
            </a:r>
            <a:r>
              <a:rPr sz="1200" dirty="0">
                <a:solidFill>
                  <a:prstClr val="black"/>
                </a:solidFill>
                <a:latin typeface="Arial"/>
                <a:cs typeface="Arial"/>
              </a:rPr>
              <a:t>&amp; </a:t>
            </a:r>
            <a:r>
              <a:rPr sz="1200" spc="-7" dirty="0">
                <a:solidFill>
                  <a:prstClr val="black"/>
                </a:solidFill>
                <a:latin typeface="Arial"/>
                <a:cs typeface="Arial"/>
              </a:rPr>
              <a:t>cutover jobs in  parallel</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Leverage </a:t>
            </a:r>
            <a:r>
              <a:rPr sz="1200" dirty="0">
                <a:solidFill>
                  <a:prstClr val="black"/>
                </a:solidFill>
                <a:latin typeface="Arial"/>
                <a:cs typeface="Arial"/>
              </a:rPr>
              <a:t>Documented</a:t>
            </a:r>
            <a:r>
              <a:rPr sz="1200" spc="-87" dirty="0">
                <a:solidFill>
                  <a:prstClr val="black"/>
                </a:solidFill>
                <a:latin typeface="Arial"/>
                <a:cs typeface="Arial"/>
              </a:rPr>
              <a:t> </a:t>
            </a:r>
            <a:r>
              <a:rPr sz="1200" dirty="0">
                <a:solidFill>
                  <a:prstClr val="black"/>
                </a:solidFill>
                <a:latin typeface="Arial"/>
                <a:cs typeface="Arial"/>
              </a:rPr>
              <a:t>APIs</a:t>
            </a:r>
          </a:p>
          <a:p>
            <a:pPr marL="246374" indent="-229441" defTabSz="1219170">
              <a:buFont typeface="MS UI Gothic"/>
              <a:buChar char="✓"/>
              <a:tabLst>
                <a:tab pos="247220" algn="l"/>
              </a:tabLst>
            </a:pPr>
            <a:r>
              <a:rPr sz="1200" spc="-7" dirty="0">
                <a:solidFill>
                  <a:prstClr val="black"/>
                </a:solidFill>
                <a:latin typeface="Arial"/>
                <a:cs typeface="Arial"/>
              </a:rPr>
              <a:t>Integrated </a:t>
            </a:r>
            <a:r>
              <a:rPr sz="1200" dirty="0">
                <a:solidFill>
                  <a:prstClr val="black"/>
                </a:solidFill>
                <a:latin typeface="Arial"/>
                <a:cs typeface="Arial"/>
              </a:rPr>
              <a:t>Post-Script</a:t>
            </a:r>
            <a:r>
              <a:rPr sz="1200" spc="-73" dirty="0">
                <a:solidFill>
                  <a:prstClr val="black"/>
                </a:solidFill>
                <a:latin typeface="Arial"/>
                <a:cs typeface="Arial"/>
              </a:rPr>
              <a:t> </a:t>
            </a:r>
            <a:r>
              <a:rPr sz="1200" spc="-7" dirty="0">
                <a:solidFill>
                  <a:prstClr val="black"/>
                </a:solidFill>
                <a:latin typeface="Arial"/>
                <a:cs typeface="Arial"/>
              </a:rPr>
              <a:t>support</a:t>
            </a:r>
            <a:endParaRPr sz="1200" dirty="0">
              <a:solidFill>
                <a:prstClr val="black"/>
              </a:solidFill>
              <a:latin typeface="Arial"/>
              <a:cs typeface="Arial"/>
            </a:endParaRPr>
          </a:p>
        </p:txBody>
      </p:sp>
      <p:sp>
        <p:nvSpPr>
          <p:cNvPr id="26" name="object 26"/>
          <p:cNvSpPr txBox="1"/>
          <p:nvPr/>
        </p:nvSpPr>
        <p:spPr>
          <a:xfrm>
            <a:off x="9657079" y="4700523"/>
            <a:ext cx="2126827" cy="386430"/>
          </a:xfrm>
          <a:prstGeom prst="rect">
            <a:avLst/>
          </a:prstGeom>
        </p:spPr>
        <p:txBody>
          <a:bodyPr vert="horz" wrap="square" lIns="0" tIns="16933" rIns="0" bIns="0" rtlCol="0">
            <a:spAutoFit/>
          </a:bodyPr>
          <a:lstStyle/>
          <a:p>
            <a:pPr marL="246374" indent="-229441" defTabSz="1219170">
              <a:spcBef>
                <a:spcPts val="133"/>
              </a:spcBef>
              <a:buFont typeface="MS UI Gothic"/>
              <a:buChar char="✓"/>
              <a:tabLst>
                <a:tab pos="247220" algn="l"/>
              </a:tabLst>
            </a:pPr>
            <a:r>
              <a:rPr sz="1200" spc="-7" dirty="0">
                <a:solidFill>
                  <a:prstClr val="black"/>
                </a:solidFill>
                <a:latin typeface="Arial"/>
                <a:cs typeface="Arial"/>
              </a:rPr>
              <a:t>Test </a:t>
            </a:r>
            <a:r>
              <a:rPr sz="1200" dirty="0">
                <a:solidFill>
                  <a:prstClr val="black"/>
                </a:solidFill>
                <a:latin typeface="Arial"/>
                <a:cs typeface="Arial"/>
              </a:rPr>
              <a:t>for </a:t>
            </a:r>
            <a:r>
              <a:rPr sz="1200" spc="-7" dirty="0">
                <a:solidFill>
                  <a:prstClr val="black"/>
                </a:solidFill>
                <a:latin typeface="Arial"/>
                <a:cs typeface="Arial"/>
              </a:rPr>
              <a:t>100%</a:t>
            </a:r>
            <a:r>
              <a:rPr sz="1200" spc="-40" dirty="0">
                <a:solidFill>
                  <a:prstClr val="black"/>
                </a:solidFill>
                <a:latin typeface="Arial"/>
                <a:cs typeface="Arial"/>
              </a:rPr>
              <a:t> </a:t>
            </a:r>
            <a:r>
              <a:rPr sz="1200" spc="-7" dirty="0">
                <a:solidFill>
                  <a:prstClr val="black"/>
                </a:solidFill>
                <a:latin typeface="Arial"/>
                <a:cs typeface="Arial"/>
              </a:rPr>
              <a:t>confidence</a:t>
            </a:r>
            <a:endParaRPr sz="1200" dirty="0">
              <a:solidFill>
                <a:prstClr val="black"/>
              </a:solidFill>
              <a:latin typeface="Arial"/>
              <a:cs typeface="Arial"/>
            </a:endParaRPr>
          </a:p>
          <a:p>
            <a:pPr marL="246374" indent="-229441" defTabSz="1219170">
              <a:buFont typeface="MS UI Gothic"/>
              <a:buChar char="✓"/>
              <a:tabLst>
                <a:tab pos="247220" algn="l"/>
              </a:tabLst>
            </a:pPr>
            <a:r>
              <a:rPr sz="1200" spc="-7" dirty="0">
                <a:solidFill>
                  <a:prstClr val="black"/>
                </a:solidFill>
                <a:latin typeface="Arial"/>
                <a:cs typeface="Arial"/>
              </a:rPr>
              <a:t>No surprises during</a:t>
            </a:r>
            <a:r>
              <a:rPr sz="1200" spc="-33" dirty="0">
                <a:solidFill>
                  <a:prstClr val="black"/>
                </a:solidFill>
                <a:latin typeface="Arial"/>
                <a:cs typeface="Arial"/>
              </a:rPr>
              <a:t> </a:t>
            </a:r>
            <a:r>
              <a:rPr sz="1200" spc="-7" dirty="0">
                <a:solidFill>
                  <a:prstClr val="black"/>
                </a:solidFill>
                <a:latin typeface="Arial"/>
                <a:cs typeface="Arial"/>
              </a:rPr>
              <a:t>cutover</a:t>
            </a:r>
            <a:endParaRPr sz="1200" dirty="0">
              <a:solidFill>
                <a:prstClr val="black"/>
              </a:solidFill>
              <a:latin typeface="Arial"/>
              <a:cs typeface="Arial"/>
            </a:endParaRPr>
          </a:p>
        </p:txBody>
      </p:sp>
      <p:sp>
        <p:nvSpPr>
          <p:cNvPr id="27" name="object 27"/>
          <p:cNvSpPr/>
          <p:nvPr/>
        </p:nvSpPr>
        <p:spPr>
          <a:xfrm>
            <a:off x="2157984" y="1580897"/>
            <a:ext cx="6773" cy="4420447"/>
          </a:xfrm>
          <a:custGeom>
            <a:avLst/>
            <a:gdLst/>
            <a:ahLst/>
            <a:cxnLst/>
            <a:rect l="l" t="t" r="r" b="b"/>
            <a:pathLst>
              <a:path w="5080" h="3315335">
                <a:moveTo>
                  <a:pt x="0" y="0"/>
                </a:moveTo>
                <a:lnTo>
                  <a:pt x="4571" y="3315284"/>
                </a:lnTo>
              </a:path>
            </a:pathLst>
          </a:custGeom>
          <a:ln w="9144">
            <a:solidFill>
              <a:srgbClr val="BABABA"/>
            </a:solidFill>
          </a:ln>
        </p:spPr>
        <p:txBody>
          <a:bodyPr wrap="square" lIns="0" tIns="0" rIns="0" bIns="0" rtlCol="0"/>
          <a:lstStyle/>
          <a:p>
            <a:pPr defTabSz="1219170"/>
            <a:endParaRPr sz="2400" dirty="0">
              <a:solidFill>
                <a:prstClr val="black"/>
              </a:solidFill>
              <a:latin typeface="Calibri"/>
            </a:endParaRPr>
          </a:p>
        </p:txBody>
      </p:sp>
      <p:sp>
        <p:nvSpPr>
          <p:cNvPr id="28" name="object 28"/>
          <p:cNvSpPr/>
          <p:nvPr/>
        </p:nvSpPr>
        <p:spPr>
          <a:xfrm>
            <a:off x="5045455" y="3082543"/>
            <a:ext cx="505967" cy="560832"/>
          </a:xfrm>
          <a:prstGeom prst="rect">
            <a:avLst/>
          </a:prstGeom>
          <a:blipFill>
            <a:blip r:embed="rId11"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9" name="object 29"/>
          <p:cNvSpPr txBox="1"/>
          <p:nvPr/>
        </p:nvSpPr>
        <p:spPr>
          <a:xfrm>
            <a:off x="4672921" y="3673178"/>
            <a:ext cx="1290320" cy="631605"/>
          </a:xfrm>
          <a:prstGeom prst="rect">
            <a:avLst/>
          </a:prstGeom>
        </p:spPr>
        <p:txBody>
          <a:bodyPr vert="horz" wrap="square" lIns="0" tIns="16087" rIns="0" bIns="0" rtlCol="0">
            <a:spAutoFit/>
          </a:bodyPr>
          <a:lstStyle/>
          <a:p>
            <a:pPr marL="16933" marR="6773" indent="332730" defTabSz="1219170">
              <a:spcBef>
                <a:spcPts val="127"/>
              </a:spcBef>
            </a:pPr>
            <a:r>
              <a:rPr sz="1333" spc="-7" dirty="0">
                <a:solidFill>
                  <a:srgbClr val="572EB1"/>
                </a:solidFill>
                <a:latin typeface="Arial"/>
                <a:cs typeface="Arial"/>
              </a:rPr>
              <a:t>Shorten  cutover </a:t>
            </a:r>
            <a:r>
              <a:rPr sz="1333" spc="-13" dirty="0">
                <a:solidFill>
                  <a:srgbClr val="572EB1"/>
                </a:solidFill>
                <a:latin typeface="Arial"/>
                <a:cs typeface="Arial"/>
              </a:rPr>
              <a:t>window</a:t>
            </a:r>
            <a:r>
              <a:rPr sz="1333" spc="-60" dirty="0">
                <a:solidFill>
                  <a:srgbClr val="572EB1"/>
                </a:solidFill>
                <a:latin typeface="Arial"/>
                <a:cs typeface="Arial"/>
              </a:rPr>
              <a:t> </a:t>
            </a:r>
            <a:r>
              <a:rPr sz="1333" spc="-7" dirty="0">
                <a:solidFill>
                  <a:srgbClr val="572EB1"/>
                </a:solidFill>
                <a:latin typeface="Arial"/>
                <a:cs typeface="Arial"/>
              </a:rPr>
              <a:t>/</a:t>
            </a:r>
            <a:endParaRPr sz="1333" dirty="0">
              <a:solidFill>
                <a:prstClr val="black"/>
              </a:solidFill>
              <a:latin typeface="Arial"/>
              <a:cs typeface="Arial"/>
            </a:endParaRPr>
          </a:p>
          <a:p>
            <a:pPr marL="284473" defTabSz="1219170"/>
            <a:r>
              <a:rPr sz="1333" spc="-7" dirty="0">
                <a:solidFill>
                  <a:srgbClr val="572EB1"/>
                </a:solidFill>
                <a:latin typeface="Arial"/>
                <a:cs typeface="Arial"/>
              </a:rPr>
              <a:t>downtime</a:t>
            </a:r>
            <a:endParaRPr sz="1333" dirty="0">
              <a:solidFill>
                <a:prstClr val="black"/>
              </a:solidFill>
              <a:latin typeface="Arial"/>
              <a:cs typeface="Arial"/>
            </a:endParaRPr>
          </a:p>
        </p:txBody>
      </p:sp>
      <p:sp>
        <p:nvSpPr>
          <p:cNvPr id="30" name="object 30"/>
          <p:cNvSpPr txBox="1"/>
          <p:nvPr/>
        </p:nvSpPr>
        <p:spPr>
          <a:xfrm>
            <a:off x="4987037" y="2135293"/>
            <a:ext cx="615527" cy="221365"/>
          </a:xfrm>
          <a:prstGeom prst="rect">
            <a:avLst/>
          </a:prstGeom>
        </p:spPr>
        <p:txBody>
          <a:bodyPr vert="horz" wrap="square" lIns="0" tIns="16087" rIns="0" bIns="0" rtlCol="0">
            <a:spAutoFit/>
          </a:bodyPr>
          <a:lstStyle/>
          <a:p>
            <a:pPr marL="16933" defTabSz="1219170">
              <a:spcBef>
                <a:spcPts val="127"/>
              </a:spcBef>
            </a:pPr>
            <a:r>
              <a:rPr sz="1333" spc="-7" dirty="0">
                <a:solidFill>
                  <a:srgbClr val="572EB1"/>
                </a:solidFill>
                <a:latin typeface="Arial"/>
                <a:cs typeface="Arial"/>
              </a:rPr>
              <a:t>Red</a:t>
            </a:r>
            <a:r>
              <a:rPr sz="1333" spc="-13" dirty="0">
                <a:solidFill>
                  <a:srgbClr val="572EB1"/>
                </a:solidFill>
                <a:latin typeface="Arial"/>
                <a:cs typeface="Arial"/>
              </a:rPr>
              <a:t>u</a:t>
            </a:r>
            <a:r>
              <a:rPr sz="1333" spc="-7" dirty="0">
                <a:solidFill>
                  <a:srgbClr val="572EB1"/>
                </a:solidFill>
                <a:latin typeface="Arial"/>
                <a:cs typeface="Arial"/>
              </a:rPr>
              <a:t>ce</a:t>
            </a:r>
            <a:endParaRPr sz="1333" dirty="0">
              <a:solidFill>
                <a:prstClr val="black"/>
              </a:solidFill>
              <a:latin typeface="Arial"/>
              <a:cs typeface="Arial"/>
            </a:endParaRPr>
          </a:p>
        </p:txBody>
      </p:sp>
      <p:sp>
        <p:nvSpPr>
          <p:cNvPr id="31" name="object 31"/>
          <p:cNvSpPr txBox="1"/>
          <p:nvPr/>
        </p:nvSpPr>
        <p:spPr>
          <a:xfrm>
            <a:off x="4718473" y="2224611"/>
            <a:ext cx="3433233" cy="535980"/>
          </a:xfrm>
          <a:prstGeom prst="rect">
            <a:avLst/>
          </a:prstGeom>
        </p:spPr>
        <p:txBody>
          <a:bodyPr vert="horz" wrap="square" lIns="0" tIns="73659" rIns="0" bIns="0" rtlCol="0">
            <a:spAutoFit/>
          </a:bodyPr>
          <a:lstStyle/>
          <a:p>
            <a:pPr marL="108371" defTabSz="1219170">
              <a:spcBef>
                <a:spcPts val="579"/>
              </a:spcBef>
            </a:pPr>
            <a:r>
              <a:rPr sz="2000" spc="-9" baseline="-19444" dirty="0">
                <a:solidFill>
                  <a:srgbClr val="572EB1"/>
                </a:solidFill>
                <a:latin typeface="Arial"/>
                <a:cs typeface="Arial"/>
              </a:rPr>
              <a:t>human </a:t>
            </a:r>
            <a:r>
              <a:rPr sz="2000" spc="-20" baseline="-19444" dirty="0">
                <a:solidFill>
                  <a:srgbClr val="572EB1"/>
                </a:solidFill>
                <a:latin typeface="Arial"/>
                <a:cs typeface="Arial"/>
              </a:rPr>
              <a:t>labor </a:t>
            </a:r>
            <a:r>
              <a:rPr sz="1200" spc="-260" dirty="0">
                <a:solidFill>
                  <a:prstClr val="black"/>
                </a:solidFill>
                <a:latin typeface="MS UI Gothic"/>
                <a:cs typeface="MS UI Gothic"/>
              </a:rPr>
              <a:t>✓ </a:t>
            </a:r>
            <a:r>
              <a:rPr sz="1200" dirty="0">
                <a:solidFill>
                  <a:prstClr val="black"/>
                </a:solidFill>
                <a:latin typeface="Arial"/>
                <a:cs typeface="Arial"/>
              </a:rPr>
              <a:t>Wide </a:t>
            </a:r>
            <a:r>
              <a:rPr sz="1200" spc="-7" dirty="0">
                <a:solidFill>
                  <a:prstClr val="black"/>
                </a:solidFill>
                <a:latin typeface="Arial"/>
                <a:cs typeface="Arial"/>
              </a:rPr>
              <a:t>variety </a:t>
            </a:r>
            <a:r>
              <a:rPr sz="1200" dirty="0">
                <a:solidFill>
                  <a:prstClr val="black"/>
                </a:solidFill>
                <a:latin typeface="Arial"/>
                <a:cs typeface="Arial"/>
              </a:rPr>
              <a:t>of supported</a:t>
            </a:r>
            <a:r>
              <a:rPr sz="1200" spc="-140" dirty="0">
                <a:solidFill>
                  <a:prstClr val="black"/>
                </a:solidFill>
                <a:latin typeface="Arial"/>
                <a:cs typeface="Arial"/>
              </a:rPr>
              <a:t> </a:t>
            </a:r>
            <a:r>
              <a:rPr sz="1200" spc="-7" dirty="0">
                <a:solidFill>
                  <a:prstClr val="black"/>
                </a:solidFill>
                <a:latin typeface="Arial"/>
                <a:cs typeface="Arial"/>
              </a:rPr>
              <a:t>OS’s</a:t>
            </a:r>
            <a:endParaRPr sz="1200" dirty="0">
              <a:solidFill>
                <a:prstClr val="black"/>
              </a:solidFill>
              <a:latin typeface="Arial"/>
              <a:cs typeface="Arial"/>
            </a:endParaRPr>
          </a:p>
          <a:p>
            <a:pPr marL="16933" defTabSz="1219170">
              <a:spcBef>
                <a:spcPts val="447"/>
              </a:spcBef>
            </a:pPr>
            <a:r>
              <a:rPr sz="1333" spc="-13" dirty="0">
                <a:solidFill>
                  <a:srgbClr val="572EB1"/>
                </a:solidFill>
                <a:latin typeface="Arial"/>
                <a:cs typeface="Arial"/>
              </a:rPr>
              <a:t>and</a:t>
            </a:r>
            <a:r>
              <a:rPr sz="1333" spc="-27" dirty="0">
                <a:solidFill>
                  <a:srgbClr val="572EB1"/>
                </a:solidFill>
                <a:latin typeface="Arial"/>
                <a:cs typeface="Arial"/>
              </a:rPr>
              <a:t> </a:t>
            </a:r>
            <a:r>
              <a:rPr sz="1333" spc="-7" dirty="0">
                <a:solidFill>
                  <a:srgbClr val="572EB1"/>
                </a:solidFill>
                <a:latin typeface="Arial"/>
                <a:cs typeface="Arial"/>
              </a:rPr>
              <a:t>complexity</a:t>
            </a:r>
            <a:endParaRPr sz="1333" dirty="0">
              <a:solidFill>
                <a:prstClr val="black"/>
              </a:solidFill>
              <a:latin typeface="Arial"/>
              <a:cs typeface="Arial"/>
            </a:endParaRPr>
          </a:p>
        </p:txBody>
      </p:sp>
      <p:sp>
        <p:nvSpPr>
          <p:cNvPr id="32" name="object 32"/>
          <p:cNvSpPr/>
          <p:nvPr/>
        </p:nvSpPr>
        <p:spPr>
          <a:xfrm>
            <a:off x="4990592" y="1599184"/>
            <a:ext cx="532384" cy="536448"/>
          </a:xfrm>
          <a:prstGeom prst="rect">
            <a:avLst/>
          </a:prstGeom>
          <a:blipFill>
            <a:blip r:embed="rId12"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33" name="object 33"/>
          <p:cNvSpPr/>
          <p:nvPr/>
        </p:nvSpPr>
        <p:spPr>
          <a:xfrm>
            <a:off x="5208015" y="1782063"/>
            <a:ext cx="89407" cy="160528"/>
          </a:xfrm>
          <a:prstGeom prst="rect">
            <a:avLst/>
          </a:prstGeom>
          <a:blipFill>
            <a:blip r:embed="rId13"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34" name="object 34"/>
          <p:cNvSpPr txBox="1"/>
          <p:nvPr/>
        </p:nvSpPr>
        <p:spPr>
          <a:xfrm>
            <a:off x="8418745" y="3705690"/>
            <a:ext cx="1192107" cy="631605"/>
          </a:xfrm>
          <a:prstGeom prst="rect">
            <a:avLst/>
          </a:prstGeom>
        </p:spPr>
        <p:txBody>
          <a:bodyPr vert="horz" wrap="square" lIns="0" tIns="16087" rIns="0" bIns="0" rtlCol="0">
            <a:spAutoFit/>
          </a:bodyPr>
          <a:lstStyle/>
          <a:p>
            <a:pPr marL="16933" marR="6773" algn="ctr" defTabSz="1219170">
              <a:spcBef>
                <a:spcPts val="127"/>
              </a:spcBef>
            </a:pPr>
            <a:r>
              <a:rPr sz="1333" spc="-7" dirty="0">
                <a:solidFill>
                  <a:srgbClr val="572EB1"/>
                </a:solidFill>
                <a:latin typeface="Arial"/>
                <a:cs typeface="Arial"/>
              </a:rPr>
              <a:t>Migration  automation</a:t>
            </a:r>
            <a:r>
              <a:rPr sz="1333" spc="-133" dirty="0">
                <a:solidFill>
                  <a:srgbClr val="572EB1"/>
                </a:solidFill>
                <a:latin typeface="Arial"/>
                <a:cs typeface="Arial"/>
              </a:rPr>
              <a:t> </a:t>
            </a:r>
            <a:r>
              <a:rPr sz="1333" spc="-7" dirty="0">
                <a:solidFill>
                  <a:srgbClr val="572EB1"/>
                </a:solidFill>
                <a:latin typeface="Arial"/>
                <a:cs typeface="Arial"/>
              </a:rPr>
              <a:t>and  optimization</a:t>
            </a:r>
            <a:endParaRPr sz="1333" dirty="0">
              <a:solidFill>
                <a:prstClr val="black"/>
              </a:solidFill>
              <a:latin typeface="Arial"/>
              <a:cs typeface="Arial"/>
            </a:endParaRPr>
          </a:p>
        </p:txBody>
      </p:sp>
      <p:sp>
        <p:nvSpPr>
          <p:cNvPr id="35" name="object 35"/>
          <p:cNvSpPr/>
          <p:nvPr/>
        </p:nvSpPr>
        <p:spPr>
          <a:xfrm>
            <a:off x="8601455" y="4769104"/>
            <a:ext cx="755904" cy="489712"/>
          </a:xfrm>
          <a:prstGeom prst="rect">
            <a:avLst/>
          </a:prstGeom>
          <a:blipFill>
            <a:blip r:embed="rId14"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36" name="object 36"/>
          <p:cNvSpPr txBox="1"/>
          <p:nvPr/>
        </p:nvSpPr>
        <p:spPr>
          <a:xfrm>
            <a:off x="8417053" y="5451178"/>
            <a:ext cx="1203113" cy="426485"/>
          </a:xfrm>
          <a:prstGeom prst="rect">
            <a:avLst/>
          </a:prstGeom>
        </p:spPr>
        <p:txBody>
          <a:bodyPr vert="horz" wrap="square" lIns="0" tIns="16087" rIns="0" bIns="0" rtlCol="0">
            <a:spAutoFit/>
          </a:bodyPr>
          <a:lstStyle/>
          <a:p>
            <a:pPr marL="47412" marR="6773" indent="-30479" defTabSz="1219170">
              <a:spcBef>
                <a:spcPts val="127"/>
              </a:spcBef>
            </a:pPr>
            <a:r>
              <a:rPr sz="1333" spc="-7" dirty="0">
                <a:solidFill>
                  <a:srgbClr val="572EB1"/>
                </a:solidFill>
                <a:latin typeface="Arial"/>
                <a:cs typeface="Arial"/>
              </a:rPr>
              <a:t>Predictable</a:t>
            </a:r>
            <a:r>
              <a:rPr sz="1333" spc="-113" dirty="0">
                <a:solidFill>
                  <a:srgbClr val="572EB1"/>
                </a:solidFill>
                <a:latin typeface="Arial"/>
                <a:cs typeface="Arial"/>
              </a:rPr>
              <a:t> </a:t>
            </a:r>
            <a:r>
              <a:rPr sz="1333" spc="-7" dirty="0">
                <a:solidFill>
                  <a:srgbClr val="572EB1"/>
                </a:solidFill>
                <a:latin typeface="Arial"/>
                <a:cs typeface="Arial"/>
              </a:rPr>
              <a:t>and  no-risk</a:t>
            </a:r>
            <a:r>
              <a:rPr sz="1333" spc="-67" dirty="0">
                <a:solidFill>
                  <a:srgbClr val="572EB1"/>
                </a:solidFill>
                <a:latin typeface="Arial"/>
                <a:cs typeface="Arial"/>
              </a:rPr>
              <a:t> </a:t>
            </a:r>
            <a:r>
              <a:rPr sz="1333" spc="-7" dirty="0">
                <a:solidFill>
                  <a:srgbClr val="572EB1"/>
                </a:solidFill>
                <a:latin typeface="Arial"/>
                <a:cs typeface="Arial"/>
              </a:rPr>
              <a:t>cutover</a:t>
            </a:r>
            <a:endParaRPr sz="1333" dirty="0">
              <a:solidFill>
                <a:prstClr val="black"/>
              </a:solidFill>
              <a:latin typeface="Arial"/>
              <a:cs typeface="Arial"/>
            </a:endParaRPr>
          </a:p>
        </p:txBody>
      </p:sp>
      <p:sp>
        <p:nvSpPr>
          <p:cNvPr id="37" name="object 37"/>
          <p:cNvSpPr/>
          <p:nvPr/>
        </p:nvSpPr>
        <p:spPr>
          <a:xfrm>
            <a:off x="8707120" y="3143503"/>
            <a:ext cx="560832" cy="558800"/>
          </a:xfrm>
          <a:prstGeom prst="rect">
            <a:avLst/>
          </a:prstGeom>
          <a:blipFill>
            <a:blip r:embed="rId15"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38" name="object 38"/>
          <p:cNvSpPr/>
          <p:nvPr/>
        </p:nvSpPr>
        <p:spPr>
          <a:xfrm>
            <a:off x="8672575" y="1524000"/>
            <a:ext cx="658367" cy="660400"/>
          </a:xfrm>
          <a:prstGeom prst="rect">
            <a:avLst/>
          </a:prstGeom>
          <a:blipFill>
            <a:blip r:embed="rId16"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39" name="object 39"/>
          <p:cNvSpPr txBox="1">
            <a:spLocks noGrp="1"/>
          </p:cNvSpPr>
          <p:nvPr>
            <p:ph type="ftr" sz="quarter" idx="4294967295"/>
          </p:nvPr>
        </p:nvSpPr>
        <p:spPr>
          <a:xfrm>
            <a:off x="139982" y="8664909"/>
            <a:ext cx="3961271" cy="250496"/>
          </a:xfrm>
          <a:prstGeom prst="rect">
            <a:avLst/>
          </a:prstGeom>
        </p:spPr>
        <p:txBody>
          <a:bodyPr vert="horz" wrap="square" lIns="0" tIns="4233" rIns="0" bIns="0" rtlCol="0">
            <a:spAutoFit/>
          </a:bodyPr>
          <a:lstStyle/>
          <a:p>
            <a:pPr marL="16933" defTabSz="1219170">
              <a:spcBef>
                <a:spcPts val="33"/>
              </a:spcBef>
            </a:pPr>
            <a:r>
              <a:rPr spc="-13" dirty="0"/>
              <a:t>2017 </a:t>
            </a:r>
            <a:r>
              <a:rPr spc="-7" dirty="0"/>
              <a:t>CloudEndure </a:t>
            </a:r>
            <a:r>
              <a:rPr dirty="0"/>
              <a:t>-</a:t>
            </a:r>
            <a:r>
              <a:rPr spc="-93" dirty="0"/>
              <a:t> </a:t>
            </a:r>
            <a:r>
              <a:rPr spc="-7" dirty="0"/>
              <a:t>Confidential</a:t>
            </a:r>
          </a:p>
        </p:txBody>
      </p:sp>
    </p:spTree>
    <p:extLst>
      <p:ext uri="{BB962C8B-B14F-4D97-AF65-F5344CB8AC3E}">
        <p14:creationId xmlns:p14="http://schemas.microsoft.com/office/powerpoint/2010/main" val="421806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6187" y="156973"/>
            <a:ext cx="7281333" cy="590697"/>
          </a:xfrm>
          <a:prstGeom prst="rect">
            <a:avLst/>
          </a:prstGeom>
        </p:spPr>
        <p:txBody>
          <a:bodyPr vert="horz" wrap="square" lIns="0" tIns="16087" rIns="0" bIns="0" rtlCol="0">
            <a:spAutoFit/>
          </a:bodyPr>
          <a:lstStyle/>
          <a:p>
            <a:pPr marL="16933">
              <a:spcBef>
                <a:spcPts val="127"/>
              </a:spcBef>
            </a:pPr>
            <a:r>
              <a:rPr spc="-7" dirty="0"/>
              <a:t>CloudEndure benefits -</a:t>
            </a:r>
            <a:r>
              <a:rPr spc="-40" dirty="0"/>
              <a:t> </a:t>
            </a:r>
            <a:r>
              <a:rPr spc="-7" dirty="0"/>
              <a:t>summary</a:t>
            </a:r>
          </a:p>
        </p:txBody>
      </p:sp>
      <p:sp>
        <p:nvSpPr>
          <p:cNvPr id="4" name="object 4"/>
          <p:cNvSpPr txBox="1">
            <a:spLocks noGrp="1"/>
          </p:cNvSpPr>
          <p:nvPr>
            <p:ph type="ftr" sz="quarter" idx="4294967295"/>
          </p:nvPr>
        </p:nvSpPr>
        <p:spPr>
          <a:xfrm>
            <a:off x="139982" y="8664909"/>
            <a:ext cx="3961271" cy="250496"/>
          </a:xfrm>
          <a:prstGeom prst="rect">
            <a:avLst/>
          </a:prstGeom>
        </p:spPr>
        <p:txBody>
          <a:bodyPr vert="horz" wrap="square" lIns="0" tIns="4233" rIns="0" bIns="0" rtlCol="0">
            <a:spAutoFit/>
          </a:bodyPr>
          <a:lstStyle/>
          <a:p>
            <a:pPr marL="16933" defTabSz="1219170">
              <a:spcBef>
                <a:spcPts val="33"/>
              </a:spcBef>
            </a:pPr>
            <a:r>
              <a:rPr spc="-13" dirty="0"/>
              <a:t>2017 </a:t>
            </a:r>
            <a:r>
              <a:rPr spc="-7" dirty="0"/>
              <a:t>CloudEndure </a:t>
            </a:r>
            <a:r>
              <a:rPr dirty="0"/>
              <a:t>-</a:t>
            </a:r>
            <a:r>
              <a:rPr spc="-93" dirty="0"/>
              <a:t> </a:t>
            </a:r>
            <a:r>
              <a:rPr spc="-7" dirty="0"/>
              <a:t>Confidential</a:t>
            </a:r>
          </a:p>
        </p:txBody>
      </p:sp>
      <p:sp>
        <p:nvSpPr>
          <p:cNvPr id="3" name="object 3"/>
          <p:cNvSpPr txBox="1"/>
          <p:nvPr/>
        </p:nvSpPr>
        <p:spPr>
          <a:xfrm>
            <a:off x="308187" y="1334008"/>
            <a:ext cx="11433387" cy="4816982"/>
          </a:xfrm>
          <a:prstGeom prst="rect">
            <a:avLst/>
          </a:prstGeom>
        </p:spPr>
        <p:txBody>
          <a:bodyPr vert="horz" wrap="square" lIns="0" tIns="16087" rIns="0" bIns="0" rtlCol="0">
            <a:spAutoFit/>
          </a:bodyPr>
          <a:lstStyle/>
          <a:p>
            <a:pPr marL="474121" indent="-457189" defTabSz="1219170">
              <a:spcBef>
                <a:spcPts val="127"/>
              </a:spcBef>
              <a:buClr>
                <a:srgbClr val="959595"/>
              </a:buClr>
              <a:buFont typeface="MS UI Gothic"/>
              <a:buChar char="▪"/>
              <a:tabLst>
                <a:tab pos="473275" algn="l"/>
                <a:tab pos="474121" algn="l"/>
              </a:tabLst>
            </a:pPr>
            <a:r>
              <a:rPr sz="2133" spc="-20" dirty="0">
                <a:solidFill>
                  <a:prstClr val="black"/>
                </a:solidFill>
                <a:latin typeface="Trebuchet MS"/>
                <a:cs typeface="Trebuchet MS"/>
              </a:rPr>
              <a:t>Replicate </a:t>
            </a:r>
            <a:r>
              <a:rPr sz="2133" spc="-7" dirty="0">
                <a:solidFill>
                  <a:prstClr val="black"/>
                </a:solidFill>
                <a:latin typeface="Trebuchet MS"/>
                <a:cs typeface="Trebuchet MS"/>
              </a:rPr>
              <a:t>from physical or virtual </a:t>
            </a:r>
            <a:r>
              <a:rPr sz="2133" spc="-13" dirty="0">
                <a:solidFill>
                  <a:prstClr val="black"/>
                </a:solidFill>
                <a:latin typeface="Trebuchet MS"/>
                <a:cs typeface="Trebuchet MS"/>
              </a:rPr>
              <a:t>machines </a:t>
            </a:r>
            <a:r>
              <a:rPr sz="2133" spc="-7" dirty="0">
                <a:solidFill>
                  <a:prstClr val="black"/>
                </a:solidFill>
                <a:latin typeface="Trebuchet MS"/>
                <a:cs typeface="Trebuchet MS"/>
              </a:rPr>
              <a:t>(any</a:t>
            </a:r>
            <a:r>
              <a:rPr sz="2133" spc="152" dirty="0">
                <a:solidFill>
                  <a:prstClr val="black"/>
                </a:solidFill>
                <a:latin typeface="Trebuchet MS"/>
                <a:cs typeface="Trebuchet MS"/>
              </a:rPr>
              <a:t> </a:t>
            </a:r>
            <a:r>
              <a:rPr sz="2133" spc="-7" dirty="0">
                <a:solidFill>
                  <a:prstClr val="black"/>
                </a:solidFill>
                <a:latin typeface="Trebuchet MS"/>
                <a:cs typeface="Trebuchet MS"/>
              </a:rPr>
              <a:t>hypervisor)</a:t>
            </a:r>
            <a:endParaRPr sz="2133" dirty="0">
              <a:solidFill>
                <a:prstClr val="black"/>
              </a:solidFill>
              <a:latin typeface="Trebuchet MS"/>
              <a:cs typeface="Trebuchet MS"/>
            </a:endParaRPr>
          </a:p>
          <a:p>
            <a:pPr marL="474121" indent="-457189" defTabSz="1219170">
              <a:spcBef>
                <a:spcPts val="1793"/>
              </a:spcBef>
              <a:buClr>
                <a:srgbClr val="959595"/>
              </a:buClr>
              <a:buFont typeface="MS UI Gothic"/>
              <a:buChar char="▪"/>
              <a:tabLst>
                <a:tab pos="473275" algn="l"/>
                <a:tab pos="474121" algn="l"/>
              </a:tabLst>
            </a:pPr>
            <a:r>
              <a:rPr sz="2133" spc="-20" dirty="0">
                <a:solidFill>
                  <a:prstClr val="black"/>
                </a:solidFill>
                <a:latin typeface="Trebuchet MS"/>
                <a:cs typeface="Trebuchet MS"/>
              </a:rPr>
              <a:t>Replicate </a:t>
            </a:r>
            <a:r>
              <a:rPr sz="2133" spc="-7" dirty="0">
                <a:solidFill>
                  <a:prstClr val="black"/>
                </a:solidFill>
                <a:latin typeface="Trebuchet MS"/>
                <a:cs typeface="Trebuchet MS"/>
              </a:rPr>
              <a:t>from other </a:t>
            </a:r>
            <a:r>
              <a:rPr sz="2133" spc="-13" dirty="0">
                <a:solidFill>
                  <a:prstClr val="black"/>
                </a:solidFill>
                <a:latin typeface="Trebuchet MS"/>
                <a:cs typeface="Trebuchet MS"/>
              </a:rPr>
              <a:t>clouds </a:t>
            </a:r>
            <a:r>
              <a:rPr sz="2133" spc="-7" dirty="0">
                <a:solidFill>
                  <a:prstClr val="black"/>
                </a:solidFill>
                <a:latin typeface="Trebuchet MS"/>
                <a:cs typeface="Trebuchet MS"/>
              </a:rPr>
              <a:t>(such as </a:t>
            </a:r>
            <a:r>
              <a:rPr sz="2133" spc="-60" dirty="0">
                <a:solidFill>
                  <a:prstClr val="black"/>
                </a:solidFill>
                <a:latin typeface="Trebuchet MS"/>
                <a:cs typeface="Trebuchet MS"/>
              </a:rPr>
              <a:t>AWS, </a:t>
            </a:r>
            <a:r>
              <a:rPr sz="2133" spc="-7" dirty="0">
                <a:solidFill>
                  <a:prstClr val="black"/>
                </a:solidFill>
                <a:latin typeface="Trebuchet MS"/>
                <a:cs typeface="Trebuchet MS"/>
              </a:rPr>
              <a:t>Google, </a:t>
            </a:r>
            <a:r>
              <a:rPr sz="2133" spc="-13" dirty="0">
                <a:solidFill>
                  <a:prstClr val="black"/>
                </a:solidFill>
                <a:latin typeface="Trebuchet MS"/>
                <a:cs typeface="Trebuchet MS"/>
              </a:rPr>
              <a:t>Rackspace</a:t>
            </a:r>
            <a:r>
              <a:rPr sz="2133" spc="200" dirty="0">
                <a:solidFill>
                  <a:prstClr val="black"/>
                </a:solidFill>
                <a:latin typeface="Trebuchet MS"/>
                <a:cs typeface="Trebuchet MS"/>
              </a:rPr>
              <a:t> </a:t>
            </a:r>
            <a:r>
              <a:rPr sz="2133" spc="-7" dirty="0">
                <a:solidFill>
                  <a:prstClr val="black"/>
                </a:solidFill>
                <a:latin typeface="Trebuchet MS"/>
                <a:cs typeface="Trebuchet MS"/>
              </a:rPr>
              <a:t>etc.)</a:t>
            </a:r>
            <a:endParaRPr sz="2133" dirty="0">
              <a:solidFill>
                <a:prstClr val="black"/>
              </a:solidFill>
              <a:latin typeface="Trebuchet MS"/>
              <a:cs typeface="Trebuchet MS"/>
            </a:endParaRPr>
          </a:p>
          <a:p>
            <a:pPr marL="474121" indent="-457189" defTabSz="1219170">
              <a:spcBef>
                <a:spcPts val="1793"/>
              </a:spcBef>
              <a:buClr>
                <a:srgbClr val="959595"/>
              </a:buClr>
              <a:buFont typeface="MS UI Gothic"/>
              <a:buChar char="▪"/>
              <a:tabLst>
                <a:tab pos="473275" algn="l"/>
                <a:tab pos="474121" algn="l"/>
              </a:tabLst>
            </a:pPr>
            <a:r>
              <a:rPr sz="2133" spc="-7" dirty="0">
                <a:solidFill>
                  <a:prstClr val="black"/>
                </a:solidFill>
                <a:latin typeface="Trebuchet MS"/>
                <a:cs typeface="Trebuchet MS"/>
              </a:rPr>
              <a:t>Support </a:t>
            </a:r>
            <a:r>
              <a:rPr sz="2133" spc="-13" dirty="0">
                <a:solidFill>
                  <a:prstClr val="black"/>
                </a:solidFill>
                <a:latin typeface="Trebuchet MS"/>
                <a:cs typeface="Trebuchet MS"/>
              </a:rPr>
              <a:t>for wide </a:t>
            </a:r>
            <a:r>
              <a:rPr sz="2133" spc="-7" dirty="0">
                <a:solidFill>
                  <a:prstClr val="black"/>
                </a:solidFill>
                <a:latin typeface="Trebuchet MS"/>
                <a:cs typeface="Trebuchet MS"/>
              </a:rPr>
              <a:t>variety of OS types and </a:t>
            </a:r>
            <a:r>
              <a:rPr sz="2133" spc="-13" dirty="0">
                <a:solidFill>
                  <a:prstClr val="black"/>
                </a:solidFill>
                <a:latin typeface="Trebuchet MS"/>
                <a:cs typeface="Trebuchet MS"/>
              </a:rPr>
              <a:t>flavors, both </a:t>
            </a:r>
            <a:r>
              <a:rPr sz="2133" spc="-20" dirty="0">
                <a:solidFill>
                  <a:prstClr val="black"/>
                </a:solidFill>
                <a:latin typeface="Trebuchet MS"/>
                <a:cs typeface="Trebuchet MS"/>
              </a:rPr>
              <a:t>Windows </a:t>
            </a:r>
            <a:r>
              <a:rPr sz="2133" spc="-7" dirty="0">
                <a:solidFill>
                  <a:prstClr val="black"/>
                </a:solidFill>
                <a:latin typeface="Trebuchet MS"/>
                <a:cs typeface="Trebuchet MS"/>
              </a:rPr>
              <a:t>and</a:t>
            </a:r>
            <a:r>
              <a:rPr sz="2133" spc="353" dirty="0">
                <a:solidFill>
                  <a:prstClr val="black"/>
                </a:solidFill>
                <a:latin typeface="Trebuchet MS"/>
                <a:cs typeface="Trebuchet MS"/>
              </a:rPr>
              <a:t> </a:t>
            </a:r>
            <a:r>
              <a:rPr sz="2133" spc="-13" dirty="0">
                <a:solidFill>
                  <a:prstClr val="black"/>
                </a:solidFill>
                <a:latin typeface="Trebuchet MS"/>
                <a:cs typeface="Trebuchet MS"/>
              </a:rPr>
              <a:t>Linux</a:t>
            </a:r>
            <a:endParaRPr sz="2133" dirty="0">
              <a:solidFill>
                <a:prstClr val="black"/>
              </a:solidFill>
              <a:latin typeface="Trebuchet MS"/>
              <a:cs typeface="Trebuchet MS"/>
            </a:endParaRPr>
          </a:p>
          <a:p>
            <a:pPr marL="474121" indent="-457189" defTabSz="1219170">
              <a:spcBef>
                <a:spcPts val="1793"/>
              </a:spcBef>
              <a:buClr>
                <a:srgbClr val="959595"/>
              </a:buClr>
              <a:buFont typeface="MS UI Gothic"/>
              <a:buChar char="▪"/>
              <a:tabLst>
                <a:tab pos="473275" algn="l"/>
                <a:tab pos="474121" algn="l"/>
              </a:tabLst>
            </a:pPr>
            <a:r>
              <a:rPr sz="2133" spc="-7" dirty="0">
                <a:solidFill>
                  <a:prstClr val="black"/>
                </a:solidFill>
                <a:latin typeface="Trebuchet MS"/>
                <a:cs typeface="Trebuchet MS"/>
              </a:rPr>
              <a:t>Supports any </a:t>
            </a:r>
            <a:r>
              <a:rPr sz="2133" spc="-13" dirty="0">
                <a:solidFill>
                  <a:prstClr val="black"/>
                </a:solidFill>
                <a:latin typeface="Trebuchet MS"/>
                <a:cs typeface="Trebuchet MS"/>
              </a:rPr>
              <a:t>application </a:t>
            </a:r>
            <a:r>
              <a:rPr sz="2133" spc="-7" dirty="0">
                <a:solidFill>
                  <a:prstClr val="black"/>
                </a:solidFill>
                <a:latin typeface="Trebuchet MS"/>
                <a:cs typeface="Trebuchet MS"/>
              </a:rPr>
              <a:t>and DB (such as Oracle, SQL servers, </a:t>
            </a:r>
            <a:r>
              <a:rPr sz="2133" spc="-113" dirty="0">
                <a:solidFill>
                  <a:prstClr val="black"/>
                </a:solidFill>
                <a:latin typeface="Trebuchet MS"/>
                <a:cs typeface="Trebuchet MS"/>
              </a:rPr>
              <a:t>SAP, </a:t>
            </a:r>
            <a:r>
              <a:rPr sz="2133" spc="-20" dirty="0">
                <a:solidFill>
                  <a:prstClr val="black"/>
                </a:solidFill>
                <a:latin typeface="Trebuchet MS"/>
                <a:cs typeface="Trebuchet MS"/>
              </a:rPr>
              <a:t>SharePoint</a:t>
            </a:r>
            <a:r>
              <a:rPr sz="2133" spc="333" dirty="0">
                <a:solidFill>
                  <a:prstClr val="black"/>
                </a:solidFill>
                <a:latin typeface="Trebuchet MS"/>
                <a:cs typeface="Trebuchet MS"/>
              </a:rPr>
              <a:t> </a:t>
            </a:r>
            <a:r>
              <a:rPr sz="2133" spc="-7" dirty="0">
                <a:solidFill>
                  <a:prstClr val="black"/>
                </a:solidFill>
                <a:latin typeface="Trebuchet MS"/>
                <a:cs typeface="Trebuchet MS"/>
              </a:rPr>
              <a:t>etc.)</a:t>
            </a:r>
            <a:endParaRPr sz="2133" dirty="0">
              <a:solidFill>
                <a:prstClr val="black"/>
              </a:solidFill>
              <a:latin typeface="Trebuchet MS"/>
              <a:cs typeface="Trebuchet MS"/>
            </a:endParaRPr>
          </a:p>
          <a:p>
            <a:pPr marL="474121" indent="-457189" defTabSz="1219170">
              <a:spcBef>
                <a:spcPts val="1793"/>
              </a:spcBef>
              <a:buClr>
                <a:srgbClr val="959595"/>
              </a:buClr>
              <a:buFont typeface="MS UI Gothic"/>
              <a:buChar char="▪"/>
              <a:tabLst>
                <a:tab pos="473275" algn="l"/>
                <a:tab pos="474121" algn="l"/>
              </a:tabLst>
            </a:pPr>
            <a:r>
              <a:rPr sz="2133" spc="-7" dirty="0">
                <a:solidFill>
                  <a:prstClr val="black"/>
                </a:solidFill>
                <a:latin typeface="Trebuchet MS"/>
                <a:cs typeface="Trebuchet MS"/>
              </a:rPr>
              <a:t>Simple to </a:t>
            </a:r>
            <a:r>
              <a:rPr sz="2133" spc="-13" dirty="0">
                <a:solidFill>
                  <a:prstClr val="black"/>
                </a:solidFill>
                <a:latin typeface="Trebuchet MS"/>
                <a:cs typeface="Trebuchet MS"/>
              </a:rPr>
              <a:t>deploy </a:t>
            </a:r>
            <a:r>
              <a:rPr sz="2133" spc="-7" dirty="0">
                <a:solidFill>
                  <a:prstClr val="black"/>
                </a:solidFill>
                <a:latin typeface="Trebuchet MS"/>
                <a:cs typeface="Trebuchet MS"/>
              </a:rPr>
              <a:t>(agent </a:t>
            </a:r>
            <a:r>
              <a:rPr sz="2133" spc="-60" dirty="0">
                <a:solidFill>
                  <a:prstClr val="black"/>
                </a:solidFill>
                <a:latin typeface="Trebuchet MS"/>
                <a:cs typeface="Trebuchet MS"/>
              </a:rPr>
              <a:t>only, </a:t>
            </a:r>
            <a:r>
              <a:rPr sz="2133" spc="-7" dirty="0">
                <a:solidFill>
                  <a:prstClr val="black"/>
                </a:solidFill>
                <a:latin typeface="Trebuchet MS"/>
                <a:cs typeface="Trebuchet MS"/>
              </a:rPr>
              <a:t>no </a:t>
            </a:r>
            <a:r>
              <a:rPr sz="2133" spc="-13" dirty="0">
                <a:solidFill>
                  <a:prstClr val="black"/>
                </a:solidFill>
                <a:latin typeface="Trebuchet MS"/>
                <a:cs typeface="Trebuchet MS"/>
              </a:rPr>
              <a:t>appliances </a:t>
            </a:r>
            <a:r>
              <a:rPr sz="2133" spc="-7" dirty="0">
                <a:solidFill>
                  <a:prstClr val="black"/>
                </a:solidFill>
                <a:latin typeface="Trebuchet MS"/>
                <a:cs typeface="Trebuchet MS"/>
              </a:rPr>
              <a:t>or storage required in source</a:t>
            </a:r>
            <a:r>
              <a:rPr sz="2133" spc="407" dirty="0">
                <a:solidFill>
                  <a:prstClr val="black"/>
                </a:solidFill>
                <a:latin typeface="Trebuchet MS"/>
                <a:cs typeface="Trebuchet MS"/>
              </a:rPr>
              <a:t> </a:t>
            </a:r>
            <a:r>
              <a:rPr sz="2133" spc="-13" dirty="0">
                <a:solidFill>
                  <a:prstClr val="black"/>
                </a:solidFill>
                <a:latin typeface="Trebuchet MS"/>
                <a:cs typeface="Trebuchet MS"/>
              </a:rPr>
              <a:t>location)</a:t>
            </a:r>
            <a:endParaRPr sz="2133" dirty="0">
              <a:solidFill>
                <a:prstClr val="black"/>
              </a:solidFill>
              <a:latin typeface="Trebuchet MS"/>
              <a:cs typeface="Trebuchet MS"/>
            </a:endParaRPr>
          </a:p>
          <a:p>
            <a:pPr marL="474121" indent="-457189" defTabSz="1219170">
              <a:spcBef>
                <a:spcPts val="1787"/>
              </a:spcBef>
              <a:buClr>
                <a:srgbClr val="959595"/>
              </a:buClr>
              <a:buFont typeface="MS UI Gothic"/>
              <a:buChar char="▪"/>
              <a:tabLst>
                <a:tab pos="473275" algn="l"/>
                <a:tab pos="474121" algn="l"/>
              </a:tabLst>
            </a:pPr>
            <a:r>
              <a:rPr sz="2133" spc="-7" dirty="0">
                <a:solidFill>
                  <a:prstClr val="black"/>
                </a:solidFill>
                <a:latin typeface="Trebuchet MS"/>
                <a:cs typeface="Trebuchet MS"/>
              </a:rPr>
              <a:t>Continuous block-level</a:t>
            </a:r>
            <a:r>
              <a:rPr sz="2133" spc="87" dirty="0">
                <a:solidFill>
                  <a:prstClr val="black"/>
                </a:solidFill>
                <a:latin typeface="Trebuchet MS"/>
                <a:cs typeface="Trebuchet MS"/>
              </a:rPr>
              <a:t> </a:t>
            </a:r>
            <a:r>
              <a:rPr sz="2133" spc="-7" dirty="0">
                <a:solidFill>
                  <a:prstClr val="black"/>
                </a:solidFill>
                <a:latin typeface="Trebuchet MS"/>
                <a:cs typeface="Trebuchet MS"/>
              </a:rPr>
              <a:t>replication</a:t>
            </a:r>
            <a:endParaRPr sz="2133" dirty="0">
              <a:solidFill>
                <a:prstClr val="black"/>
              </a:solidFill>
              <a:latin typeface="Trebuchet MS"/>
              <a:cs typeface="Trebuchet MS"/>
            </a:endParaRPr>
          </a:p>
          <a:p>
            <a:pPr marL="474121" indent="-457189" defTabSz="1219170">
              <a:spcBef>
                <a:spcPts val="1800"/>
              </a:spcBef>
              <a:buClr>
                <a:srgbClr val="959595"/>
              </a:buClr>
              <a:buFont typeface="MS UI Gothic"/>
              <a:buChar char="▪"/>
              <a:tabLst>
                <a:tab pos="473275" algn="l"/>
                <a:tab pos="474121" algn="l"/>
              </a:tabLst>
            </a:pPr>
            <a:r>
              <a:rPr sz="2133" spc="-7" dirty="0">
                <a:solidFill>
                  <a:prstClr val="black"/>
                </a:solidFill>
                <a:latin typeface="Trebuchet MS"/>
                <a:cs typeface="Trebuchet MS"/>
              </a:rPr>
              <a:t>Simple orchestration (launch target machines at scale via </a:t>
            </a:r>
            <a:r>
              <a:rPr sz="2133" spc="-13" dirty="0">
                <a:solidFill>
                  <a:prstClr val="black"/>
                </a:solidFill>
                <a:latin typeface="Trebuchet MS"/>
                <a:cs typeface="Trebuchet MS"/>
              </a:rPr>
              <a:t>API </a:t>
            </a:r>
            <a:r>
              <a:rPr sz="2133" spc="-7" dirty="0">
                <a:solidFill>
                  <a:prstClr val="black"/>
                </a:solidFill>
                <a:latin typeface="Trebuchet MS"/>
                <a:cs typeface="Trebuchet MS"/>
              </a:rPr>
              <a:t>and post-script</a:t>
            </a:r>
            <a:r>
              <a:rPr sz="2133" spc="267" dirty="0">
                <a:solidFill>
                  <a:prstClr val="black"/>
                </a:solidFill>
                <a:latin typeface="Trebuchet MS"/>
                <a:cs typeface="Trebuchet MS"/>
              </a:rPr>
              <a:t> </a:t>
            </a:r>
            <a:r>
              <a:rPr sz="2133" spc="-13" dirty="0">
                <a:solidFill>
                  <a:prstClr val="black"/>
                </a:solidFill>
                <a:latin typeface="Trebuchet MS"/>
                <a:cs typeface="Trebuchet MS"/>
              </a:rPr>
              <a:t>automation)</a:t>
            </a:r>
            <a:endParaRPr sz="2133" dirty="0">
              <a:solidFill>
                <a:prstClr val="black"/>
              </a:solidFill>
              <a:latin typeface="Trebuchet MS"/>
              <a:cs typeface="Trebuchet MS"/>
            </a:endParaRPr>
          </a:p>
          <a:p>
            <a:pPr marL="474121" indent="-457189" defTabSz="1219170">
              <a:spcBef>
                <a:spcPts val="1787"/>
              </a:spcBef>
              <a:buClr>
                <a:srgbClr val="959595"/>
              </a:buClr>
              <a:buFont typeface="MS UI Gothic"/>
              <a:buChar char="▪"/>
              <a:tabLst>
                <a:tab pos="473275" algn="l"/>
                <a:tab pos="474121" algn="l"/>
              </a:tabLst>
            </a:pPr>
            <a:r>
              <a:rPr sz="2133" spc="-13" dirty="0">
                <a:solidFill>
                  <a:prstClr val="black"/>
                </a:solidFill>
                <a:latin typeface="Trebuchet MS"/>
                <a:cs typeface="Trebuchet MS"/>
              </a:rPr>
              <a:t>Lightweight </a:t>
            </a:r>
            <a:r>
              <a:rPr sz="2133" spc="-7" dirty="0">
                <a:solidFill>
                  <a:prstClr val="black"/>
                </a:solidFill>
                <a:latin typeface="Trebuchet MS"/>
                <a:cs typeface="Trebuchet MS"/>
              </a:rPr>
              <a:t>and </a:t>
            </a:r>
            <a:r>
              <a:rPr sz="2133" spc="-13" dirty="0">
                <a:solidFill>
                  <a:prstClr val="black"/>
                </a:solidFill>
                <a:latin typeface="Trebuchet MS"/>
                <a:cs typeface="Trebuchet MS"/>
              </a:rPr>
              <a:t>non-disruptive </a:t>
            </a:r>
            <a:r>
              <a:rPr sz="2133" spc="-7" dirty="0">
                <a:solidFill>
                  <a:prstClr val="black"/>
                </a:solidFill>
                <a:latin typeface="Trebuchet MS"/>
                <a:cs typeface="Trebuchet MS"/>
              </a:rPr>
              <a:t>agent (no </a:t>
            </a:r>
            <a:r>
              <a:rPr sz="2133" spc="-13" dirty="0">
                <a:solidFill>
                  <a:prstClr val="black"/>
                </a:solidFill>
                <a:latin typeface="Trebuchet MS"/>
                <a:cs typeface="Trebuchet MS"/>
              </a:rPr>
              <a:t>reboot </a:t>
            </a:r>
            <a:r>
              <a:rPr sz="2133" spc="-7" dirty="0">
                <a:solidFill>
                  <a:prstClr val="black"/>
                </a:solidFill>
                <a:latin typeface="Trebuchet MS"/>
                <a:cs typeface="Trebuchet MS"/>
              </a:rPr>
              <a:t>or performance</a:t>
            </a:r>
            <a:r>
              <a:rPr sz="2133" spc="267" dirty="0">
                <a:solidFill>
                  <a:prstClr val="black"/>
                </a:solidFill>
                <a:latin typeface="Trebuchet MS"/>
                <a:cs typeface="Trebuchet MS"/>
              </a:rPr>
              <a:t> </a:t>
            </a:r>
            <a:r>
              <a:rPr sz="2133" spc="-13" dirty="0">
                <a:solidFill>
                  <a:prstClr val="black"/>
                </a:solidFill>
                <a:latin typeface="Trebuchet MS"/>
                <a:cs typeface="Trebuchet MS"/>
              </a:rPr>
              <a:t>impact)</a:t>
            </a:r>
            <a:endParaRPr sz="2133" dirty="0">
              <a:solidFill>
                <a:prstClr val="black"/>
              </a:solidFill>
              <a:latin typeface="Trebuchet MS"/>
              <a:cs typeface="Trebuchet MS"/>
            </a:endParaRPr>
          </a:p>
          <a:p>
            <a:pPr marL="474121" indent="-457189" defTabSz="1219170">
              <a:spcBef>
                <a:spcPts val="1793"/>
              </a:spcBef>
              <a:buClr>
                <a:srgbClr val="959595"/>
              </a:buClr>
              <a:buFont typeface="MS UI Gothic"/>
              <a:buChar char="▪"/>
              <a:tabLst>
                <a:tab pos="473275" algn="l"/>
                <a:tab pos="474121" algn="l"/>
              </a:tabLst>
            </a:pPr>
            <a:r>
              <a:rPr sz="2133" spc="-7" dirty="0">
                <a:solidFill>
                  <a:prstClr val="black"/>
                </a:solidFill>
                <a:latin typeface="Trebuchet MS"/>
                <a:cs typeface="Trebuchet MS"/>
              </a:rPr>
              <a:t>Supports simple</a:t>
            </a:r>
            <a:r>
              <a:rPr sz="2133" spc="53" dirty="0">
                <a:solidFill>
                  <a:prstClr val="black"/>
                </a:solidFill>
                <a:latin typeface="Trebuchet MS"/>
                <a:cs typeface="Trebuchet MS"/>
              </a:rPr>
              <a:t> </a:t>
            </a:r>
            <a:r>
              <a:rPr sz="2133" spc="-7" dirty="0">
                <a:solidFill>
                  <a:prstClr val="black"/>
                </a:solidFill>
                <a:latin typeface="Trebuchet MS"/>
                <a:cs typeface="Trebuchet MS"/>
              </a:rPr>
              <a:t>fail-back</a:t>
            </a:r>
            <a:endParaRPr sz="2133" dirty="0">
              <a:solidFill>
                <a:prstClr val="black"/>
              </a:solidFill>
              <a:latin typeface="Trebuchet MS"/>
              <a:cs typeface="Trebuchet MS"/>
            </a:endParaRPr>
          </a:p>
        </p:txBody>
      </p:sp>
    </p:spTree>
    <p:extLst>
      <p:ext uri="{BB962C8B-B14F-4D97-AF65-F5344CB8AC3E}">
        <p14:creationId xmlns:p14="http://schemas.microsoft.com/office/powerpoint/2010/main" val="272719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6187" y="131403"/>
            <a:ext cx="8829040" cy="590697"/>
          </a:xfrm>
          <a:prstGeom prst="rect">
            <a:avLst/>
          </a:prstGeom>
        </p:spPr>
        <p:txBody>
          <a:bodyPr vert="horz" wrap="square" lIns="0" tIns="16087" rIns="0" bIns="0" rtlCol="0">
            <a:spAutoFit/>
          </a:bodyPr>
          <a:lstStyle/>
          <a:p>
            <a:pPr marL="16933">
              <a:spcBef>
                <a:spcPts val="127"/>
              </a:spcBef>
            </a:pPr>
            <a:r>
              <a:rPr spc="-7" dirty="0"/>
              <a:t>Replication workflow with</a:t>
            </a:r>
            <a:r>
              <a:rPr spc="40" dirty="0"/>
              <a:t> </a:t>
            </a:r>
            <a:r>
              <a:rPr spc="-7" dirty="0"/>
              <a:t>CloudEndure</a:t>
            </a:r>
          </a:p>
        </p:txBody>
      </p:sp>
      <p:sp>
        <p:nvSpPr>
          <p:cNvPr id="3" name="object 3"/>
          <p:cNvSpPr txBox="1"/>
          <p:nvPr/>
        </p:nvSpPr>
        <p:spPr>
          <a:xfrm>
            <a:off x="337312" y="5241473"/>
            <a:ext cx="6196753" cy="263320"/>
          </a:xfrm>
          <a:prstGeom prst="rect">
            <a:avLst/>
          </a:prstGeom>
        </p:spPr>
        <p:txBody>
          <a:bodyPr vert="horz" wrap="square" lIns="0" tIns="16933" rIns="0" bIns="0" rtlCol="0">
            <a:spAutoFit/>
          </a:bodyPr>
          <a:lstStyle/>
          <a:p>
            <a:pPr marL="16933" defTabSz="1219170">
              <a:spcBef>
                <a:spcPts val="133"/>
              </a:spcBef>
            </a:pPr>
            <a:r>
              <a:rPr sz="1600" spc="-7" dirty="0">
                <a:solidFill>
                  <a:prstClr val="black"/>
                </a:solidFill>
                <a:latin typeface="Arial"/>
                <a:cs typeface="Arial"/>
              </a:rPr>
              <a:t>* No reboot, No performance </a:t>
            </a:r>
            <a:r>
              <a:rPr sz="1600" dirty="0">
                <a:solidFill>
                  <a:prstClr val="black"/>
                </a:solidFill>
                <a:latin typeface="Arial"/>
                <a:cs typeface="Arial"/>
              </a:rPr>
              <a:t>impact, </a:t>
            </a:r>
            <a:r>
              <a:rPr sz="1600" spc="-7" dirty="0">
                <a:solidFill>
                  <a:prstClr val="black"/>
                </a:solidFill>
                <a:latin typeface="Arial"/>
                <a:cs typeface="Arial"/>
              </a:rPr>
              <a:t>No </a:t>
            </a:r>
            <a:r>
              <a:rPr sz="1600" dirty="0">
                <a:solidFill>
                  <a:prstClr val="black"/>
                </a:solidFill>
                <a:latin typeface="Arial"/>
                <a:cs typeface="Arial"/>
              </a:rPr>
              <a:t>OS / </a:t>
            </a:r>
            <a:r>
              <a:rPr sz="1600" spc="-7" dirty="0">
                <a:solidFill>
                  <a:prstClr val="black"/>
                </a:solidFill>
                <a:latin typeface="Arial"/>
                <a:cs typeface="Arial"/>
              </a:rPr>
              <a:t>App </a:t>
            </a:r>
            <a:r>
              <a:rPr sz="1600" dirty="0">
                <a:solidFill>
                  <a:prstClr val="black"/>
                </a:solidFill>
                <a:latin typeface="Arial"/>
                <a:cs typeface="Arial"/>
              </a:rPr>
              <a:t>/ </a:t>
            </a:r>
            <a:r>
              <a:rPr sz="1600" spc="-7" dirty="0">
                <a:solidFill>
                  <a:prstClr val="black"/>
                </a:solidFill>
                <a:latin typeface="Arial"/>
                <a:cs typeface="Arial"/>
              </a:rPr>
              <a:t>DB</a:t>
            </a:r>
            <a:r>
              <a:rPr sz="1600" spc="-53" dirty="0">
                <a:solidFill>
                  <a:prstClr val="black"/>
                </a:solidFill>
                <a:latin typeface="Arial"/>
                <a:cs typeface="Arial"/>
              </a:rPr>
              <a:t> </a:t>
            </a:r>
            <a:r>
              <a:rPr sz="1600" spc="-7" dirty="0">
                <a:solidFill>
                  <a:prstClr val="black"/>
                </a:solidFill>
                <a:latin typeface="Arial"/>
                <a:cs typeface="Arial"/>
              </a:rPr>
              <a:t>configuration</a:t>
            </a:r>
            <a:endParaRPr sz="1600" dirty="0">
              <a:solidFill>
                <a:prstClr val="black"/>
              </a:solidFill>
              <a:latin typeface="Arial"/>
              <a:cs typeface="Arial"/>
            </a:endParaRPr>
          </a:p>
        </p:txBody>
      </p:sp>
      <p:sp>
        <p:nvSpPr>
          <p:cNvPr id="4" name="object 4"/>
          <p:cNvSpPr/>
          <p:nvPr/>
        </p:nvSpPr>
        <p:spPr>
          <a:xfrm>
            <a:off x="6146800" y="1446835"/>
            <a:ext cx="2970784" cy="583132"/>
          </a:xfrm>
          <a:prstGeom prst="rect">
            <a:avLst/>
          </a:prstGeom>
          <a:blipFill>
            <a:blip r:embed="rId3"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5" name="object 5"/>
          <p:cNvSpPr/>
          <p:nvPr/>
        </p:nvSpPr>
        <p:spPr>
          <a:xfrm>
            <a:off x="6277018" y="1477263"/>
            <a:ext cx="2789767" cy="352213"/>
          </a:xfrm>
          <a:custGeom>
            <a:avLst/>
            <a:gdLst/>
            <a:ahLst/>
            <a:cxnLst/>
            <a:rect l="l" t="t" r="r" b="b"/>
            <a:pathLst>
              <a:path w="2092325" h="264159">
                <a:moveTo>
                  <a:pt x="2066416" y="12953"/>
                </a:moveTo>
                <a:lnTo>
                  <a:pt x="2066416" y="264160"/>
                </a:lnTo>
                <a:lnTo>
                  <a:pt x="2092325" y="264160"/>
                </a:lnTo>
                <a:lnTo>
                  <a:pt x="2092325" y="25907"/>
                </a:lnTo>
                <a:lnTo>
                  <a:pt x="2079370" y="25907"/>
                </a:lnTo>
                <a:lnTo>
                  <a:pt x="2066416" y="12953"/>
                </a:lnTo>
                <a:close/>
              </a:path>
              <a:path w="2092325" h="264159">
                <a:moveTo>
                  <a:pt x="14350" y="123443"/>
                </a:moveTo>
                <a:lnTo>
                  <a:pt x="8254" y="127000"/>
                </a:lnTo>
                <a:lnTo>
                  <a:pt x="2032" y="130555"/>
                </a:lnTo>
                <a:lnTo>
                  <a:pt x="0" y="138556"/>
                </a:lnTo>
                <a:lnTo>
                  <a:pt x="60071" y="241553"/>
                </a:lnTo>
                <a:lnTo>
                  <a:pt x="75033" y="215900"/>
                </a:lnTo>
                <a:lnTo>
                  <a:pt x="47116" y="215900"/>
                </a:lnTo>
                <a:lnTo>
                  <a:pt x="47116" y="168057"/>
                </a:lnTo>
                <a:lnTo>
                  <a:pt x="25908" y="131699"/>
                </a:lnTo>
                <a:lnTo>
                  <a:pt x="22351" y="125475"/>
                </a:lnTo>
                <a:lnTo>
                  <a:pt x="14350" y="123443"/>
                </a:lnTo>
                <a:close/>
              </a:path>
              <a:path w="2092325" h="264159">
                <a:moveTo>
                  <a:pt x="47117" y="168057"/>
                </a:moveTo>
                <a:lnTo>
                  <a:pt x="47116" y="215900"/>
                </a:lnTo>
                <a:lnTo>
                  <a:pt x="73025" y="215900"/>
                </a:lnTo>
                <a:lnTo>
                  <a:pt x="73025" y="209423"/>
                </a:lnTo>
                <a:lnTo>
                  <a:pt x="48895" y="209423"/>
                </a:lnTo>
                <a:lnTo>
                  <a:pt x="60071" y="190264"/>
                </a:lnTo>
                <a:lnTo>
                  <a:pt x="47117" y="168057"/>
                </a:lnTo>
                <a:close/>
              </a:path>
              <a:path w="2092325" h="264159">
                <a:moveTo>
                  <a:pt x="105790" y="123443"/>
                </a:moveTo>
                <a:lnTo>
                  <a:pt x="97789" y="125475"/>
                </a:lnTo>
                <a:lnTo>
                  <a:pt x="94234" y="131699"/>
                </a:lnTo>
                <a:lnTo>
                  <a:pt x="73025" y="168057"/>
                </a:lnTo>
                <a:lnTo>
                  <a:pt x="73025" y="215900"/>
                </a:lnTo>
                <a:lnTo>
                  <a:pt x="75033" y="215900"/>
                </a:lnTo>
                <a:lnTo>
                  <a:pt x="120141" y="138556"/>
                </a:lnTo>
                <a:lnTo>
                  <a:pt x="118110" y="130555"/>
                </a:lnTo>
                <a:lnTo>
                  <a:pt x="111887" y="127000"/>
                </a:lnTo>
                <a:lnTo>
                  <a:pt x="105790" y="123443"/>
                </a:lnTo>
                <a:close/>
              </a:path>
              <a:path w="2092325" h="264159">
                <a:moveTo>
                  <a:pt x="60071" y="190264"/>
                </a:moveTo>
                <a:lnTo>
                  <a:pt x="48895" y="209423"/>
                </a:lnTo>
                <a:lnTo>
                  <a:pt x="71247" y="209423"/>
                </a:lnTo>
                <a:lnTo>
                  <a:pt x="60071" y="190264"/>
                </a:lnTo>
                <a:close/>
              </a:path>
              <a:path w="2092325" h="264159">
                <a:moveTo>
                  <a:pt x="73025" y="168057"/>
                </a:moveTo>
                <a:lnTo>
                  <a:pt x="60071" y="190264"/>
                </a:lnTo>
                <a:lnTo>
                  <a:pt x="71247" y="209423"/>
                </a:lnTo>
                <a:lnTo>
                  <a:pt x="73025" y="209423"/>
                </a:lnTo>
                <a:lnTo>
                  <a:pt x="73025" y="168057"/>
                </a:lnTo>
                <a:close/>
              </a:path>
              <a:path w="2092325" h="264159">
                <a:moveTo>
                  <a:pt x="2086483" y="0"/>
                </a:moveTo>
                <a:lnTo>
                  <a:pt x="52959" y="0"/>
                </a:lnTo>
                <a:lnTo>
                  <a:pt x="47116" y="5841"/>
                </a:lnTo>
                <a:lnTo>
                  <a:pt x="47117" y="168057"/>
                </a:lnTo>
                <a:lnTo>
                  <a:pt x="60071" y="190264"/>
                </a:lnTo>
                <a:lnTo>
                  <a:pt x="73025" y="168057"/>
                </a:lnTo>
                <a:lnTo>
                  <a:pt x="73025" y="25907"/>
                </a:lnTo>
                <a:lnTo>
                  <a:pt x="60071" y="25907"/>
                </a:lnTo>
                <a:lnTo>
                  <a:pt x="73025" y="12953"/>
                </a:lnTo>
                <a:lnTo>
                  <a:pt x="2092325" y="12953"/>
                </a:lnTo>
                <a:lnTo>
                  <a:pt x="2092325" y="5841"/>
                </a:lnTo>
                <a:lnTo>
                  <a:pt x="2086483" y="0"/>
                </a:lnTo>
                <a:close/>
              </a:path>
              <a:path w="2092325" h="264159">
                <a:moveTo>
                  <a:pt x="73025" y="12953"/>
                </a:moveTo>
                <a:lnTo>
                  <a:pt x="60071" y="25907"/>
                </a:lnTo>
                <a:lnTo>
                  <a:pt x="73025" y="25907"/>
                </a:lnTo>
                <a:lnTo>
                  <a:pt x="73025" y="12953"/>
                </a:lnTo>
                <a:close/>
              </a:path>
              <a:path w="2092325" h="264159">
                <a:moveTo>
                  <a:pt x="2066416" y="12953"/>
                </a:moveTo>
                <a:lnTo>
                  <a:pt x="73025" y="12953"/>
                </a:lnTo>
                <a:lnTo>
                  <a:pt x="73025" y="25907"/>
                </a:lnTo>
                <a:lnTo>
                  <a:pt x="2066416" y="25907"/>
                </a:lnTo>
                <a:lnTo>
                  <a:pt x="2066416" y="12953"/>
                </a:lnTo>
                <a:close/>
              </a:path>
              <a:path w="2092325" h="264159">
                <a:moveTo>
                  <a:pt x="2092325" y="12953"/>
                </a:moveTo>
                <a:lnTo>
                  <a:pt x="2066416" y="12953"/>
                </a:lnTo>
                <a:lnTo>
                  <a:pt x="2079370" y="25907"/>
                </a:lnTo>
                <a:lnTo>
                  <a:pt x="2092325" y="25907"/>
                </a:lnTo>
                <a:lnTo>
                  <a:pt x="2092325" y="12953"/>
                </a:lnTo>
                <a:close/>
              </a:path>
            </a:pathLst>
          </a:custGeom>
          <a:solidFill>
            <a:srgbClr val="959595"/>
          </a:solidFill>
        </p:spPr>
        <p:txBody>
          <a:bodyPr wrap="square" lIns="0" tIns="0" rIns="0" bIns="0" rtlCol="0"/>
          <a:lstStyle/>
          <a:p>
            <a:pPr defTabSz="1219170"/>
            <a:endParaRPr sz="2400" dirty="0">
              <a:solidFill>
                <a:prstClr val="black"/>
              </a:solidFill>
              <a:latin typeface="Calibri"/>
            </a:endParaRPr>
          </a:p>
        </p:txBody>
      </p:sp>
      <p:sp>
        <p:nvSpPr>
          <p:cNvPr id="6" name="object 6"/>
          <p:cNvSpPr txBox="1"/>
          <p:nvPr/>
        </p:nvSpPr>
        <p:spPr>
          <a:xfrm>
            <a:off x="6391148" y="1167722"/>
            <a:ext cx="2727113" cy="263320"/>
          </a:xfrm>
          <a:prstGeom prst="rect">
            <a:avLst/>
          </a:prstGeom>
        </p:spPr>
        <p:txBody>
          <a:bodyPr vert="horz" wrap="square" lIns="0" tIns="16933" rIns="0" bIns="0" rtlCol="0">
            <a:spAutoFit/>
          </a:bodyPr>
          <a:lstStyle/>
          <a:p>
            <a:pPr marL="16933" defTabSz="1219170">
              <a:spcBef>
                <a:spcPts val="133"/>
              </a:spcBef>
            </a:pPr>
            <a:r>
              <a:rPr sz="1600" spc="-7" dirty="0">
                <a:solidFill>
                  <a:srgbClr val="572EB1"/>
                </a:solidFill>
                <a:latin typeface="Arial"/>
                <a:cs typeface="Arial"/>
              </a:rPr>
              <a:t>Blueprint corrections</a:t>
            </a:r>
            <a:r>
              <a:rPr sz="1600" spc="-80" dirty="0">
                <a:solidFill>
                  <a:srgbClr val="572EB1"/>
                </a:solidFill>
                <a:latin typeface="Arial"/>
                <a:cs typeface="Arial"/>
              </a:rPr>
              <a:t> </a:t>
            </a:r>
            <a:r>
              <a:rPr sz="1600" spc="-7" dirty="0">
                <a:solidFill>
                  <a:srgbClr val="572EB1"/>
                </a:solidFill>
                <a:latin typeface="Arial"/>
                <a:cs typeface="Arial"/>
              </a:rPr>
              <a:t>needed?</a:t>
            </a:r>
            <a:endParaRPr sz="1600" dirty="0">
              <a:solidFill>
                <a:prstClr val="black"/>
              </a:solidFill>
              <a:latin typeface="Arial"/>
              <a:cs typeface="Arial"/>
            </a:endParaRPr>
          </a:p>
        </p:txBody>
      </p:sp>
      <p:sp>
        <p:nvSpPr>
          <p:cNvPr id="7" name="object 7"/>
          <p:cNvSpPr/>
          <p:nvPr/>
        </p:nvSpPr>
        <p:spPr>
          <a:xfrm>
            <a:off x="9757663" y="4049776"/>
            <a:ext cx="2310384" cy="1568704"/>
          </a:xfrm>
          <a:prstGeom prst="rect">
            <a:avLst/>
          </a:prstGeom>
          <a:blipFill>
            <a:blip r:embed="rId4"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8" name="object 8"/>
          <p:cNvSpPr/>
          <p:nvPr/>
        </p:nvSpPr>
        <p:spPr>
          <a:xfrm>
            <a:off x="10292435" y="4256869"/>
            <a:ext cx="1081532" cy="1078027"/>
          </a:xfrm>
          <a:prstGeom prst="rect">
            <a:avLst/>
          </a:prstGeom>
          <a:blipFill>
            <a:blip r:embed="rId5"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9" name="object 9"/>
          <p:cNvSpPr txBox="1"/>
          <p:nvPr/>
        </p:nvSpPr>
        <p:spPr>
          <a:xfrm>
            <a:off x="9786280" y="5740535"/>
            <a:ext cx="2094653" cy="344475"/>
          </a:xfrm>
          <a:prstGeom prst="rect">
            <a:avLst/>
          </a:prstGeom>
        </p:spPr>
        <p:txBody>
          <a:bodyPr vert="horz" wrap="square" lIns="0" tIns="16087" rIns="0" bIns="0" rtlCol="0">
            <a:spAutoFit/>
          </a:bodyPr>
          <a:lstStyle/>
          <a:p>
            <a:pPr marL="16933" defTabSz="1219170">
              <a:spcBef>
                <a:spcPts val="127"/>
              </a:spcBef>
            </a:pPr>
            <a:r>
              <a:rPr sz="2133" spc="-7" dirty="0">
                <a:solidFill>
                  <a:prstClr val="black"/>
                </a:solidFill>
                <a:latin typeface="Trebuchet MS"/>
                <a:cs typeface="Trebuchet MS"/>
              </a:rPr>
              <a:t>Cutover/Failover</a:t>
            </a:r>
            <a:endParaRPr sz="2133" dirty="0">
              <a:solidFill>
                <a:prstClr val="black"/>
              </a:solidFill>
              <a:latin typeface="Trebuchet MS"/>
              <a:cs typeface="Trebuchet MS"/>
            </a:endParaRPr>
          </a:p>
        </p:txBody>
      </p:sp>
      <p:sp>
        <p:nvSpPr>
          <p:cNvPr id="10" name="object 10"/>
          <p:cNvSpPr txBox="1"/>
          <p:nvPr/>
        </p:nvSpPr>
        <p:spPr>
          <a:xfrm>
            <a:off x="10159323" y="2249084"/>
            <a:ext cx="849207" cy="305276"/>
          </a:xfrm>
          <a:prstGeom prst="rect">
            <a:avLst/>
          </a:prstGeom>
        </p:spPr>
        <p:txBody>
          <a:bodyPr vert="horz" wrap="square" lIns="0" tIns="17780" rIns="0" bIns="0" rtlCol="0">
            <a:spAutoFit/>
          </a:bodyPr>
          <a:lstStyle/>
          <a:p>
            <a:pPr marL="16933" defTabSz="1219170">
              <a:spcBef>
                <a:spcPts val="140"/>
              </a:spcBef>
            </a:pPr>
            <a:r>
              <a:rPr sz="1867" spc="-13" dirty="0">
                <a:solidFill>
                  <a:srgbClr val="572EB1"/>
                </a:solidFill>
                <a:latin typeface="Arial"/>
                <a:cs typeface="Arial"/>
              </a:rPr>
              <a:t>R</a:t>
            </a:r>
            <a:r>
              <a:rPr sz="1867" dirty="0">
                <a:solidFill>
                  <a:srgbClr val="572EB1"/>
                </a:solidFill>
                <a:latin typeface="Arial"/>
                <a:cs typeface="Arial"/>
              </a:rPr>
              <a:t>ead</a:t>
            </a:r>
            <a:r>
              <a:rPr sz="1867" spc="-27" dirty="0">
                <a:solidFill>
                  <a:srgbClr val="572EB1"/>
                </a:solidFill>
                <a:latin typeface="Arial"/>
                <a:cs typeface="Arial"/>
              </a:rPr>
              <a:t>y</a:t>
            </a:r>
            <a:r>
              <a:rPr sz="1867" dirty="0">
                <a:solidFill>
                  <a:srgbClr val="572EB1"/>
                </a:solidFill>
                <a:latin typeface="Arial"/>
                <a:cs typeface="Arial"/>
              </a:rPr>
              <a:t>?</a:t>
            </a:r>
            <a:endParaRPr sz="1867" dirty="0">
              <a:solidFill>
                <a:prstClr val="black"/>
              </a:solidFill>
              <a:latin typeface="Arial"/>
              <a:cs typeface="Arial"/>
            </a:endParaRPr>
          </a:p>
        </p:txBody>
      </p:sp>
      <p:sp>
        <p:nvSpPr>
          <p:cNvPr id="11" name="object 11"/>
          <p:cNvSpPr/>
          <p:nvPr/>
        </p:nvSpPr>
        <p:spPr>
          <a:xfrm>
            <a:off x="10111231" y="2548127"/>
            <a:ext cx="1005839" cy="1733295"/>
          </a:xfrm>
          <a:prstGeom prst="rect">
            <a:avLst/>
          </a:prstGeom>
          <a:blipFill>
            <a:blip r:embed="rId6"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2" name="object 12"/>
          <p:cNvSpPr/>
          <p:nvPr/>
        </p:nvSpPr>
        <p:spPr>
          <a:xfrm>
            <a:off x="10167111" y="2578607"/>
            <a:ext cx="826347" cy="1471507"/>
          </a:xfrm>
          <a:custGeom>
            <a:avLst/>
            <a:gdLst/>
            <a:ahLst/>
            <a:cxnLst/>
            <a:rect l="l" t="t" r="r" b="b"/>
            <a:pathLst>
              <a:path w="619759" h="1103630">
                <a:moveTo>
                  <a:pt x="513715" y="985266"/>
                </a:moveTo>
                <a:lnTo>
                  <a:pt x="507619" y="988821"/>
                </a:lnTo>
                <a:lnTo>
                  <a:pt x="501396" y="992377"/>
                </a:lnTo>
                <a:lnTo>
                  <a:pt x="499364" y="1000379"/>
                </a:lnTo>
                <a:lnTo>
                  <a:pt x="502920" y="1006601"/>
                </a:lnTo>
                <a:lnTo>
                  <a:pt x="559435" y="1103502"/>
                </a:lnTo>
                <a:lnTo>
                  <a:pt x="574471" y="1077721"/>
                </a:lnTo>
                <a:lnTo>
                  <a:pt x="546481" y="1077721"/>
                </a:lnTo>
                <a:lnTo>
                  <a:pt x="546481" y="1029879"/>
                </a:lnTo>
                <a:lnTo>
                  <a:pt x="525272" y="993520"/>
                </a:lnTo>
                <a:lnTo>
                  <a:pt x="521716" y="987298"/>
                </a:lnTo>
                <a:lnTo>
                  <a:pt x="513715" y="985266"/>
                </a:lnTo>
                <a:close/>
              </a:path>
              <a:path w="619759" h="1103630">
                <a:moveTo>
                  <a:pt x="546481" y="1029879"/>
                </a:moveTo>
                <a:lnTo>
                  <a:pt x="546481" y="1077721"/>
                </a:lnTo>
                <a:lnTo>
                  <a:pt x="572389" y="1077721"/>
                </a:lnTo>
                <a:lnTo>
                  <a:pt x="572389" y="1071245"/>
                </a:lnTo>
                <a:lnTo>
                  <a:pt x="548259" y="1071245"/>
                </a:lnTo>
                <a:lnTo>
                  <a:pt x="559435" y="1052086"/>
                </a:lnTo>
                <a:lnTo>
                  <a:pt x="546481" y="1029879"/>
                </a:lnTo>
                <a:close/>
              </a:path>
              <a:path w="619759" h="1103630">
                <a:moveTo>
                  <a:pt x="605155" y="985266"/>
                </a:moveTo>
                <a:lnTo>
                  <a:pt x="597154" y="987298"/>
                </a:lnTo>
                <a:lnTo>
                  <a:pt x="593598" y="993520"/>
                </a:lnTo>
                <a:lnTo>
                  <a:pt x="572389" y="1029879"/>
                </a:lnTo>
                <a:lnTo>
                  <a:pt x="572389" y="1077721"/>
                </a:lnTo>
                <a:lnTo>
                  <a:pt x="574471" y="1077721"/>
                </a:lnTo>
                <a:lnTo>
                  <a:pt x="615950" y="1006601"/>
                </a:lnTo>
                <a:lnTo>
                  <a:pt x="619633" y="1000379"/>
                </a:lnTo>
                <a:lnTo>
                  <a:pt x="617474" y="992377"/>
                </a:lnTo>
                <a:lnTo>
                  <a:pt x="611377" y="988821"/>
                </a:lnTo>
                <a:lnTo>
                  <a:pt x="605155" y="985266"/>
                </a:lnTo>
                <a:close/>
              </a:path>
              <a:path w="619759" h="1103630">
                <a:moveTo>
                  <a:pt x="559435" y="1052086"/>
                </a:moveTo>
                <a:lnTo>
                  <a:pt x="548259" y="1071245"/>
                </a:lnTo>
                <a:lnTo>
                  <a:pt x="570611" y="1071245"/>
                </a:lnTo>
                <a:lnTo>
                  <a:pt x="559435" y="1052086"/>
                </a:lnTo>
                <a:close/>
              </a:path>
              <a:path w="619759" h="1103630">
                <a:moveTo>
                  <a:pt x="572389" y="1029879"/>
                </a:moveTo>
                <a:lnTo>
                  <a:pt x="559435" y="1052086"/>
                </a:lnTo>
                <a:lnTo>
                  <a:pt x="570611" y="1071245"/>
                </a:lnTo>
                <a:lnTo>
                  <a:pt x="572389" y="1071245"/>
                </a:lnTo>
                <a:lnTo>
                  <a:pt x="572389" y="1029879"/>
                </a:lnTo>
                <a:close/>
              </a:path>
              <a:path w="619759" h="1103630">
                <a:moveTo>
                  <a:pt x="546481" y="12954"/>
                </a:moveTo>
                <a:lnTo>
                  <a:pt x="546481" y="1029879"/>
                </a:lnTo>
                <a:lnTo>
                  <a:pt x="559435" y="1052086"/>
                </a:lnTo>
                <a:lnTo>
                  <a:pt x="572389" y="1029879"/>
                </a:lnTo>
                <a:lnTo>
                  <a:pt x="572389" y="25907"/>
                </a:lnTo>
                <a:lnTo>
                  <a:pt x="559435" y="25907"/>
                </a:lnTo>
                <a:lnTo>
                  <a:pt x="546481" y="12954"/>
                </a:lnTo>
                <a:close/>
              </a:path>
              <a:path w="619759" h="1103630">
                <a:moveTo>
                  <a:pt x="566674" y="0"/>
                </a:moveTo>
                <a:lnTo>
                  <a:pt x="0" y="0"/>
                </a:lnTo>
                <a:lnTo>
                  <a:pt x="0" y="25907"/>
                </a:lnTo>
                <a:lnTo>
                  <a:pt x="546481" y="25907"/>
                </a:lnTo>
                <a:lnTo>
                  <a:pt x="546481" y="12954"/>
                </a:lnTo>
                <a:lnTo>
                  <a:pt x="572389" y="12954"/>
                </a:lnTo>
                <a:lnTo>
                  <a:pt x="572389" y="5842"/>
                </a:lnTo>
                <a:lnTo>
                  <a:pt x="566674" y="0"/>
                </a:lnTo>
                <a:close/>
              </a:path>
              <a:path w="619759" h="1103630">
                <a:moveTo>
                  <a:pt x="572389" y="12954"/>
                </a:moveTo>
                <a:lnTo>
                  <a:pt x="546481" y="12954"/>
                </a:lnTo>
                <a:lnTo>
                  <a:pt x="559435" y="25907"/>
                </a:lnTo>
                <a:lnTo>
                  <a:pt x="572389" y="25907"/>
                </a:lnTo>
                <a:lnTo>
                  <a:pt x="572389" y="12954"/>
                </a:lnTo>
                <a:close/>
              </a:path>
            </a:pathLst>
          </a:custGeom>
          <a:solidFill>
            <a:srgbClr val="959595"/>
          </a:solidFill>
        </p:spPr>
        <p:txBody>
          <a:bodyPr wrap="square" lIns="0" tIns="0" rIns="0" bIns="0" rtlCol="0"/>
          <a:lstStyle/>
          <a:p>
            <a:pPr defTabSz="1219170"/>
            <a:endParaRPr sz="2400" dirty="0">
              <a:solidFill>
                <a:prstClr val="black"/>
              </a:solidFill>
              <a:latin typeface="Calibri"/>
            </a:endParaRPr>
          </a:p>
        </p:txBody>
      </p:sp>
      <p:sp>
        <p:nvSpPr>
          <p:cNvPr id="13" name="object 13"/>
          <p:cNvSpPr/>
          <p:nvPr/>
        </p:nvSpPr>
        <p:spPr>
          <a:xfrm>
            <a:off x="2568447" y="1828800"/>
            <a:ext cx="2216912" cy="1519936"/>
          </a:xfrm>
          <a:prstGeom prst="rect">
            <a:avLst/>
          </a:prstGeom>
          <a:blipFill>
            <a:blip r:embed="rId7"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4" name="object 14"/>
          <p:cNvSpPr/>
          <p:nvPr/>
        </p:nvSpPr>
        <p:spPr>
          <a:xfrm>
            <a:off x="3139439" y="2479039"/>
            <a:ext cx="457200" cy="583184"/>
          </a:xfrm>
          <a:prstGeom prst="rect">
            <a:avLst/>
          </a:prstGeom>
          <a:blipFill>
            <a:blip r:embed="rId8"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5" name="object 15"/>
          <p:cNvSpPr/>
          <p:nvPr/>
        </p:nvSpPr>
        <p:spPr>
          <a:xfrm>
            <a:off x="3698239" y="2446527"/>
            <a:ext cx="534416" cy="609599"/>
          </a:xfrm>
          <a:prstGeom prst="rect">
            <a:avLst/>
          </a:prstGeom>
          <a:blipFill>
            <a:blip r:embed="rId9"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6" name="object 16"/>
          <p:cNvSpPr txBox="1"/>
          <p:nvPr/>
        </p:nvSpPr>
        <p:spPr>
          <a:xfrm>
            <a:off x="2502747" y="3252553"/>
            <a:ext cx="2219960" cy="836918"/>
          </a:xfrm>
          <a:prstGeom prst="rect">
            <a:avLst/>
          </a:prstGeom>
        </p:spPr>
        <p:txBody>
          <a:bodyPr vert="horz" wrap="square" lIns="0" tIns="16087" rIns="0" bIns="0" rtlCol="0">
            <a:spAutoFit/>
          </a:bodyPr>
          <a:lstStyle/>
          <a:p>
            <a:pPr marL="207428" defTabSz="1219170">
              <a:spcBef>
                <a:spcPts val="127"/>
              </a:spcBef>
            </a:pPr>
            <a:r>
              <a:rPr sz="2133" spc="-7" dirty="0">
                <a:solidFill>
                  <a:prstClr val="black"/>
                </a:solidFill>
                <a:latin typeface="Trebuchet MS"/>
                <a:cs typeface="Trebuchet MS"/>
              </a:rPr>
              <a:t>Install Agents</a:t>
            </a:r>
            <a:r>
              <a:rPr sz="2133" spc="-100" dirty="0">
                <a:solidFill>
                  <a:prstClr val="black"/>
                </a:solidFill>
                <a:latin typeface="Trebuchet MS"/>
                <a:cs typeface="Trebuchet MS"/>
              </a:rPr>
              <a:t> </a:t>
            </a:r>
            <a:r>
              <a:rPr sz="2133" spc="-7" dirty="0">
                <a:solidFill>
                  <a:prstClr val="black"/>
                </a:solidFill>
                <a:latin typeface="Trebuchet MS"/>
                <a:cs typeface="Trebuchet MS"/>
              </a:rPr>
              <a:t>*</a:t>
            </a:r>
            <a:endParaRPr sz="2133" dirty="0">
              <a:solidFill>
                <a:prstClr val="black"/>
              </a:solidFill>
              <a:latin typeface="Trebuchet MS"/>
              <a:cs typeface="Trebuchet MS"/>
            </a:endParaRPr>
          </a:p>
          <a:p>
            <a:pPr marL="16933" marR="6773" indent="-847" algn="ctr" defTabSz="1219170">
              <a:spcBef>
                <a:spcPts val="20"/>
              </a:spcBef>
            </a:pPr>
            <a:r>
              <a:rPr sz="1600" spc="-13" dirty="0">
                <a:solidFill>
                  <a:prstClr val="black"/>
                </a:solidFill>
                <a:latin typeface="Trebuchet MS"/>
                <a:cs typeface="Trebuchet MS"/>
              </a:rPr>
              <a:t>Replication </a:t>
            </a:r>
            <a:r>
              <a:rPr sz="1600" dirty="0">
                <a:solidFill>
                  <a:prstClr val="black"/>
                </a:solidFill>
                <a:latin typeface="Trebuchet MS"/>
                <a:cs typeface="Trebuchet MS"/>
              </a:rPr>
              <a:t>begins into  </a:t>
            </a:r>
            <a:r>
              <a:rPr sz="1600" spc="-7" dirty="0">
                <a:solidFill>
                  <a:prstClr val="black"/>
                </a:solidFill>
                <a:latin typeface="Trebuchet MS"/>
                <a:cs typeface="Trebuchet MS"/>
              </a:rPr>
              <a:t>lightweight staging</a:t>
            </a:r>
            <a:r>
              <a:rPr sz="1600" spc="-127" dirty="0">
                <a:solidFill>
                  <a:prstClr val="black"/>
                </a:solidFill>
                <a:latin typeface="Trebuchet MS"/>
                <a:cs typeface="Trebuchet MS"/>
              </a:rPr>
              <a:t> </a:t>
            </a:r>
            <a:r>
              <a:rPr sz="1600" dirty="0">
                <a:solidFill>
                  <a:prstClr val="black"/>
                </a:solidFill>
                <a:latin typeface="Trebuchet MS"/>
                <a:cs typeface="Trebuchet MS"/>
              </a:rPr>
              <a:t>area</a:t>
            </a:r>
          </a:p>
        </p:txBody>
      </p:sp>
      <p:sp>
        <p:nvSpPr>
          <p:cNvPr id="17" name="object 17"/>
          <p:cNvSpPr/>
          <p:nvPr/>
        </p:nvSpPr>
        <p:spPr>
          <a:xfrm>
            <a:off x="1873503" y="2405973"/>
            <a:ext cx="719379" cy="414612"/>
          </a:xfrm>
          <a:prstGeom prst="rect">
            <a:avLst/>
          </a:prstGeom>
          <a:blipFill>
            <a:blip r:embed="rId10"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18" name="object 18"/>
          <p:cNvSpPr/>
          <p:nvPr/>
        </p:nvSpPr>
        <p:spPr>
          <a:xfrm>
            <a:off x="1931415" y="2509689"/>
            <a:ext cx="457200" cy="160867"/>
          </a:xfrm>
          <a:custGeom>
            <a:avLst/>
            <a:gdLst/>
            <a:ahLst/>
            <a:cxnLst/>
            <a:rect l="l" t="t" r="r" b="b"/>
            <a:pathLst>
              <a:path w="342900" h="120650">
                <a:moveTo>
                  <a:pt x="291483" y="60071"/>
                </a:moveTo>
                <a:lnTo>
                  <a:pt x="232918" y="94234"/>
                </a:lnTo>
                <a:lnTo>
                  <a:pt x="226694" y="97790"/>
                </a:lnTo>
                <a:lnTo>
                  <a:pt x="224662" y="105791"/>
                </a:lnTo>
                <a:lnTo>
                  <a:pt x="228219" y="111887"/>
                </a:lnTo>
                <a:lnTo>
                  <a:pt x="231775" y="118110"/>
                </a:lnTo>
                <a:lnTo>
                  <a:pt x="239775" y="120142"/>
                </a:lnTo>
                <a:lnTo>
                  <a:pt x="245999" y="116586"/>
                </a:lnTo>
                <a:lnTo>
                  <a:pt x="320688" y="73025"/>
                </a:lnTo>
                <a:lnTo>
                  <a:pt x="317119" y="73025"/>
                </a:lnTo>
                <a:lnTo>
                  <a:pt x="317119" y="71247"/>
                </a:lnTo>
                <a:lnTo>
                  <a:pt x="310642" y="71247"/>
                </a:lnTo>
                <a:lnTo>
                  <a:pt x="291483" y="60071"/>
                </a:lnTo>
                <a:close/>
              </a:path>
              <a:path w="342900" h="120650">
                <a:moveTo>
                  <a:pt x="269276" y="47117"/>
                </a:moveTo>
                <a:lnTo>
                  <a:pt x="0" y="47117"/>
                </a:lnTo>
                <a:lnTo>
                  <a:pt x="0" y="73025"/>
                </a:lnTo>
                <a:lnTo>
                  <a:pt x="269276" y="73025"/>
                </a:lnTo>
                <a:lnTo>
                  <a:pt x="291483" y="60071"/>
                </a:lnTo>
                <a:lnTo>
                  <a:pt x="269276" y="47117"/>
                </a:lnTo>
                <a:close/>
              </a:path>
              <a:path w="342900" h="120650">
                <a:moveTo>
                  <a:pt x="320688" y="47117"/>
                </a:moveTo>
                <a:lnTo>
                  <a:pt x="317119" y="47117"/>
                </a:lnTo>
                <a:lnTo>
                  <a:pt x="317119" y="73025"/>
                </a:lnTo>
                <a:lnTo>
                  <a:pt x="320688" y="73025"/>
                </a:lnTo>
                <a:lnTo>
                  <a:pt x="342900" y="60071"/>
                </a:lnTo>
                <a:lnTo>
                  <a:pt x="320688" y="47117"/>
                </a:lnTo>
                <a:close/>
              </a:path>
              <a:path w="342900" h="120650">
                <a:moveTo>
                  <a:pt x="310642" y="48895"/>
                </a:moveTo>
                <a:lnTo>
                  <a:pt x="291483" y="60071"/>
                </a:lnTo>
                <a:lnTo>
                  <a:pt x="310642" y="71247"/>
                </a:lnTo>
                <a:lnTo>
                  <a:pt x="310642" y="48895"/>
                </a:lnTo>
                <a:close/>
              </a:path>
              <a:path w="342900" h="120650">
                <a:moveTo>
                  <a:pt x="317119" y="48895"/>
                </a:moveTo>
                <a:lnTo>
                  <a:pt x="310642" y="48895"/>
                </a:lnTo>
                <a:lnTo>
                  <a:pt x="310642" y="71247"/>
                </a:lnTo>
                <a:lnTo>
                  <a:pt x="317119" y="71247"/>
                </a:lnTo>
                <a:lnTo>
                  <a:pt x="317119" y="48895"/>
                </a:lnTo>
                <a:close/>
              </a:path>
              <a:path w="342900" h="120650">
                <a:moveTo>
                  <a:pt x="239775" y="0"/>
                </a:moveTo>
                <a:lnTo>
                  <a:pt x="231775" y="2032"/>
                </a:lnTo>
                <a:lnTo>
                  <a:pt x="228219" y="8255"/>
                </a:lnTo>
                <a:lnTo>
                  <a:pt x="224662" y="14351"/>
                </a:lnTo>
                <a:lnTo>
                  <a:pt x="226694" y="22352"/>
                </a:lnTo>
                <a:lnTo>
                  <a:pt x="232918" y="25908"/>
                </a:lnTo>
                <a:lnTo>
                  <a:pt x="291483" y="60071"/>
                </a:lnTo>
                <a:lnTo>
                  <a:pt x="310642" y="48895"/>
                </a:lnTo>
                <a:lnTo>
                  <a:pt x="317119" y="48895"/>
                </a:lnTo>
                <a:lnTo>
                  <a:pt x="317119" y="47117"/>
                </a:lnTo>
                <a:lnTo>
                  <a:pt x="320688" y="47117"/>
                </a:lnTo>
                <a:lnTo>
                  <a:pt x="245999" y="3556"/>
                </a:lnTo>
                <a:lnTo>
                  <a:pt x="239775" y="0"/>
                </a:lnTo>
                <a:close/>
              </a:path>
            </a:pathLst>
          </a:custGeom>
          <a:solidFill>
            <a:srgbClr val="959595"/>
          </a:solidFill>
        </p:spPr>
        <p:txBody>
          <a:bodyPr wrap="square" lIns="0" tIns="0" rIns="0" bIns="0" rtlCol="0"/>
          <a:lstStyle/>
          <a:p>
            <a:pPr defTabSz="1219170"/>
            <a:endParaRPr sz="2400" dirty="0">
              <a:solidFill>
                <a:prstClr val="black"/>
              </a:solidFill>
              <a:latin typeface="Calibri"/>
            </a:endParaRPr>
          </a:p>
        </p:txBody>
      </p:sp>
      <p:sp>
        <p:nvSpPr>
          <p:cNvPr id="19" name="object 19"/>
          <p:cNvSpPr txBox="1"/>
          <p:nvPr/>
        </p:nvSpPr>
        <p:spPr>
          <a:xfrm>
            <a:off x="5153321" y="3230136"/>
            <a:ext cx="2405380" cy="1083139"/>
          </a:xfrm>
          <a:prstGeom prst="rect">
            <a:avLst/>
          </a:prstGeom>
        </p:spPr>
        <p:txBody>
          <a:bodyPr vert="horz" wrap="square" lIns="0" tIns="16087" rIns="0" bIns="0" rtlCol="0">
            <a:spAutoFit/>
          </a:bodyPr>
          <a:lstStyle/>
          <a:p>
            <a:pPr marL="16933" defTabSz="1219170">
              <a:spcBef>
                <a:spcPts val="127"/>
              </a:spcBef>
            </a:pPr>
            <a:r>
              <a:rPr sz="2133" spc="-7" dirty="0">
                <a:solidFill>
                  <a:prstClr val="black"/>
                </a:solidFill>
                <a:latin typeface="Trebuchet MS"/>
                <a:cs typeface="Trebuchet MS"/>
              </a:rPr>
              <a:t>Configure</a:t>
            </a:r>
            <a:r>
              <a:rPr sz="2133" spc="-27" dirty="0">
                <a:solidFill>
                  <a:prstClr val="black"/>
                </a:solidFill>
                <a:latin typeface="Trebuchet MS"/>
                <a:cs typeface="Trebuchet MS"/>
              </a:rPr>
              <a:t> </a:t>
            </a:r>
            <a:r>
              <a:rPr sz="2133" spc="-13" dirty="0">
                <a:solidFill>
                  <a:prstClr val="black"/>
                </a:solidFill>
                <a:latin typeface="Trebuchet MS"/>
                <a:cs typeface="Trebuchet MS"/>
              </a:rPr>
              <a:t>Blueprint</a:t>
            </a:r>
            <a:endParaRPr sz="2133" dirty="0">
              <a:solidFill>
                <a:prstClr val="black"/>
              </a:solidFill>
              <a:latin typeface="Trebuchet MS"/>
              <a:cs typeface="Trebuchet MS"/>
            </a:endParaRPr>
          </a:p>
          <a:p>
            <a:pPr marL="130383" marR="119377" algn="ctr" defTabSz="1219170">
              <a:spcBef>
                <a:spcPts val="27"/>
              </a:spcBef>
            </a:pPr>
            <a:r>
              <a:rPr sz="1600" spc="-7" dirty="0">
                <a:solidFill>
                  <a:prstClr val="black"/>
                </a:solidFill>
                <a:latin typeface="Trebuchet MS"/>
                <a:cs typeface="Trebuchet MS"/>
              </a:rPr>
              <a:t>Can </a:t>
            </a:r>
            <a:r>
              <a:rPr sz="1600" dirty="0">
                <a:solidFill>
                  <a:prstClr val="black"/>
                </a:solidFill>
                <a:latin typeface="Trebuchet MS"/>
                <a:cs typeface="Trebuchet MS"/>
              </a:rPr>
              <a:t>be </a:t>
            </a:r>
            <a:r>
              <a:rPr sz="1600" spc="-7" dirty="0">
                <a:solidFill>
                  <a:prstClr val="black"/>
                </a:solidFill>
                <a:latin typeface="Trebuchet MS"/>
                <a:cs typeface="Trebuchet MS"/>
              </a:rPr>
              <a:t>updated </a:t>
            </a:r>
            <a:r>
              <a:rPr sz="1600" dirty="0">
                <a:solidFill>
                  <a:prstClr val="black"/>
                </a:solidFill>
                <a:latin typeface="Trebuchet MS"/>
                <a:cs typeface="Trebuchet MS"/>
              </a:rPr>
              <a:t>at any  </a:t>
            </a:r>
            <a:r>
              <a:rPr sz="1600" spc="-7" dirty="0">
                <a:solidFill>
                  <a:prstClr val="black"/>
                </a:solidFill>
                <a:latin typeface="Trebuchet MS"/>
                <a:cs typeface="Trebuchet MS"/>
              </a:rPr>
              <a:t>time without</a:t>
            </a:r>
            <a:r>
              <a:rPr sz="1600" spc="-113" dirty="0">
                <a:solidFill>
                  <a:prstClr val="black"/>
                </a:solidFill>
                <a:latin typeface="Trebuchet MS"/>
                <a:cs typeface="Trebuchet MS"/>
              </a:rPr>
              <a:t> </a:t>
            </a:r>
            <a:r>
              <a:rPr sz="1600" spc="-7" dirty="0">
                <a:solidFill>
                  <a:prstClr val="black"/>
                </a:solidFill>
                <a:latin typeface="Trebuchet MS"/>
                <a:cs typeface="Trebuchet MS"/>
              </a:rPr>
              <a:t>disrupting  replication</a:t>
            </a:r>
            <a:endParaRPr sz="1600" dirty="0">
              <a:solidFill>
                <a:prstClr val="black"/>
              </a:solidFill>
              <a:latin typeface="Trebuchet MS"/>
              <a:cs typeface="Trebuchet MS"/>
            </a:endParaRPr>
          </a:p>
        </p:txBody>
      </p:sp>
      <p:sp>
        <p:nvSpPr>
          <p:cNvPr id="20" name="object 20"/>
          <p:cNvSpPr/>
          <p:nvPr/>
        </p:nvSpPr>
        <p:spPr>
          <a:xfrm>
            <a:off x="5238495" y="1798319"/>
            <a:ext cx="2235200" cy="1534159"/>
          </a:xfrm>
          <a:prstGeom prst="rect">
            <a:avLst/>
          </a:prstGeom>
          <a:blipFill>
            <a:blip r:embed="rId7"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1" name="object 21"/>
          <p:cNvSpPr/>
          <p:nvPr/>
        </p:nvSpPr>
        <p:spPr>
          <a:xfrm>
            <a:off x="5709920" y="2336800"/>
            <a:ext cx="1040384" cy="837184"/>
          </a:xfrm>
          <a:prstGeom prst="rect">
            <a:avLst/>
          </a:prstGeom>
          <a:blipFill>
            <a:blip r:embed="rId11"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2" name="object 22"/>
          <p:cNvSpPr/>
          <p:nvPr/>
        </p:nvSpPr>
        <p:spPr>
          <a:xfrm>
            <a:off x="4626863" y="2410037"/>
            <a:ext cx="719379" cy="414612"/>
          </a:xfrm>
          <a:prstGeom prst="rect">
            <a:avLst/>
          </a:prstGeom>
          <a:blipFill>
            <a:blip r:embed="rId10"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3" name="object 23"/>
          <p:cNvSpPr/>
          <p:nvPr/>
        </p:nvSpPr>
        <p:spPr>
          <a:xfrm>
            <a:off x="4684776" y="2513752"/>
            <a:ext cx="457200" cy="160867"/>
          </a:xfrm>
          <a:custGeom>
            <a:avLst/>
            <a:gdLst/>
            <a:ahLst/>
            <a:cxnLst/>
            <a:rect l="l" t="t" r="r" b="b"/>
            <a:pathLst>
              <a:path w="342900" h="120650">
                <a:moveTo>
                  <a:pt x="291483" y="60071"/>
                </a:moveTo>
                <a:lnTo>
                  <a:pt x="232917" y="94234"/>
                </a:lnTo>
                <a:lnTo>
                  <a:pt x="226694" y="97790"/>
                </a:lnTo>
                <a:lnTo>
                  <a:pt x="224662" y="105791"/>
                </a:lnTo>
                <a:lnTo>
                  <a:pt x="228218" y="111887"/>
                </a:lnTo>
                <a:lnTo>
                  <a:pt x="231775" y="118110"/>
                </a:lnTo>
                <a:lnTo>
                  <a:pt x="239775" y="120142"/>
                </a:lnTo>
                <a:lnTo>
                  <a:pt x="245998" y="116586"/>
                </a:lnTo>
                <a:lnTo>
                  <a:pt x="320688" y="73025"/>
                </a:lnTo>
                <a:lnTo>
                  <a:pt x="317118" y="73025"/>
                </a:lnTo>
                <a:lnTo>
                  <a:pt x="317118" y="71247"/>
                </a:lnTo>
                <a:lnTo>
                  <a:pt x="310641" y="71247"/>
                </a:lnTo>
                <a:lnTo>
                  <a:pt x="291483" y="60071"/>
                </a:lnTo>
                <a:close/>
              </a:path>
              <a:path w="342900" h="120650">
                <a:moveTo>
                  <a:pt x="269276" y="47117"/>
                </a:moveTo>
                <a:lnTo>
                  <a:pt x="0" y="47117"/>
                </a:lnTo>
                <a:lnTo>
                  <a:pt x="0" y="73025"/>
                </a:lnTo>
                <a:lnTo>
                  <a:pt x="269276" y="73025"/>
                </a:lnTo>
                <a:lnTo>
                  <a:pt x="291483" y="60071"/>
                </a:lnTo>
                <a:lnTo>
                  <a:pt x="269276" y="47117"/>
                </a:lnTo>
                <a:close/>
              </a:path>
              <a:path w="342900" h="120650">
                <a:moveTo>
                  <a:pt x="320688" y="47117"/>
                </a:moveTo>
                <a:lnTo>
                  <a:pt x="317118" y="47117"/>
                </a:lnTo>
                <a:lnTo>
                  <a:pt x="317118" y="73025"/>
                </a:lnTo>
                <a:lnTo>
                  <a:pt x="320688" y="73025"/>
                </a:lnTo>
                <a:lnTo>
                  <a:pt x="342900" y="60071"/>
                </a:lnTo>
                <a:lnTo>
                  <a:pt x="320688" y="47117"/>
                </a:lnTo>
                <a:close/>
              </a:path>
              <a:path w="342900" h="120650">
                <a:moveTo>
                  <a:pt x="310641" y="48895"/>
                </a:moveTo>
                <a:lnTo>
                  <a:pt x="291483" y="60071"/>
                </a:lnTo>
                <a:lnTo>
                  <a:pt x="310641" y="71247"/>
                </a:lnTo>
                <a:lnTo>
                  <a:pt x="310641" y="48895"/>
                </a:lnTo>
                <a:close/>
              </a:path>
              <a:path w="342900" h="120650">
                <a:moveTo>
                  <a:pt x="317118" y="48895"/>
                </a:moveTo>
                <a:lnTo>
                  <a:pt x="310641" y="48895"/>
                </a:lnTo>
                <a:lnTo>
                  <a:pt x="310641" y="71247"/>
                </a:lnTo>
                <a:lnTo>
                  <a:pt x="317118" y="71247"/>
                </a:lnTo>
                <a:lnTo>
                  <a:pt x="317118" y="48895"/>
                </a:lnTo>
                <a:close/>
              </a:path>
              <a:path w="342900" h="120650">
                <a:moveTo>
                  <a:pt x="239775" y="0"/>
                </a:moveTo>
                <a:lnTo>
                  <a:pt x="231775" y="2032"/>
                </a:lnTo>
                <a:lnTo>
                  <a:pt x="228218" y="8255"/>
                </a:lnTo>
                <a:lnTo>
                  <a:pt x="224662" y="14351"/>
                </a:lnTo>
                <a:lnTo>
                  <a:pt x="226694" y="22352"/>
                </a:lnTo>
                <a:lnTo>
                  <a:pt x="232917" y="25908"/>
                </a:lnTo>
                <a:lnTo>
                  <a:pt x="291483" y="60071"/>
                </a:lnTo>
                <a:lnTo>
                  <a:pt x="310641" y="48895"/>
                </a:lnTo>
                <a:lnTo>
                  <a:pt x="317118" y="48895"/>
                </a:lnTo>
                <a:lnTo>
                  <a:pt x="317118" y="47117"/>
                </a:lnTo>
                <a:lnTo>
                  <a:pt x="320688" y="47117"/>
                </a:lnTo>
                <a:lnTo>
                  <a:pt x="245998" y="3556"/>
                </a:lnTo>
                <a:lnTo>
                  <a:pt x="239775" y="0"/>
                </a:lnTo>
                <a:close/>
              </a:path>
            </a:pathLst>
          </a:custGeom>
          <a:solidFill>
            <a:srgbClr val="959595"/>
          </a:solidFill>
        </p:spPr>
        <p:txBody>
          <a:bodyPr wrap="square" lIns="0" tIns="0" rIns="0" bIns="0" rtlCol="0"/>
          <a:lstStyle/>
          <a:p>
            <a:pPr defTabSz="1219170"/>
            <a:endParaRPr sz="2400" dirty="0">
              <a:solidFill>
                <a:prstClr val="black"/>
              </a:solidFill>
              <a:latin typeface="Calibri"/>
            </a:endParaRPr>
          </a:p>
        </p:txBody>
      </p:sp>
      <p:sp>
        <p:nvSpPr>
          <p:cNvPr id="24" name="object 24"/>
          <p:cNvSpPr/>
          <p:nvPr/>
        </p:nvSpPr>
        <p:spPr>
          <a:xfrm>
            <a:off x="7930895" y="1828800"/>
            <a:ext cx="2235200" cy="1534160"/>
          </a:xfrm>
          <a:prstGeom prst="rect">
            <a:avLst/>
          </a:prstGeom>
          <a:blipFill>
            <a:blip r:embed="rId7"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5" name="object 25"/>
          <p:cNvSpPr/>
          <p:nvPr/>
        </p:nvSpPr>
        <p:spPr>
          <a:xfrm>
            <a:off x="8605520" y="2288031"/>
            <a:ext cx="709168" cy="770127"/>
          </a:xfrm>
          <a:prstGeom prst="rect">
            <a:avLst/>
          </a:prstGeom>
          <a:blipFill>
            <a:blip r:embed="rId12"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6" name="object 26"/>
          <p:cNvSpPr txBox="1"/>
          <p:nvPr/>
        </p:nvSpPr>
        <p:spPr>
          <a:xfrm>
            <a:off x="7886361" y="3250521"/>
            <a:ext cx="2293619" cy="836918"/>
          </a:xfrm>
          <a:prstGeom prst="rect">
            <a:avLst/>
          </a:prstGeom>
        </p:spPr>
        <p:txBody>
          <a:bodyPr vert="horz" wrap="square" lIns="0" tIns="16087" rIns="0" bIns="0" rtlCol="0">
            <a:spAutoFit/>
          </a:bodyPr>
          <a:lstStyle/>
          <a:p>
            <a:pPr marL="16933" defTabSz="1219170">
              <a:spcBef>
                <a:spcPts val="127"/>
              </a:spcBef>
            </a:pPr>
            <a:r>
              <a:rPr sz="2133" spc="-73" dirty="0">
                <a:solidFill>
                  <a:prstClr val="black"/>
                </a:solidFill>
                <a:latin typeface="Trebuchet MS"/>
                <a:cs typeface="Trebuchet MS"/>
              </a:rPr>
              <a:t>Test </a:t>
            </a:r>
            <a:r>
              <a:rPr sz="2133" spc="-7" dirty="0">
                <a:solidFill>
                  <a:prstClr val="black"/>
                </a:solidFill>
                <a:latin typeface="Trebuchet MS"/>
                <a:cs typeface="Trebuchet MS"/>
              </a:rPr>
              <a:t>target</a:t>
            </a:r>
            <a:r>
              <a:rPr sz="2133" spc="33" dirty="0">
                <a:solidFill>
                  <a:prstClr val="black"/>
                </a:solidFill>
                <a:latin typeface="Trebuchet MS"/>
                <a:cs typeface="Trebuchet MS"/>
              </a:rPr>
              <a:t> </a:t>
            </a:r>
            <a:r>
              <a:rPr sz="2133" spc="-7" dirty="0">
                <a:solidFill>
                  <a:prstClr val="black"/>
                </a:solidFill>
                <a:latin typeface="Trebuchet MS"/>
                <a:cs typeface="Trebuchet MS"/>
              </a:rPr>
              <a:t>servers</a:t>
            </a:r>
            <a:endParaRPr sz="2133" dirty="0">
              <a:solidFill>
                <a:prstClr val="black"/>
              </a:solidFill>
              <a:latin typeface="Trebuchet MS"/>
              <a:cs typeface="Trebuchet MS"/>
            </a:endParaRPr>
          </a:p>
          <a:p>
            <a:pPr marL="115990" marR="107524" algn="ctr" defTabSz="1219170">
              <a:spcBef>
                <a:spcPts val="20"/>
              </a:spcBef>
            </a:pPr>
            <a:r>
              <a:rPr sz="1600" spc="-7" dirty="0">
                <a:solidFill>
                  <a:prstClr val="black"/>
                </a:solidFill>
                <a:latin typeface="Trebuchet MS"/>
                <a:cs typeface="Trebuchet MS"/>
              </a:rPr>
              <a:t>Launches </a:t>
            </a:r>
            <a:r>
              <a:rPr sz="1600" dirty="0">
                <a:solidFill>
                  <a:prstClr val="black"/>
                </a:solidFill>
                <a:latin typeface="Trebuchet MS"/>
                <a:cs typeface="Trebuchet MS"/>
              </a:rPr>
              <a:t>and</a:t>
            </a:r>
            <a:r>
              <a:rPr sz="1600" spc="-173" dirty="0">
                <a:solidFill>
                  <a:prstClr val="black"/>
                </a:solidFill>
                <a:latin typeface="Trebuchet MS"/>
                <a:cs typeface="Trebuchet MS"/>
              </a:rPr>
              <a:t> </a:t>
            </a:r>
            <a:r>
              <a:rPr sz="1600" dirty="0">
                <a:solidFill>
                  <a:prstClr val="black"/>
                </a:solidFill>
                <a:latin typeface="Trebuchet MS"/>
                <a:cs typeface="Trebuchet MS"/>
              </a:rPr>
              <a:t>converts  </a:t>
            </a:r>
            <a:r>
              <a:rPr sz="1600" spc="-7" dirty="0">
                <a:solidFill>
                  <a:prstClr val="black"/>
                </a:solidFill>
                <a:latin typeface="Trebuchet MS"/>
                <a:cs typeface="Trebuchet MS"/>
              </a:rPr>
              <a:t>machine(s)</a:t>
            </a:r>
            <a:endParaRPr sz="1600" dirty="0">
              <a:solidFill>
                <a:prstClr val="black"/>
              </a:solidFill>
              <a:latin typeface="Trebuchet MS"/>
              <a:cs typeface="Trebuchet MS"/>
            </a:endParaRPr>
          </a:p>
        </p:txBody>
      </p:sp>
      <p:sp>
        <p:nvSpPr>
          <p:cNvPr id="27" name="object 27"/>
          <p:cNvSpPr/>
          <p:nvPr/>
        </p:nvSpPr>
        <p:spPr>
          <a:xfrm>
            <a:off x="7410704" y="2405973"/>
            <a:ext cx="719379" cy="414612"/>
          </a:xfrm>
          <a:prstGeom prst="rect">
            <a:avLst/>
          </a:prstGeom>
          <a:blipFill>
            <a:blip r:embed="rId10"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28" name="object 28"/>
          <p:cNvSpPr/>
          <p:nvPr/>
        </p:nvSpPr>
        <p:spPr>
          <a:xfrm>
            <a:off x="7468615" y="2509689"/>
            <a:ext cx="457200" cy="160867"/>
          </a:xfrm>
          <a:custGeom>
            <a:avLst/>
            <a:gdLst/>
            <a:ahLst/>
            <a:cxnLst/>
            <a:rect l="l" t="t" r="r" b="b"/>
            <a:pathLst>
              <a:path w="342900" h="120650">
                <a:moveTo>
                  <a:pt x="291483" y="60071"/>
                </a:moveTo>
                <a:lnTo>
                  <a:pt x="232917" y="94234"/>
                </a:lnTo>
                <a:lnTo>
                  <a:pt x="226695" y="97790"/>
                </a:lnTo>
                <a:lnTo>
                  <a:pt x="224662" y="105791"/>
                </a:lnTo>
                <a:lnTo>
                  <a:pt x="228218" y="111887"/>
                </a:lnTo>
                <a:lnTo>
                  <a:pt x="231775" y="118110"/>
                </a:lnTo>
                <a:lnTo>
                  <a:pt x="239775" y="120142"/>
                </a:lnTo>
                <a:lnTo>
                  <a:pt x="320661" y="73025"/>
                </a:lnTo>
                <a:lnTo>
                  <a:pt x="317118" y="73025"/>
                </a:lnTo>
                <a:lnTo>
                  <a:pt x="317118" y="71247"/>
                </a:lnTo>
                <a:lnTo>
                  <a:pt x="310641" y="71247"/>
                </a:lnTo>
                <a:lnTo>
                  <a:pt x="291483" y="60071"/>
                </a:lnTo>
                <a:close/>
              </a:path>
              <a:path w="342900" h="120650">
                <a:moveTo>
                  <a:pt x="269276" y="47117"/>
                </a:moveTo>
                <a:lnTo>
                  <a:pt x="0" y="47117"/>
                </a:lnTo>
                <a:lnTo>
                  <a:pt x="0" y="73025"/>
                </a:lnTo>
                <a:lnTo>
                  <a:pt x="269276" y="73025"/>
                </a:lnTo>
                <a:lnTo>
                  <a:pt x="291483" y="60071"/>
                </a:lnTo>
                <a:lnTo>
                  <a:pt x="269276" y="47117"/>
                </a:lnTo>
                <a:close/>
              </a:path>
              <a:path w="342900" h="120650">
                <a:moveTo>
                  <a:pt x="320688" y="47117"/>
                </a:moveTo>
                <a:lnTo>
                  <a:pt x="317118" y="47117"/>
                </a:lnTo>
                <a:lnTo>
                  <a:pt x="317118" y="73025"/>
                </a:lnTo>
                <a:lnTo>
                  <a:pt x="320661" y="73025"/>
                </a:lnTo>
                <a:lnTo>
                  <a:pt x="342900" y="60071"/>
                </a:lnTo>
                <a:lnTo>
                  <a:pt x="320688" y="47117"/>
                </a:lnTo>
                <a:close/>
              </a:path>
              <a:path w="342900" h="120650">
                <a:moveTo>
                  <a:pt x="310641" y="48895"/>
                </a:moveTo>
                <a:lnTo>
                  <a:pt x="291483" y="60071"/>
                </a:lnTo>
                <a:lnTo>
                  <a:pt x="310641" y="71247"/>
                </a:lnTo>
                <a:lnTo>
                  <a:pt x="310641" y="48895"/>
                </a:lnTo>
                <a:close/>
              </a:path>
              <a:path w="342900" h="120650">
                <a:moveTo>
                  <a:pt x="317118" y="48895"/>
                </a:moveTo>
                <a:lnTo>
                  <a:pt x="310641" y="48895"/>
                </a:lnTo>
                <a:lnTo>
                  <a:pt x="310641" y="71247"/>
                </a:lnTo>
                <a:lnTo>
                  <a:pt x="317118" y="71247"/>
                </a:lnTo>
                <a:lnTo>
                  <a:pt x="317118" y="48895"/>
                </a:lnTo>
                <a:close/>
              </a:path>
              <a:path w="342900" h="120650">
                <a:moveTo>
                  <a:pt x="239775" y="0"/>
                </a:moveTo>
                <a:lnTo>
                  <a:pt x="231775" y="2032"/>
                </a:lnTo>
                <a:lnTo>
                  <a:pt x="228218" y="8255"/>
                </a:lnTo>
                <a:lnTo>
                  <a:pt x="224662" y="14351"/>
                </a:lnTo>
                <a:lnTo>
                  <a:pt x="226695" y="22352"/>
                </a:lnTo>
                <a:lnTo>
                  <a:pt x="232917" y="25908"/>
                </a:lnTo>
                <a:lnTo>
                  <a:pt x="291483" y="60071"/>
                </a:lnTo>
                <a:lnTo>
                  <a:pt x="310641" y="48895"/>
                </a:lnTo>
                <a:lnTo>
                  <a:pt x="317118" y="48895"/>
                </a:lnTo>
                <a:lnTo>
                  <a:pt x="317118" y="47117"/>
                </a:lnTo>
                <a:lnTo>
                  <a:pt x="320688" y="47117"/>
                </a:lnTo>
                <a:lnTo>
                  <a:pt x="245999" y="3556"/>
                </a:lnTo>
                <a:lnTo>
                  <a:pt x="239775" y="0"/>
                </a:lnTo>
                <a:close/>
              </a:path>
            </a:pathLst>
          </a:custGeom>
          <a:solidFill>
            <a:srgbClr val="959595"/>
          </a:solidFill>
        </p:spPr>
        <p:txBody>
          <a:bodyPr wrap="square" lIns="0" tIns="0" rIns="0" bIns="0" rtlCol="0"/>
          <a:lstStyle/>
          <a:p>
            <a:pPr defTabSz="1219170"/>
            <a:endParaRPr sz="2400" dirty="0">
              <a:solidFill>
                <a:prstClr val="black"/>
              </a:solidFill>
              <a:latin typeface="Calibri"/>
            </a:endParaRPr>
          </a:p>
        </p:txBody>
      </p:sp>
      <p:sp>
        <p:nvSpPr>
          <p:cNvPr id="29" name="object 29"/>
          <p:cNvSpPr txBox="1"/>
          <p:nvPr/>
        </p:nvSpPr>
        <p:spPr>
          <a:xfrm>
            <a:off x="170416" y="3232234"/>
            <a:ext cx="1942253" cy="1083139"/>
          </a:xfrm>
          <a:prstGeom prst="rect">
            <a:avLst/>
          </a:prstGeom>
        </p:spPr>
        <p:txBody>
          <a:bodyPr vert="horz" wrap="square" lIns="0" tIns="16087" rIns="0" bIns="0" rtlCol="0">
            <a:spAutoFit/>
          </a:bodyPr>
          <a:lstStyle/>
          <a:p>
            <a:pPr marL="282780" defTabSz="1219170">
              <a:spcBef>
                <a:spcPts val="127"/>
              </a:spcBef>
            </a:pPr>
            <a:r>
              <a:rPr sz="2133" spc="-7" dirty="0">
                <a:solidFill>
                  <a:prstClr val="black"/>
                </a:solidFill>
                <a:latin typeface="Trebuchet MS"/>
                <a:cs typeface="Trebuchet MS"/>
              </a:rPr>
              <a:t>Assessment</a:t>
            </a:r>
            <a:endParaRPr sz="2133" dirty="0">
              <a:solidFill>
                <a:prstClr val="black"/>
              </a:solidFill>
              <a:latin typeface="Trebuchet MS"/>
              <a:cs typeface="Trebuchet MS"/>
            </a:endParaRPr>
          </a:p>
          <a:p>
            <a:pPr marL="16933" marR="6773" indent="-2540" algn="ctr" defTabSz="1219170">
              <a:spcBef>
                <a:spcPts val="20"/>
              </a:spcBef>
            </a:pPr>
            <a:r>
              <a:rPr sz="1600" spc="-7" dirty="0">
                <a:solidFill>
                  <a:prstClr val="black"/>
                </a:solidFill>
                <a:latin typeface="Trebuchet MS"/>
                <a:cs typeface="Trebuchet MS"/>
              </a:rPr>
              <a:t>Identify machines,  networking,</a:t>
            </a:r>
            <a:r>
              <a:rPr sz="1600" spc="-100" dirty="0">
                <a:solidFill>
                  <a:prstClr val="black"/>
                </a:solidFill>
                <a:latin typeface="Trebuchet MS"/>
                <a:cs typeface="Trebuchet MS"/>
              </a:rPr>
              <a:t> </a:t>
            </a:r>
            <a:r>
              <a:rPr sz="1600" spc="-7" dirty="0">
                <a:solidFill>
                  <a:prstClr val="black"/>
                </a:solidFill>
                <a:latin typeface="Trebuchet MS"/>
                <a:cs typeface="Trebuchet MS"/>
              </a:rPr>
              <a:t>instance  rightsizing</a:t>
            </a:r>
            <a:endParaRPr sz="1600" dirty="0">
              <a:solidFill>
                <a:prstClr val="black"/>
              </a:solidFill>
              <a:latin typeface="Trebuchet MS"/>
              <a:cs typeface="Trebuchet MS"/>
            </a:endParaRPr>
          </a:p>
        </p:txBody>
      </p:sp>
      <p:sp>
        <p:nvSpPr>
          <p:cNvPr id="30" name="object 30"/>
          <p:cNvSpPr/>
          <p:nvPr/>
        </p:nvSpPr>
        <p:spPr>
          <a:xfrm>
            <a:off x="337312" y="1804415"/>
            <a:ext cx="1544320" cy="1544319"/>
          </a:xfrm>
          <a:prstGeom prst="rect">
            <a:avLst/>
          </a:prstGeom>
          <a:blipFill>
            <a:blip r:embed="rId13" cstate="print"/>
            <a:stretch>
              <a:fillRect/>
            </a:stretch>
          </a:blipFill>
        </p:spPr>
        <p:txBody>
          <a:bodyPr wrap="square" lIns="0" tIns="0" rIns="0" bIns="0" rtlCol="0"/>
          <a:lstStyle/>
          <a:p>
            <a:pPr defTabSz="1219170"/>
            <a:endParaRPr sz="2400" dirty="0">
              <a:solidFill>
                <a:prstClr val="black"/>
              </a:solidFill>
              <a:latin typeface="Calibri"/>
            </a:endParaRPr>
          </a:p>
        </p:txBody>
      </p:sp>
      <p:sp>
        <p:nvSpPr>
          <p:cNvPr id="31" name="object 31"/>
          <p:cNvSpPr txBox="1">
            <a:spLocks noGrp="1"/>
          </p:cNvSpPr>
          <p:nvPr>
            <p:ph type="ftr" sz="quarter" idx="4294967295"/>
          </p:nvPr>
        </p:nvSpPr>
        <p:spPr>
          <a:xfrm>
            <a:off x="139982" y="8664909"/>
            <a:ext cx="3961271" cy="250496"/>
          </a:xfrm>
          <a:prstGeom prst="rect">
            <a:avLst/>
          </a:prstGeom>
        </p:spPr>
        <p:txBody>
          <a:bodyPr vert="horz" wrap="square" lIns="0" tIns="4233" rIns="0" bIns="0" rtlCol="0">
            <a:spAutoFit/>
          </a:bodyPr>
          <a:lstStyle/>
          <a:p>
            <a:pPr marL="16933" defTabSz="1219170">
              <a:spcBef>
                <a:spcPts val="33"/>
              </a:spcBef>
            </a:pPr>
            <a:r>
              <a:rPr spc="-13" dirty="0"/>
              <a:t>2017 </a:t>
            </a:r>
            <a:r>
              <a:rPr spc="-7" dirty="0"/>
              <a:t>CloudEndure </a:t>
            </a:r>
            <a:r>
              <a:rPr dirty="0"/>
              <a:t>-</a:t>
            </a:r>
            <a:r>
              <a:rPr spc="-93" dirty="0"/>
              <a:t> </a:t>
            </a:r>
            <a:r>
              <a:rPr spc="-7" dirty="0"/>
              <a:t>Confidential</a:t>
            </a:r>
          </a:p>
        </p:txBody>
      </p:sp>
    </p:spTree>
    <p:extLst>
      <p:ext uri="{BB962C8B-B14F-4D97-AF65-F5344CB8AC3E}">
        <p14:creationId xmlns:p14="http://schemas.microsoft.com/office/powerpoint/2010/main" val="129095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p:cNvSpPr txBox="1"/>
          <p:nvPr/>
        </p:nvSpPr>
        <p:spPr>
          <a:xfrm>
            <a:off x="6157177" y="218758"/>
            <a:ext cx="1005472" cy="578670"/>
          </a:xfrm>
          <a:prstGeom prst="round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defTabSz="1219170" fontAlgn="base">
              <a:spcBef>
                <a:spcPct val="0"/>
              </a:spcBef>
              <a:spcAft>
                <a:spcPct val="0"/>
              </a:spcAft>
            </a:pPr>
            <a:r>
              <a:rPr lang="en-US" sz="933">
                <a:solidFill>
                  <a:prstClr val="white"/>
                </a:solidFill>
                <a:latin typeface="Trebuchet MS"/>
              </a:rPr>
              <a:t>Launch Target</a:t>
            </a:r>
          </a:p>
          <a:p>
            <a:pPr algn="ctr" defTabSz="1219170" fontAlgn="base">
              <a:spcBef>
                <a:spcPct val="0"/>
              </a:spcBef>
              <a:spcAft>
                <a:spcPct val="0"/>
              </a:spcAft>
            </a:pPr>
            <a:r>
              <a:rPr lang="en-US" sz="933" dirty="0">
                <a:solidFill>
                  <a:prstClr val="white"/>
                </a:solidFill>
                <a:latin typeface="Trebuchet MS"/>
              </a:rPr>
              <a:t>Instance(s)</a:t>
            </a:r>
          </a:p>
        </p:txBody>
      </p:sp>
      <p:grpSp>
        <p:nvGrpSpPr>
          <p:cNvPr id="10" name="Group 9"/>
          <p:cNvGrpSpPr/>
          <p:nvPr/>
        </p:nvGrpSpPr>
        <p:grpSpPr>
          <a:xfrm>
            <a:off x="908745" y="202533"/>
            <a:ext cx="3333723" cy="1092868"/>
            <a:chOff x="681559" y="151899"/>
            <a:chExt cx="2500292" cy="819651"/>
          </a:xfrm>
        </p:grpSpPr>
        <p:grpSp>
          <p:nvGrpSpPr>
            <p:cNvPr id="220" name="Group 219"/>
            <p:cNvGrpSpPr/>
            <p:nvPr/>
          </p:nvGrpSpPr>
          <p:grpSpPr>
            <a:xfrm>
              <a:off x="681559" y="169656"/>
              <a:ext cx="2137840" cy="801894"/>
              <a:chOff x="681559" y="169656"/>
              <a:chExt cx="2137840" cy="801894"/>
            </a:xfrm>
          </p:grpSpPr>
          <p:cxnSp>
            <p:nvCxnSpPr>
              <p:cNvPr id="90" name="Elbow Connector 89"/>
              <p:cNvCxnSpPr>
                <a:endCxn id="135" idx="1"/>
              </p:cNvCxnSpPr>
              <p:nvPr/>
            </p:nvCxnSpPr>
            <p:spPr>
              <a:xfrm flipV="1">
                <a:off x="762002" y="361950"/>
                <a:ext cx="2057397" cy="609600"/>
              </a:xfrm>
              <a:prstGeom prst="bentConnector3">
                <a:avLst>
                  <a:gd name="adj1" fmla="val 646"/>
                </a:avLst>
              </a:prstGeom>
              <a:ln>
                <a:tailEnd type="arrow"/>
              </a:ln>
            </p:spPr>
            <p:style>
              <a:lnRef idx="2">
                <a:schemeClr val="accent4"/>
              </a:lnRef>
              <a:fillRef idx="0">
                <a:schemeClr val="accent4"/>
              </a:fillRef>
              <a:effectRef idx="1">
                <a:schemeClr val="accent4"/>
              </a:effectRef>
              <a:fontRef idx="minor">
                <a:schemeClr val="tx1"/>
              </a:fontRef>
            </p:style>
          </p:cxnSp>
          <p:sp>
            <p:nvSpPr>
              <p:cNvPr id="91" name="TextBox 90"/>
              <p:cNvSpPr txBox="1"/>
              <p:nvPr/>
            </p:nvSpPr>
            <p:spPr>
              <a:xfrm>
                <a:off x="681559" y="169656"/>
                <a:ext cx="1335942" cy="192409"/>
              </a:xfrm>
              <a:prstGeom prst="rect">
                <a:avLst/>
              </a:prstGeom>
              <a:noFill/>
            </p:spPr>
            <p:txBody>
              <a:bodyPr wrap="none" rtlCol="0">
                <a:spAutoFit/>
              </a:bodyPr>
              <a:lstStyle>
                <a:defPPr>
                  <a:defRPr lang="en-US"/>
                </a:defPPr>
                <a:lvl1pPr algn="ctr">
                  <a:defRPr sz="1200">
                    <a:solidFill>
                      <a:srgbClr val="8000FF"/>
                    </a:solidFill>
                  </a:defRPr>
                </a:lvl1pPr>
              </a:lstStyle>
              <a:p>
                <a:pPr algn="l" defTabSz="1219170" fontAlgn="base">
                  <a:spcBef>
                    <a:spcPct val="0"/>
                  </a:spcBef>
                  <a:spcAft>
                    <a:spcPct val="0"/>
                  </a:spcAft>
                </a:pPr>
                <a:r>
                  <a:rPr lang="en-US" sz="1067" dirty="0">
                    <a:solidFill>
                      <a:srgbClr val="805BD3"/>
                    </a:solidFill>
                    <a:latin typeface="Arial" charset="0"/>
                    <a:cs typeface="Arial" charset="0"/>
                  </a:rPr>
                  <a:t>Configure Target Blueprint</a:t>
                </a:r>
              </a:p>
            </p:txBody>
          </p:sp>
        </p:grpSp>
        <p:pic>
          <p:nvPicPr>
            <p:cNvPr id="112" name="Picture 111" descr="Templates icon.png"/>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2895600" y="151899"/>
              <a:ext cx="286251" cy="286251"/>
            </a:xfrm>
            <a:prstGeom prst="rect">
              <a:avLst/>
            </a:prstGeom>
          </p:spPr>
        </p:pic>
      </p:grpSp>
      <p:grpSp>
        <p:nvGrpSpPr>
          <p:cNvPr id="224" name="Group 223"/>
          <p:cNvGrpSpPr/>
          <p:nvPr/>
        </p:nvGrpSpPr>
        <p:grpSpPr>
          <a:xfrm>
            <a:off x="2776446" y="2819400"/>
            <a:ext cx="1338253" cy="2540000"/>
            <a:chOff x="2082334" y="2092743"/>
            <a:chExt cx="1003690" cy="1905000"/>
          </a:xfrm>
        </p:grpSpPr>
        <p:cxnSp>
          <p:nvCxnSpPr>
            <p:cNvPr id="78" name="Straight Arrow Connector 77"/>
            <p:cNvCxnSpPr/>
            <p:nvPr/>
          </p:nvCxnSpPr>
          <p:spPr>
            <a:xfrm>
              <a:off x="2085564" y="2458066"/>
              <a:ext cx="1000460" cy="926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81" name="Elbow Connector 80"/>
            <p:cNvCxnSpPr/>
            <p:nvPr/>
          </p:nvCxnSpPr>
          <p:spPr>
            <a:xfrm flipV="1">
              <a:off x="2082334" y="2606732"/>
              <a:ext cx="1000460" cy="1391011"/>
            </a:xfrm>
            <a:prstGeom prst="bentConnector3">
              <a:avLst>
                <a:gd name="adj1" fmla="val 7690"/>
              </a:avLst>
            </a:prstGeom>
            <a:ln>
              <a:tailEnd type="arrow"/>
            </a:ln>
          </p:spPr>
          <p:style>
            <a:lnRef idx="2">
              <a:schemeClr val="accent4"/>
            </a:lnRef>
            <a:fillRef idx="0">
              <a:schemeClr val="accent4"/>
            </a:fillRef>
            <a:effectRef idx="1">
              <a:schemeClr val="accent4"/>
            </a:effectRef>
            <a:fontRef idx="minor">
              <a:schemeClr val="tx1"/>
            </a:fontRef>
          </p:style>
        </p:cxnSp>
        <p:sp>
          <p:nvSpPr>
            <p:cNvPr id="114" name="Shape 115"/>
            <p:cNvSpPr/>
            <p:nvPr/>
          </p:nvSpPr>
          <p:spPr>
            <a:xfrm>
              <a:off x="2265219" y="2092743"/>
              <a:ext cx="554181" cy="3230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1200">
                  <a:solidFill>
                    <a:srgbClr val="8000FF"/>
                  </a:solidFill>
                  <a:latin typeface="Arial"/>
                  <a:ea typeface="Arial"/>
                  <a:cs typeface="Arial"/>
                  <a:sym typeface="Arial"/>
                </a:defRPr>
              </a:lvl1pPr>
            </a:lstStyle>
            <a:p>
              <a:pPr defTabSz="1219170" fontAlgn="base">
                <a:spcBef>
                  <a:spcPct val="0"/>
                </a:spcBef>
                <a:spcAft>
                  <a:spcPct val="0"/>
                </a:spcAft>
                <a:defRPr sz="1800">
                  <a:solidFill>
                    <a:srgbClr val="000000"/>
                  </a:solidFill>
                </a:defRPr>
              </a:pPr>
              <a:r>
                <a:rPr lang="en-US" sz="933">
                  <a:solidFill>
                    <a:srgbClr val="582FB2"/>
                  </a:solidFill>
                </a:rPr>
                <a:t>Continuous</a:t>
              </a:r>
            </a:p>
            <a:p>
              <a:pPr defTabSz="1219170" fontAlgn="base">
                <a:spcBef>
                  <a:spcPct val="0"/>
                </a:spcBef>
                <a:spcAft>
                  <a:spcPct val="0"/>
                </a:spcAft>
                <a:defRPr sz="1800">
                  <a:solidFill>
                    <a:srgbClr val="000000"/>
                  </a:solidFill>
                </a:defRPr>
              </a:pPr>
              <a:r>
                <a:rPr lang="en-US" sz="933" dirty="0">
                  <a:solidFill>
                    <a:srgbClr val="582FB2"/>
                  </a:solidFill>
                </a:rPr>
                <a:t>Replication</a:t>
              </a:r>
            </a:p>
            <a:p>
              <a:pPr defTabSz="1219170" fontAlgn="base">
                <a:spcBef>
                  <a:spcPct val="0"/>
                </a:spcBef>
                <a:spcAft>
                  <a:spcPct val="0"/>
                </a:spcAft>
                <a:defRPr sz="1800">
                  <a:solidFill>
                    <a:srgbClr val="000000"/>
                  </a:solidFill>
                </a:defRPr>
              </a:pPr>
              <a:r>
                <a:rPr lang="en-US" sz="933" dirty="0">
                  <a:solidFill>
                    <a:srgbClr val="582FB2"/>
                  </a:solidFill>
                </a:rPr>
                <a:t>Traffic</a:t>
              </a:r>
            </a:p>
          </p:txBody>
        </p:sp>
      </p:grpSp>
      <p:grpSp>
        <p:nvGrpSpPr>
          <p:cNvPr id="217" name="Group 216"/>
          <p:cNvGrpSpPr/>
          <p:nvPr/>
        </p:nvGrpSpPr>
        <p:grpSpPr>
          <a:xfrm>
            <a:off x="3413982" y="941474"/>
            <a:ext cx="8168417" cy="5230727"/>
            <a:chOff x="2540591" y="706105"/>
            <a:chExt cx="5612809" cy="3923045"/>
          </a:xfrm>
        </p:grpSpPr>
        <p:sp>
          <p:nvSpPr>
            <p:cNvPr id="79" name="TextBox 78"/>
            <p:cNvSpPr txBox="1"/>
            <p:nvPr/>
          </p:nvSpPr>
          <p:spPr>
            <a:xfrm>
              <a:off x="3158068" y="1005418"/>
              <a:ext cx="583388" cy="284742"/>
            </a:xfrm>
            <a:prstGeom prst="rect">
              <a:avLst/>
            </a:prstGeom>
            <a:noFill/>
          </p:spPr>
          <p:txBody>
            <a:bodyPr wrap="none" rtlCol="0">
              <a:spAutoFit/>
            </a:bodyPr>
            <a:lstStyle/>
            <a:p>
              <a:pPr defTabSz="1219170" fontAlgn="base">
                <a:spcBef>
                  <a:spcPct val="0"/>
                </a:spcBef>
                <a:spcAft>
                  <a:spcPct val="0"/>
                </a:spcAft>
              </a:pPr>
              <a:r>
                <a:rPr lang="en-US" sz="1867" dirty="0">
                  <a:solidFill>
                    <a:srgbClr val="8000FF"/>
                  </a:solidFill>
                  <a:latin typeface="Arial" charset="0"/>
                  <a:cs typeface="Arial" charset="0"/>
                </a:rPr>
                <a:t>Target</a:t>
              </a:r>
            </a:p>
          </p:txBody>
        </p:sp>
        <p:sp>
          <p:nvSpPr>
            <p:cNvPr id="137" name="Rounded Rectangle 136"/>
            <p:cNvSpPr/>
            <p:nvPr/>
          </p:nvSpPr>
          <p:spPr>
            <a:xfrm>
              <a:off x="2743200" y="1047750"/>
              <a:ext cx="5410200" cy="358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dirty="0">
                <a:solidFill>
                  <a:prstClr val="black"/>
                </a:solidFill>
                <a:latin typeface="Arial"/>
                <a:cs typeface="Arial"/>
              </a:endParaRPr>
            </a:p>
          </p:txBody>
        </p:sp>
        <p:pic>
          <p:nvPicPr>
            <p:cNvPr id="128" name="Picture 1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40591" y="706105"/>
              <a:ext cx="586277" cy="646445"/>
            </a:xfrm>
            <a:prstGeom prst="rect">
              <a:avLst/>
            </a:prstGeom>
          </p:spPr>
        </p:pic>
      </p:grpSp>
      <p:cxnSp>
        <p:nvCxnSpPr>
          <p:cNvPr id="142" name="Elbow Connector 141"/>
          <p:cNvCxnSpPr/>
          <p:nvPr/>
        </p:nvCxnSpPr>
        <p:spPr>
          <a:xfrm flipV="1">
            <a:off x="2736909" y="774959"/>
            <a:ext cx="1022289" cy="520443"/>
          </a:xfrm>
          <a:prstGeom prst="bentConnector3">
            <a:avLst>
              <a:gd name="adj1" fmla="val 198"/>
            </a:avLst>
          </a:prstGeom>
          <a:ln>
            <a:tailEnd type="arrow"/>
          </a:ln>
        </p:spPr>
        <p:style>
          <a:lnRef idx="2">
            <a:schemeClr val="accent4"/>
          </a:lnRef>
          <a:fillRef idx="0">
            <a:schemeClr val="accent4"/>
          </a:fillRef>
          <a:effectRef idx="1">
            <a:schemeClr val="accent4"/>
          </a:effectRef>
          <a:fontRef idx="minor">
            <a:schemeClr val="tx1"/>
          </a:fontRef>
        </p:style>
      </p:cxnSp>
      <p:sp>
        <p:nvSpPr>
          <p:cNvPr id="71" name="TextBox 70"/>
          <p:cNvSpPr txBox="1"/>
          <p:nvPr/>
        </p:nvSpPr>
        <p:spPr>
          <a:xfrm>
            <a:off x="4019623" y="3664294"/>
            <a:ext cx="1455108" cy="912814"/>
          </a:xfrm>
          <a:prstGeom prst="rect">
            <a:avLst/>
          </a:prstGeom>
          <a:noFill/>
        </p:spPr>
        <p:txBody>
          <a:bodyPr wrap="square" rtlCol="0">
            <a:spAutoFit/>
          </a:bodyPr>
          <a:lstStyle/>
          <a:p>
            <a:pPr algn="ctr" defTabSz="1219170" fontAlgn="base">
              <a:spcBef>
                <a:spcPct val="0"/>
              </a:spcBef>
              <a:spcAft>
                <a:spcPct val="0"/>
              </a:spcAft>
            </a:pPr>
            <a:r>
              <a:rPr lang="en-US" sz="1333" dirty="0">
                <a:solidFill>
                  <a:srgbClr val="8000FF"/>
                </a:solidFill>
                <a:latin typeface="Arial" charset="0"/>
                <a:cs typeface="Arial" charset="0"/>
              </a:rPr>
              <a:t>CloudEndure Replication Server(s)</a:t>
            </a:r>
          </a:p>
          <a:p>
            <a:pPr algn="ctr" defTabSz="1219170" fontAlgn="base">
              <a:spcBef>
                <a:spcPct val="0"/>
              </a:spcBef>
              <a:spcAft>
                <a:spcPct val="0"/>
              </a:spcAft>
            </a:pPr>
            <a:r>
              <a:rPr lang="en-US" sz="1333" dirty="0">
                <a:solidFill>
                  <a:srgbClr val="8000FF"/>
                </a:solidFill>
                <a:latin typeface="Arial" charset="0"/>
                <a:cs typeface="Arial" charset="0"/>
              </a:rPr>
              <a:t>Cluster</a:t>
            </a:r>
          </a:p>
        </p:txBody>
      </p:sp>
      <p:grpSp>
        <p:nvGrpSpPr>
          <p:cNvPr id="2" name="Group 1"/>
          <p:cNvGrpSpPr/>
          <p:nvPr/>
        </p:nvGrpSpPr>
        <p:grpSpPr>
          <a:xfrm>
            <a:off x="5238300" y="2072997"/>
            <a:ext cx="1731756" cy="3990258"/>
            <a:chOff x="3928725" y="1554747"/>
            <a:chExt cx="1298817" cy="2992694"/>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04047" y="1554747"/>
              <a:ext cx="490239" cy="484186"/>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04047" y="2122051"/>
              <a:ext cx="490239" cy="484186"/>
            </a:xfrm>
            <a:prstGeom prst="rect">
              <a:avLst/>
            </a:prstGeom>
          </p:spPr>
        </p:pic>
        <p:pic>
          <p:nvPicPr>
            <p:cNvPr id="85" name="Picture 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04047" y="2701510"/>
              <a:ext cx="490239" cy="484186"/>
            </a:xfrm>
            <a:prstGeom prst="rect">
              <a:avLst/>
            </a:prstGeom>
          </p:spPr>
        </p:pic>
        <p:pic>
          <p:nvPicPr>
            <p:cNvPr id="86" name="Picture 8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04047" y="3305878"/>
              <a:ext cx="490239" cy="484186"/>
            </a:xfrm>
            <a:prstGeom prst="rect">
              <a:avLst/>
            </a:prstGeom>
          </p:spPr>
        </p:pic>
        <p:pic>
          <p:nvPicPr>
            <p:cNvPr id="87" name="Picture 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04047" y="3884792"/>
              <a:ext cx="490239" cy="484186"/>
            </a:xfrm>
            <a:prstGeom prst="rect">
              <a:avLst/>
            </a:prstGeom>
          </p:spPr>
        </p:pic>
        <p:sp>
          <p:nvSpPr>
            <p:cNvPr id="88" name="Rectangle 87"/>
            <p:cNvSpPr/>
            <p:nvPr/>
          </p:nvSpPr>
          <p:spPr>
            <a:xfrm>
              <a:off x="3928725" y="4324350"/>
              <a:ext cx="1298817" cy="223091"/>
            </a:xfrm>
            <a:prstGeom prst="rect">
              <a:avLst/>
            </a:prstGeom>
            <a:noFill/>
          </p:spPr>
          <p:txBody>
            <a:bodyPr wrap="none" rtlCol="0">
              <a:spAutoFit/>
            </a:bodyPr>
            <a:lstStyle/>
            <a:p>
              <a:pPr defTabSz="1219170" fontAlgn="base">
                <a:spcBef>
                  <a:spcPct val="0"/>
                </a:spcBef>
                <a:spcAft>
                  <a:spcPct val="0"/>
                </a:spcAft>
              </a:pPr>
              <a:r>
                <a:rPr lang="en-US" sz="1333" dirty="0">
                  <a:solidFill>
                    <a:srgbClr val="8000FF"/>
                  </a:solidFill>
                  <a:latin typeface="Arial" charset="0"/>
                  <a:cs typeface="Arial" charset="0"/>
                </a:rPr>
                <a:t>Replication Volumes</a:t>
              </a:r>
            </a:p>
          </p:txBody>
        </p:sp>
        <p:cxnSp>
          <p:nvCxnSpPr>
            <p:cNvPr id="175" name="Elbow Connector 174"/>
            <p:cNvCxnSpPr>
              <a:stCxn id="83" idx="1"/>
              <a:endCxn id="87" idx="1"/>
            </p:cNvCxnSpPr>
            <p:nvPr/>
          </p:nvCxnSpPr>
          <p:spPr>
            <a:xfrm rot="10800000" flipV="1">
              <a:off x="4404047" y="1796839"/>
              <a:ext cx="12700" cy="2330045"/>
            </a:xfrm>
            <a:prstGeom prst="bentConnector3">
              <a:avLst>
                <a:gd name="adj1" fmla="val 1800000"/>
              </a:avLst>
            </a:prstGeom>
            <a:ln>
              <a:headEnd type="none"/>
              <a:tailEnd type="none"/>
            </a:ln>
          </p:spPr>
          <p:style>
            <a:lnRef idx="2">
              <a:schemeClr val="accent4"/>
            </a:lnRef>
            <a:fillRef idx="0">
              <a:schemeClr val="accent4"/>
            </a:fillRef>
            <a:effectRef idx="1">
              <a:schemeClr val="accent4"/>
            </a:effectRef>
            <a:fontRef idx="minor">
              <a:schemeClr val="tx1"/>
            </a:fontRef>
          </p:style>
        </p:cxnSp>
        <p:cxnSp>
          <p:nvCxnSpPr>
            <p:cNvPr id="176" name="Straight Arrow Connector 175"/>
            <p:cNvCxnSpPr/>
            <p:nvPr/>
          </p:nvCxnSpPr>
          <p:spPr>
            <a:xfrm>
              <a:off x="4006308" y="2402416"/>
              <a:ext cx="410295" cy="0"/>
            </a:xfrm>
            <a:prstGeom prst="straightConnector1">
              <a:avLst/>
            </a:prstGeom>
            <a:ln>
              <a:headEnd type="none"/>
              <a:tailEnd type="none"/>
            </a:ln>
          </p:spPr>
          <p:style>
            <a:lnRef idx="2">
              <a:schemeClr val="accent4"/>
            </a:lnRef>
            <a:fillRef idx="0">
              <a:schemeClr val="accent4"/>
            </a:fillRef>
            <a:effectRef idx="1">
              <a:schemeClr val="accent4"/>
            </a:effectRef>
            <a:fontRef idx="minor">
              <a:schemeClr val="tx1"/>
            </a:fontRef>
          </p:style>
        </p:cxnSp>
        <p:cxnSp>
          <p:nvCxnSpPr>
            <p:cNvPr id="177" name="Straight Arrow Connector 176"/>
            <p:cNvCxnSpPr/>
            <p:nvPr/>
          </p:nvCxnSpPr>
          <p:spPr>
            <a:xfrm>
              <a:off x="4197873" y="2952750"/>
              <a:ext cx="231600" cy="0"/>
            </a:xfrm>
            <a:prstGeom prst="straightConnector1">
              <a:avLst/>
            </a:prstGeom>
            <a:ln>
              <a:headEnd type="none"/>
              <a:tailEnd type="none"/>
            </a:ln>
          </p:spPr>
          <p:style>
            <a:lnRef idx="2">
              <a:schemeClr val="accent4"/>
            </a:lnRef>
            <a:fillRef idx="0">
              <a:schemeClr val="accent4"/>
            </a:fillRef>
            <a:effectRef idx="1">
              <a:schemeClr val="accent4"/>
            </a:effectRef>
            <a:fontRef idx="minor">
              <a:schemeClr val="tx1"/>
            </a:fontRef>
          </p:style>
        </p:cxnSp>
        <p:cxnSp>
          <p:nvCxnSpPr>
            <p:cNvPr id="178" name="Straight Arrow Connector 177"/>
            <p:cNvCxnSpPr/>
            <p:nvPr/>
          </p:nvCxnSpPr>
          <p:spPr>
            <a:xfrm>
              <a:off x="4193938" y="3562350"/>
              <a:ext cx="231600" cy="0"/>
            </a:xfrm>
            <a:prstGeom prst="straightConnector1">
              <a:avLst/>
            </a:prstGeom>
            <a:ln>
              <a:headEnd type="none"/>
              <a:tailEnd type="none"/>
            </a:ln>
          </p:spPr>
          <p:style>
            <a:lnRef idx="2">
              <a:schemeClr val="accent4"/>
            </a:lnRef>
            <a:fillRef idx="0">
              <a:schemeClr val="accent4"/>
            </a:fillRef>
            <a:effectRef idx="1">
              <a:schemeClr val="accent4"/>
            </a:effectRef>
            <a:fontRef idx="minor">
              <a:schemeClr val="tx1"/>
            </a:fontRef>
          </p:style>
        </p:cxnSp>
      </p:grpSp>
      <p:grpSp>
        <p:nvGrpSpPr>
          <p:cNvPr id="223" name="Group 222"/>
          <p:cNvGrpSpPr/>
          <p:nvPr/>
        </p:nvGrpSpPr>
        <p:grpSpPr>
          <a:xfrm>
            <a:off x="7474023" y="2421209"/>
            <a:ext cx="2028397" cy="3210166"/>
            <a:chOff x="5587999" y="1815906"/>
            <a:chExt cx="1521298" cy="2407625"/>
          </a:xfrm>
        </p:grpSpPr>
        <p:sp>
          <p:nvSpPr>
            <p:cNvPr id="97" name="TextBox 96"/>
            <p:cNvSpPr txBox="1"/>
            <p:nvPr/>
          </p:nvSpPr>
          <p:spPr>
            <a:xfrm>
              <a:off x="5587999" y="2628840"/>
              <a:ext cx="1298763" cy="223091"/>
            </a:xfrm>
            <a:prstGeom prst="rect">
              <a:avLst/>
            </a:prstGeom>
            <a:noFill/>
          </p:spPr>
          <p:txBody>
            <a:bodyPr wrap="square" rtlCol="0">
              <a:spAutoFit/>
            </a:bodyPr>
            <a:lstStyle/>
            <a:p>
              <a:pPr algn="ctr" defTabSz="1219170" fontAlgn="base">
                <a:spcBef>
                  <a:spcPct val="0"/>
                </a:spcBef>
                <a:spcAft>
                  <a:spcPct val="0"/>
                </a:spcAft>
              </a:pPr>
              <a:r>
                <a:rPr lang="en-US" sz="1333" dirty="0">
                  <a:solidFill>
                    <a:srgbClr val="8000FF"/>
                  </a:solidFill>
                  <a:latin typeface="Arial" charset="0"/>
                  <a:cs typeface="Arial" charset="0"/>
                </a:rPr>
                <a:t>Replica instance</a:t>
              </a:r>
            </a:p>
          </p:txBody>
        </p:sp>
        <p:cxnSp>
          <p:nvCxnSpPr>
            <p:cNvPr id="100" name="Straight Arrow Connector 99"/>
            <p:cNvCxnSpPr/>
            <p:nvPr/>
          </p:nvCxnSpPr>
          <p:spPr>
            <a:xfrm>
              <a:off x="6721192" y="2397824"/>
              <a:ext cx="372995" cy="0"/>
            </a:xfrm>
            <a:prstGeom prst="straightConnector1">
              <a:avLst/>
            </a:prstGeom>
            <a:ln>
              <a:headEnd type="none"/>
              <a:tailEnd type="none"/>
            </a:ln>
          </p:spPr>
          <p:style>
            <a:lnRef idx="2">
              <a:schemeClr val="accent4"/>
            </a:lnRef>
            <a:fillRef idx="0">
              <a:schemeClr val="accent4"/>
            </a:fillRef>
            <a:effectRef idx="1">
              <a:schemeClr val="accent4"/>
            </a:effectRef>
            <a:fontRef idx="minor">
              <a:schemeClr val="tx1"/>
            </a:fontRef>
          </p:style>
        </p:cxnSp>
        <p:sp>
          <p:nvSpPr>
            <p:cNvPr id="111" name="TextBox 110"/>
            <p:cNvSpPr txBox="1"/>
            <p:nvPr/>
          </p:nvSpPr>
          <p:spPr>
            <a:xfrm>
              <a:off x="5587999" y="4000440"/>
              <a:ext cx="1371399" cy="223091"/>
            </a:xfrm>
            <a:prstGeom prst="rect">
              <a:avLst/>
            </a:prstGeom>
            <a:noFill/>
          </p:spPr>
          <p:txBody>
            <a:bodyPr wrap="square" rtlCol="0">
              <a:spAutoFit/>
            </a:bodyPr>
            <a:lstStyle/>
            <a:p>
              <a:pPr algn="ctr" defTabSz="1219170" fontAlgn="base">
                <a:spcBef>
                  <a:spcPct val="0"/>
                </a:spcBef>
                <a:spcAft>
                  <a:spcPct val="0"/>
                </a:spcAft>
              </a:pPr>
              <a:r>
                <a:rPr lang="en-US" sz="1333" dirty="0">
                  <a:solidFill>
                    <a:srgbClr val="8000FF"/>
                  </a:solidFill>
                  <a:latin typeface="Arial" charset="0"/>
                  <a:cs typeface="Arial" charset="0"/>
                </a:rPr>
                <a:t>Replica instance</a:t>
              </a:r>
            </a:p>
          </p:txBody>
        </p:sp>
        <p:pic>
          <p:nvPicPr>
            <p:cNvPr id="148" name="Picture 14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67400" y="2038350"/>
              <a:ext cx="731520" cy="731520"/>
            </a:xfrm>
            <a:prstGeom prst="rect">
              <a:avLst/>
            </a:prstGeom>
          </p:spPr>
        </p:pic>
        <p:pic>
          <p:nvPicPr>
            <p:cNvPr id="149" name="Picture 14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67400" y="3409950"/>
              <a:ext cx="731520" cy="731520"/>
            </a:xfrm>
            <a:prstGeom prst="rect">
              <a:avLst/>
            </a:prstGeom>
          </p:spPr>
        </p:pic>
        <p:cxnSp>
          <p:nvCxnSpPr>
            <p:cNvPr id="182" name="Elbow Connector 181"/>
            <p:cNvCxnSpPr/>
            <p:nvPr/>
          </p:nvCxnSpPr>
          <p:spPr>
            <a:xfrm rot="5400000">
              <a:off x="6523452" y="2388688"/>
              <a:ext cx="1158627" cy="13063"/>
            </a:xfrm>
            <a:prstGeom prst="bentConnector4">
              <a:avLst>
                <a:gd name="adj1" fmla="val 978"/>
                <a:gd name="adj2" fmla="val 1849981"/>
              </a:avLst>
            </a:prstGeom>
            <a:ln>
              <a:headEnd type="none"/>
              <a:tailEnd type="none"/>
            </a:ln>
          </p:spPr>
          <p:style>
            <a:lnRef idx="2">
              <a:schemeClr val="accent4"/>
            </a:lnRef>
            <a:fillRef idx="0">
              <a:schemeClr val="accent4"/>
            </a:fillRef>
            <a:effectRef idx="1">
              <a:schemeClr val="accent4"/>
            </a:effectRef>
            <a:fontRef idx="minor">
              <a:schemeClr val="tx1"/>
            </a:fontRef>
          </p:style>
        </p:cxnSp>
        <p:cxnSp>
          <p:nvCxnSpPr>
            <p:cNvPr id="185" name="Elbow Connector 184"/>
            <p:cNvCxnSpPr/>
            <p:nvPr/>
          </p:nvCxnSpPr>
          <p:spPr>
            <a:xfrm rot="10800000" flipV="1">
              <a:off x="7070755" y="3586940"/>
              <a:ext cx="12700" cy="578914"/>
            </a:xfrm>
            <a:prstGeom prst="bentConnector3">
              <a:avLst>
                <a:gd name="adj1" fmla="val 1800000"/>
              </a:avLst>
            </a:prstGeom>
            <a:ln>
              <a:headEnd type="none"/>
              <a:tailEnd type="none"/>
            </a:ln>
          </p:spPr>
          <p:style>
            <a:lnRef idx="2">
              <a:schemeClr val="accent4"/>
            </a:lnRef>
            <a:fillRef idx="0">
              <a:schemeClr val="accent4"/>
            </a:fillRef>
            <a:effectRef idx="1">
              <a:schemeClr val="accent4"/>
            </a:effectRef>
            <a:fontRef idx="minor">
              <a:schemeClr val="tx1"/>
            </a:fontRef>
          </p:style>
        </p:cxnSp>
        <p:cxnSp>
          <p:nvCxnSpPr>
            <p:cNvPr id="188" name="Straight Arrow Connector 187"/>
            <p:cNvCxnSpPr/>
            <p:nvPr/>
          </p:nvCxnSpPr>
          <p:spPr>
            <a:xfrm>
              <a:off x="6724819" y="3865129"/>
              <a:ext cx="133181" cy="1925"/>
            </a:xfrm>
            <a:prstGeom prst="straightConnector1">
              <a:avLst/>
            </a:prstGeom>
            <a:ln>
              <a:headEnd type="none"/>
              <a:tailEnd type="none"/>
            </a:ln>
          </p:spPr>
          <p:style>
            <a:lnRef idx="2">
              <a:schemeClr val="accent4"/>
            </a:lnRef>
            <a:fillRef idx="0">
              <a:schemeClr val="accent4"/>
            </a:fillRef>
            <a:effectRef idx="1">
              <a:schemeClr val="accent4"/>
            </a:effectRef>
            <a:fontRef idx="minor">
              <a:schemeClr val="tx1"/>
            </a:fontRef>
          </p:style>
        </p:cxnSp>
      </p:grpSp>
      <p:grpSp>
        <p:nvGrpSpPr>
          <p:cNvPr id="38" name="Group 37"/>
          <p:cNvGrpSpPr/>
          <p:nvPr/>
        </p:nvGrpSpPr>
        <p:grpSpPr>
          <a:xfrm>
            <a:off x="2050072" y="3581920"/>
            <a:ext cx="896328" cy="369402"/>
            <a:chOff x="3563025" y="2310330"/>
            <a:chExt cx="888755" cy="380637"/>
          </a:xfrm>
        </p:grpSpPr>
        <p:pic>
          <p:nvPicPr>
            <p:cNvPr id="39" name="Picture 38" descr="CloudEndure-Logo-600x338.png"/>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0" b="98980" l="1508" r="97990"/>
                      </a14:imgEffect>
                    </a14:imgLayer>
                  </a14:imgProps>
                </a:ext>
                <a:ext uri="{28A0092B-C50C-407E-A947-70E740481C1C}">
                  <a14:useLocalDpi xmlns:a14="http://schemas.microsoft.com/office/drawing/2010/main"/>
                </a:ext>
              </a:extLst>
            </a:blip>
            <a:srcRect/>
            <a:stretch/>
          </p:blipFill>
          <p:spPr>
            <a:xfrm>
              <a:off x="3756886" y="2310330"/>
              <a:ext cx="370281" cy="214658"/>
            </a:xfrm>
            <a:prstGeom prst="rect">
              <a:avLst/>
            </a:prstGeom>
          </p:spPr>
        </p:pic>
        <p:sp>
          <p:nvSpPr>
            <p:cNvPr id="40" name="TextBox 39"/>
            <p:cNvSpPr txBox="1"/>
            <p:nvPr/>
          </p:nvSpPr>
          <p:spPr>
            <a:xfrm>
              <a:off x="3563025" y="2384466"/>
              <a:ext cx="888755" cy="306501"/>
            </a:xfrm>
            <a:prstGeom prst="rect">
              <a:avLst/>
            </a:prstGeom>
            <a:noFill/>
          </p:spPr>
          <p:txBody>
            <a:bodyPr wrap="square" rtlCol="0">
              <a:spAutoFit/>
            </a:bodyPr>
            <a:lstStyle/>
            <a:p>
              <a:pPr defTabSz="1219170" fontAlgn="base">
                <a:spcBef>
                  <a:spcPct val="0"/>
                </a:spcBef>
                <a:spcAft>
                  <a:spcPct val="0"/>
                </a:spcAft>
              </a:pPr>
              <a:r>
                <a:rPr lang="en-US" sz="1333" dirty="0">
                  <a:solidFill>
                    <a:srgbClr val="8000FF"/>
                  </a:solidFill>
                  <a:latin typeface="Arial" charset="0"/>
                  <a:cs typeface="Arial" charset="0"/>
                </a:rPr>
                <a:t>Agent</a:t>
              </a:r>
            </a:p>
          </p:txBody>
        </p:sp>
      </p:grpSp>
      <p:grpSp>
        <p:nvGrpSpPr>
          <p:cNvPr id="120" name="Group 119"/>
          <p:cNvGrpSpPr/>
          <p:nvPr/>
        </p:nvGrpSpPr>
        <p:grpSpPr>
          <a:xfrm>
            <a:off x="2054579" y="5613916"/>
            <a:ext cx="896328" cy="369402"/>
            <a:chOff x="3563025" y="2310330"/>
            <a:chExt cx="888755" cy="380637"/>
          </a:xfrm>
        </p:grpSpPr>
        <p:pic>
          <p:nvPicPr>
            <p:cNvPr id="121" name="Picture 120" descr="CloudEndure-Logo-600x338.png"/>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0" b="98980" l="1508" r="97990"/>
                      </a14:imgEffect>
                    </a14:imgLayer>
                  </a14:imgProps>
                </a:ext>
                <a:ext uri="{28A0092B-C50C-407E-A947-70E740481C1C}">
                  <a14:useLocalDpi xmlns:a14="http://schemas.microsoft.com/office/drawing/2010/main"/>
                </a:ext>
              </a:extLst>
            </a:blip>
            <a:srcRect/>
            <a:stretch/>
          </p:blipFill>
          <p:spPr>
            <a:xfrm>
              <a:off x="3756886" y="2310330"/>
              <a:ext cx="370281" cy="214658"/>
            </a:xfrm>
            <a:prstGeom prst="rect">
              <a:avLst/>
            </a:prstGeom>
          </p:spPr>
        </p:pic>
        <p:sp>
          <p:nvSpPr>
            <p:cNvPr id="122" name="TextBox 121"/>
            <p:cNvSpPr txBox="1"/>
            <p:nvPr/>
          </p:nvSpPr>
          <p:spPr>
            <a:xfrm>
              <a:off x="3563025" y="2384466"/>
              <a:ext cx="888755" cy="306501"/>
            </a:xfrm>
            <a:prstGeom prst="rect">
              <a:avLst/>
            </a:prstGeom>
            <a:noFill/>
          </p:spPr>
          <p:txBody>
            <a:bodyPr wrap="square" rtlCol="0">
              <a:spAutoFit/>
            </a:bodyPr>
            <a:lstStyle/>
            <a:p>
              <a:pPr defTabSz="1219170" fontAlgn="base">
                <a:spcBef>
                  <a:spcPct val="0"/>
                </a:spcBef>
                <a:spcAft>
                  <a:spcPct val="0"/>
                </a:spcAft>
              </a:pPr>
              <a:r>
                <a:rPr lang="en-US" sz="1333" dirty="0">
                  <a:solidFill>
                    <a:srgbClr val="8000FF"/>
                  </a:solidFill>
                  <a:latin typeface="Arial" charset="0"/>
                  <a:cs typeface="Arial" charset="0"/>
                </a:rPr>
                <a:t>Agent</a:t>
              </a:r>
            </a:p>
          </p:txBody>
        </p:sp>
      </p:grpSp>
      <p:pic>
        <p:nvPicPr>
          <p:cNvPr id="89" name="Picture 8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60901" y="3111128"/>
            <a:ext cx="555977" cy="555977"/>
          </a:xfrm>
          <a:prstGeom prst="rect">
            <a:avLst/>
          </a:prstGeom>
          <a:scene3d>
            <a:camera prst="obliqueBottomLeft"/>
            <a:lightRig rig="threePt" dir="t"/>
          </a:scene3d>
        </p:spPr>
      </p:pic>
      <p:pic>
        <p:nvPicPr>
          <p:cNvPr id="94" name="Picture 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40960" y="2998238"/>
            <a:ext cx="555977" cy="555977"/>
          </a:xfrm>
          <a:prstGeom prst="rect">
            <a:avLst/>
          </a:prstGeom>
          <a:scene3d>
            <a:camera prst="obliqueBottomLeft"/>
            <a:lightRig rig="threePt" dir="t"/>
          </a:scene3d>
        </p:spPr>
      </p:pic>
      <p:pic>
        <p:nvPicPr>
          <p:cNvPr id="98" name="Picture 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25628" y="2875848"/>
            <a:ext cx="555977" cy="555977"/>
          </a:xfrm>
          <a:prstGeom prst="rect">
            <a:avLst/>
          </a:prstGeom>
          <a:scene3d>
            <a:camera prst="obliqueBottomLeft"/>
            <a:lightRig rig="threePt" dir="t"/>
          </a:scene3d>
        </p:spPr>
      </p:pic>
      <p:grpSp>
        <p:nvGrpSpPr>
          <p:cNvPr id="243" name="Group 242"/>
          <p:cNvGrpSpPr/>
          <p:nvPr/>
        </p:nvGrpSpPr>
        <p:grpSpPr>
          <a:xfrm>
            <a:off x="3759199" y="76201"/>
            <a:ext cx="3454399" cy="812799"/>
            <a:chOff x="2819399" y="57150"/>
            <a:chExt cx="2590799" cy="609599"/>
          </a:xfrm>
        </p:grpSpPr>
        <p:grpSp>
          <p:nvGrpSpPr>
            <p:cNvPr id="134" name="Group 133"/>
            <p:cNvGrpSpPr/>
            <p:nvPr/>
          </p:nvGrpSpPr>
          <p:grpSpPr>
            <a:xfrm>
              <a:off x="2819399" y="57150"/>
              <a:ext cx="2590799" cy="609599"/>
              <a:chOff x="4870888" y="2824163"/>
              <a:chExt cx="2054772" cy="1617333"/>
            </a:xfrm>
          </p:grpSpPr>
          <p:sp>
            <p:nvSpPr>
              <p:cNvPr id="135" name="Rounded Rectangle 134"/>
              <p:cNvSpPr/>
              <p:nvPr/>
            </p:nvSpPr>
            <p:spPr>
              <a:xfrm>
                <a:off x="4870888" y="2824163"/>
                <a:ext cx="2054772" cy="16173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dirty="0">
                  <a:solidFill>
                    <a:prstClr val="black"/>
                  </a:solidFill>
                  <a:latin typeface="Helvetica Neue"/>
                  <a:cs typeface="Helvetica Neue"/>
                </a:endParaRPr>
              </a:p>
            </p:txBody>
          </p:sp>
          <p:sp>
            <p:nvSpPr>
              <p:cNvPr id="136" name="TextBox 37"/>
              <p:cNvSpPr txBox="1">
                <a:spLocks noChangeArrowheads="1"/>
              </p:cNvSpPr>
              <p:nvPr/>
            </p:nvSpPr>
            <p:spPr bwMode="auto">
              <a:xfrm>
                <a:off x="5125569" y="3088928"/>
                <a:ext cx="1377051" cy="510481"/>
              </a:xfrm>
              <a:prstGeom prst="rect">
                <a:avLst/>
              </a:prstGeom>
              <a:noFill/>
              <a:ln w="9525">
                <a:noFill/>
                <a:miter lim="800000"/>
                <a:headEnd/>
                <a:tailEnd/>
              </a:ln>
            </p:spPr>
            <p:txBody>
              <a:bodyPr wrap="square">
                <a:spAutoFit/>
              </a:bodyPr>
              <a:lstStyle/>
              <a:p>
                <a:pPr algn="ctr" defTabSz="1219170" fontAlgn="base">
                  <a:spcBef>
                    <a:spcPct val="0"/>
                  </a:spcBef>
                  <a:spcAft>
                    <a:spcPct val="0"/>
                  </a:spcAft>
                </a:pPr>
                <a:r>
                  <a:rPr lang="en-US" sz="1067" b="1" dirty="0">
                    <a:solidFill>
                      <a:srgbClr val="582FB2"/>
                    </a:solidFill>
                    <a:latin typeface="Helvetica Neue"/>
                    <a:ea typeface="Verdana" pitchFamily="34" charset="0"/>
                    <a:cs typeface="Helvetica Neue"/>
                  </a:rPr>
                  <a:t>Console</a:t>
                </a:r>
              </a:p>
            </p:txBody>
          </p:sp>
        </p:grpSp>
        <p:pic>
          <p:nvPicPr>
            <p:cNvPr id="3" name="Picture 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581400" y="69338"/>
              <a:ext cx="869022" cy="152643"/>
            </a:xfrm>
            <a:prstGeom prst="rect">
              <a:avLst/>
            </a:prstGeom>
          </p:spPr>
        </p:pic>
      </p:grpSp>
      <p:grpSp>
        <p:nvGrpSpPr>
          <p:cNvPr id="7" name="Group 6"/>
          <p:cNvGrpSpPr/>
          <p:nvPr/>
        </p:nvGrpSpPr>
        <p:grpSpPr>
          <a:xfrm>
            <a:off x="10134189" y="2430470"/>
            <a:ext cx="1460403" cy="2334841"/>
            <a:chOff x="7600642" y="1822852"/>
            <a:chExt cx="1095302" cy="1751131"/>
          </a:xfrm>
        </p:grpSpPr>
        <p:pic>
          <p:nvPicPr>
            <p:cNvPr id="101" name="Picture 10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52847" y="2502961"/>
              <a:ext cx="416983" cy="416983"/>
            </a:xfrm>
            <a:prstGeom prst="rect">
              <a:avLst/>
            </a:prstGeom>
            <a:scene3d>
              <a:camera prst="obliqueBottomLeft"/>
              <a:lightRig rig="threePt" dir="t"/>
            </a:scene3d>
          </p:spPr>
        </p:pic>
        <p:cxnSp>
          <p:nvCxnSpPr>
            <p:cNvPr id="102" name="Elbow Connector 101"/>
            <p:cNvCxnSpPr/>
            <p:nvPr/>
          </p:nvCxnSpPr>
          <p:spPr>
            <a:xfrm>
              <a:off x="7600642" y="1822852"/>
              <a:ext cx="12700" cy="1751131"/>
            </a:xfrm>
            <a:prstGeom prst="bentConnector3">
              <a:avLst>
                <a:gd name="adj1" fmla="val 1800000"/>
              </a:avLst>
            </a:prstGeom>
            <a:ln>
              <a:headEnd type="none"/>
              <a:tailEnd type="none"/>
            </a:ln>
          </p:spPr>
          <p:style>
            <a:lnRef idx="2">
              <a:schemeClr val="accent4"/>
            </a:lnRef>
            <a:fillRef idx="0">
              <a:schemeClr val="accent4"/>
            </a:fillRef>
            <a:effectRef idx="1">
              <a:schemeClr val="accent4"/>
            </a:effectRef>
            <a:fontRef idx="minor">
              <a:schemeClr val="tx1"/>
            </a:fontRef>
          </p:style>
        </p:cxnSp>
        <p:cxnSp>
          <p:nvCxnSpPr>
            <p:cNvPr id="109" name="Straight Arrow Connector 108"/>
            <p:cNvCxnSpPr/>
            <p:nvPr/>
          </p:nvCxnSpPr>
          <p:spPr>
            <a:xfrm>
              <a:off x="7830312" y="2711452"/>
              <a:ext cx="236036" cy="3063"/>
            </a:xfrm>
            <a:prstGeom prst="straightConnector1">
              <a:avLst/>
            </a:prstGeom>
            <a:ln>
              <a:headEnd type="none"/>
              <a:tailEnd type="none"/>
            </a:ln>
          </p:spPr>
          <p:style>
            <a:lnRef idx="2">
              <a:schemeClr val="accent4"/>
            </a:lnRef>
            <a:fillRef idx="0">
              <a:schemeClr val="accent4"/>
            </a:fillRef>
            <a:effectRef idx="1">
              <a:schemeClr val="accent4"/>
            </a:effectRef>
            <a:fontRef idx="minor">
              <a:schemeClr val="tx1"/>
            </a:fontRef>
          </p:style>
        </p:cxnSp>
        <p:sp>
          <p:nvSpPr>
            <p:cNvPr id="110" name="TextBox 109"/>
            <p:cNvSpPr txBox="1"/>
            <p:nvPr/>
          </p:nvSpPr>
          <p:spPr>
            <a:xfrm>
              <a:off x="7807267" y="2863510"/>
              <a:ext cx="888677" cy="484748"/>
            </a:xfrm>
            <a:prstGeom prst="rect">
              <a:avLst/>
            </a:prstGeom>
            <a:noFill/>
          </p:spPr>
          <p:txBody>
            <a:bodyPr wrap="square" rtlCol="0">
              <a:spAutoFit/>
            </a:bodyPr>
            <a:lstStyle/>
            <a:p>
              <a:pPr algn="ctr" defTabSz="1219170" fontAlgn="base">
                <a:spcBef>
                  <a:spcPct val="0"/>
                </a:spcBef>
                <a:spcAft>
                  <a:spcPct val="0"/>
                </a:spcAft>
              </a:pPr>
              <a:r>
                <a:rPr lang="en-US" sz="1200" dirty="0">
                  <a:solidFill>
                    <a:srgbClr val="8000FF"/>
                  </a:solidFill>
                  <a:latin typeface="Arial" charset="0"/>
                  <a:cs typeface="Arial" charset="0"/>
                </a:rPr>
                <a:t>CloudEndure</a:t>
              </a:r>
            </a:p>
            <a:p>
              <a:pPr algn="ctr" defTabSz="1219170" fontAlgn="base">
                <a:spcBef>
                  <a:spcPct val="0"/>
                </a:spcBef>
                <a:spcAft>
                  <a:spcPct val="0"/>
                </a:spcAft>
              </a:pPr>
              <a:r>
                <a:rPr lang="en-US" sz="1200" dirty="0">
                  <a:solidFill>
                    <a:srgbClr val="8000FF"/>
                  </a:solidFill>
                  <a:latin typeface="Arial" charset="0"/>
                  <a:cs typeface="Arial" charset="0"/>
                </a:rPr>
                <a:t>Machine</a:t>
              </a:r>
            </a:p>
            <a:p>
              <a:pPr algn="ctr" defTabSz="1219170" fontAlgn="base">
                <a:spcBef>
                  <a:spcPct val="0"/>
                </a:spcBef>
                <a:spcAft>
                  <a:spcPct val="0"/>
                </a:spcAft>
              </a:pPr>
              <a:r>
                <a:rPr lang="en-US" sz="1200" dirty="0">
                  <a:solidFill>
                    <a:srgbClr val="8000FF"/>
                  </a:solidFill>
                  <a:latin typeface="Arial" charset="0"/>
                  <a:cs typeface="Arial" charset="0"/>
                </a:rPr>
                <a:t>Converter</a:t>
              </a:r>
              <a:endParaRPr lang="en-US" sz="1067" dirty="0">
                <a:solidFill>
                  <a:srgbClr val="8000FF"/>
                </a:solidFill>
                <a:latin typeface="Arial" charset="0"/>
                <a:cs typeface="Arial" charset="0"/>
              </a:endParaRPr>
            </a:p>
          </p:txBody>
        </p:sp>
      </p:grpSp>
      <p:grpSp>
        <p:nvGrpSpPr>
          <p:cNvPr id="11" name="Group 10"/>
          <p:cNvGrpSpPr/>
          <p:nvPr/>
        </p:nvGrpSpPr>
        <p:grpSpPr>
          <a:xfrm>
            <a:off x="-112888" y="774960"/>
            <a:ext cx="3160888" cy="5397241"/>
            <a:chOff x="-84666" y="581219"/>
            <a:chExt cx="2370666" cy="4047931"/>
          </a:xfrm>
        </p:grpSpPr>
        <p:grpSp>
          <p:nvGrpSpPr>
            <p:cNvPr id="216" name="Group 215"/>
            <p:cNvGrpSpPr/>
            <p:nvPr/>
          </p:nvGrpSpPr>
          <p:grpSpPr>
            <a:xfrm>
              <a:off x="-84666" y="581219"/>
              <a:ext cx="2370666" cy="4047931"/>
              <a:chOff x="-84666" y="581219"/>
              <a:chExt cx="2370666" cy="4047931"/>
            </a:xfrm>
          </p:grpSpPr>
          <p:grpSp>
            <p:nvGrpSpPr>
              <p:cNvPr id="198" name="Group 197"/>
              <p:cNvGrpSpPr/>
              <p:nvPr/>
            </p:nvGrpSpPr>
            <p:grpSpPr>
              <a:xfrm>
                <a:off x="-84666" y="581219"/>
                <a:ext cx="2370666" cy="4047931"/>
                <a:chOff x="-84666" y="581219"/>
                <a:chExt cx="2370666" cy="4047931"/>
              </a:xfrm>
            </p:grpSpPr>
            <p:grpSp>
              <p:nvGrpSpPr>
                <p:cNvPr id="197" name="Group 196"/>
                <p:cNvGrpSpPr/>
                <p:nvPr/>
              </p:nvGrpSpPr>
              <p:grpSpPr>
                <a:xfrm>
                  <a:off x="152400" y="1005418"/>
                  <a:ext cx="2133600" cy="3623732"/>
                  <a:chOff x="152400" y="1005418"/>
                  <a:chExt cx="2133600" cy="3623732"/>
                </a:xfrm>
              </p:grpSpPr>
              <p:sp>
                <p:nvSpPr>
                  <p:cNvPr id="80" name="TextBox 79"/>
                  <p:cNvSpPr txBox="1"/>
                  <p:nvPr/>
                </p:nvSpPr>
                <p:spPr>
                  <a:xfrm>
                    <a:off x="304800" y="1005418"/>
                    <a:ext cx="708367" cy="284742"/>
                  </a:xfrm>
                  <a:prstGeom prst="rect">
                    <a:avLst/>
                  </a:prstGeom>
                  <a:noFill/>
                </p:spPr>
                <p:txBody>
                  <a:bodyPr wrap="none" rtlCol="0">
                    <a:spAutoFit/>
                  </a:bodyPr>
                  <a:lstStyle>
                    <a:defPPr>
                      <a:defRPr lang="en-US"/>
                    </a:defPPr>
                    <a:lvl1pPr>
                      <a:defRPr sz="1400">
                        <a:solidFill>
                          <a:srgbClr val="8000FF"/>
                        </a:solidFill>
                      </a:defRPr>
                    </a:lvl1pPr>
                  </a:lstStyle>
                  <a:p>
                    <a:pPr defTabSz="1219170" fontAlgn="base">
                      <a:spcBef>
                        <a:spcPct val="0"/>
                      </a:spcBef>
                      <a:spcAft>
                        <a:spcPct val="0"/>
                      </a:spcAft>
                    </a:pPr>
                    <a:r>
                      <a:rPr lang="en-US" sz="1867" dirty="0">
                        <a:latin typeface="Arial" charset="0"/>
                        <a:cs typeface="Arial" charset="0"/>
                      </a:rPr>
                      <a:t>Source</a:t>
                    </a:r>
                  </a:p>
                </p:txBody>
              </p:sp>
              <p:sp>
                <p:nvSpPr>
                  <p:cNvPr id="82" name="Rounded Rectangle 81"/>
                  <p:cNvSpPr/>
                  <p:nvPr/>
                </p:nvSpPr>
                <p:spPr>
                  <a:xfrm>
                    <a:off x="152400" y="1047750"/>
                    <a:ext cx="2133600" cy="358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dirty="0">
                      <a:solidFill>
                        <a:prstClr val="black"/>
                      </a:solidFill>
                      <a:latin typeface="Helvetica Neue"/>
                      <a:cs typeface="Helvetica Neue"/>
                    </a:endParaRPr>
                  </a:p>
                </p:txBody>
              </p:sp>
            </p:grpSp>
            <p:pic>
              <p:nvPicPr>
                <p:cNvPr id="129" name="Picture 128" descr="Internet.png"/>
                <p:cNvPicPr>
                  <a:picLocks noChangeAspect="1"/>
                </p:cNvPicPr>
                <p:nvPr/>
              </p:nvPicPr>
              <p:blipFill>
                <a:blip r:embed="rId12" cstate="screen">
                  <a:duotone>
                    <a:prstClr val="black"/>
                    <a:srgbClr val="2F84E3">
                      <a:tint val="45000"/>
                      <a:satMod val="400000"/>
                    </a:srgbClr>
                  </a:duotone>
                  <a:alphaModFix/>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50848" y="581219"/>
                  <a:ext cx="516466" cy="516466"/>
                </a:xfrm>
                <a:prstGeom prst="rect">
                  <a:avLst/>
                </a:prstGeom>
              </p:spPr>
            </p:pic>
            <p:pic>
              <p:nvPicPr>
                <p:cNvPr id="117" name="Picture 116" descr="Corporate-Data-Center.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4666" y="810683"/>
                  <a:ext cx="575734" cy="575734"/>
                </a:xfrm>
                <a:prstGeom prst="rect">
                  <a:avLst/>
                </a:prstGeom>
              </p:spPr>
            </p:pic>
          </p:grpSp>
          <p:grpSp>
            <p:nvGrpSpPr>
              <p:cNvPr id="215" name="Group 214"/>
              <p:cNvGrpSpPr/>
              <p:nvPr/>
            </p:nvGrpSpPr>
            <p:grpSpPr>
              <a:xfrm>
                <a:off x="533400" y="1581150"/>
                <a:ext cx="1645920" cy="2892107"/>
                <a:chOff x="533400" y="1581150"/>
                <a:chExt cx="1645920" cy="2892107"/>
              </a:xfrm>
            </p:grpSpPr>
            <p:cxnSp>
              <p:nvCxnSpPr>
                <p:cNvPr id="67" name="Straight Connector 66"/>
                <p:cNvCxnSpPr/>
                <p:nvPr/>
              </p:nvCxnSpPr>
              <p:spPr>
                <a:xfrm>
                  <a:off x="1017373" y="2373050"/>
                  <a:ext cx="538906" cy="0"/>
                </a:xfrm>
                <a:prstGeom prst="line">
                  <a:avLst/>
                </a:prstGeom>
              </p:spPr>
              <p:style>
                <a:lnRef idx="2">
                  <a:schemeClr val="accent1"/>
                </a:lnRef>
                <a:fillRef idx="0">
                  <a:schemeClr val="accent1"/>
                </a:fillRef>
                <a:effectRef idx="1">
                  <a:schemeClr val="accent1"/>
                </a:effectRef>
                <a:fontRef idx="minor">
                  <a:schemeClr val="tx1"/>
                </a:fontRef>
              </p:style>
            </p:cxnSp>
            <p:pic>
              <p:nvPicPr>
                <p:cNvPr id="118" name="Picture 117" descr="Traditional-Server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447800" y="2038350"/>
                  <a:ext cx="731520" cy="731520"/>
                </a:xfrm>
                <a:prstGeom prst="rect">
                  <a:avLst/>
                </a:prstGeom>
              </p:spPr>
            </p:pic>
            <p:pic>
              <p:nvPicPr>
                <p:cNvPr id="119" name="Picture 118" descr="Traditional-Servers.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447800" y="3562350"/>
                  <a:ext cx="731520" cy="731520"/>
                </a:xfrm>
                <a:prstGeom prst="rect">
                  <a:avLst/>
                </a:prstGeom>
              </p:spPr>
            </p:pic>
            <p:pic>
              <p:nvPicPr>
                <p:cNvPr id="123" name="Picture 122" descr="Disk.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3400" y="1581150"/>
                  <a:ext cx="453707" cy="453707"/>
                </a:xfrm>
                <a:prstGeom prst="rect">
                  <a:avLst/>
                </a:prstGeom>
              </p:spPr>
            </p:pic>
            <p:pic>
              <p:nvPicPr>
                <p:cNvPr id="124" name="Picture 123" descr="Disk.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3400" y="2160375"/>
                  <a:ext cx="453707" cy="453707"/>
                </a:xfrm>
                <a:prstGeom prst="rect">
                  <a:avLst/>
                </a:prstGeom>
              </p:spPr>
            </p:pic>
            <p:pic>
              <p:nvPicPr>
                <p:cNvPr id="125" name="Picture 124" descr="Disk.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3400" y="2724150"/>
                  <a:ext cx="453707" cy="453707"/>
                </a:xfrm>
                <a:prstGeom prst="rect">
                  <a:avLst/>
                </a:prstGeom>
              </p:spPr>
            </p:pic>
            <p:pic>
              <p:nvPicPr>
                <p:cNvPr id="126" name="Picture 125" descr="Disk.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3400" y="3409950"/>
                  <a:ext cx="453707" cy="453707"/>
                </a:xfrm>
                <a:prstGeom prst="rect">
                  <a:avLst/>
                </a:prstGeom>
              </p:spPr>
            </p:pic>
            <p:pic>
              <p:nvPicPr>
                <p:cNvPr id="127" name="Picture 126" descr="Disk.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3400" y="4019550"/>
                  <a:ext cx="453707" cy="453707"/>
                </a:xfrm>
                <a:prstGeom prst="rect">
                  <a:avLst/>
                </a:prstGeom>
              </p:spPr>
            </p:pic>
            <p:cxnSp>
              <p:nvCxnSpPr>
                <p:cNvPr id="203" name="Elbow Connector 202"/>
                <p:cNvCxnSpPr/>
                <p:nvPr/>
              </p:nvCxnSpPr>
              <p:spPr>
                <a:xfrm>
                  <a:off x="990600" y="1808004"/>
                  <a:ext cx="12700" cy="1143000"/>
                </a:xfrm>
                <a:prstGeom prst="bentConnector3">
                  <a:avLst>
                    <a:gd name="adj1" fmla="val 2120000"/>
                  </a:avLst>
                </a:prstGeom>
              </p:spPr>
              <p:style>
                <a:lnRef idx="2">
                  <a:schemeClr val="accent1"/>
                </a:lnRef>
                <a:fillRef idx="0">
                  <a:schemeClr val="accent1"/>
                </a:fillRef>
                <a:effectRef idx="1">
                  <a:schemeClr val="accent1"/>
                </a:effectRef>
                <a:fontRef idx="minor">
                  <a:schemeClr val="tx1"/>
                </a:fontRef>
              </p:style>
            </p:cxnSp>
            <p:cxnSp>
              <p:nvCxnSpPr>
                <p:cNvPr id="207" name="Elbow Connector 206"/>
                <p:cNvCxnSpPr>
                  <a:stCxn id="126" idx="3"/>
                  <a:endCxn id="127" idx="3"/>
                </p:cNvCxnSpPr>
                <p:nvPr/>
              </p:nvCxnSpPr>
              <p:spPr>
                <a:xfrm>
                  <a:off x="987107" y="3636804"/>
                  <a:ext cx="12700" cy="609600"/>
                </a:xfrm>
                <a:prstGeom prst="bentConnector3">
                  <a:avLst>
                    <a:gd name="adj1" fmla="val 1800000"/>
                  </a:avLst>
                </a:prstGeom>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223803" y="3923030"/>
                  <a:ext cx="311759"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131" name="TextBox 130"/>
            <p:cNvSpPr txBox="1"/>
            <p:nvPr/>
          </p:nvSpPr>
          <p:spPr>
            <a:xfrm>
              <a:off x="513081" y="1793054"/>
              <a:ext cx="500344" cy="192409"/>
            </a:xfrm>
            <a:prstGeom prst="rect">
              <a:avLst/>
            </a:prstGeom>
            <a:noFill/>
          </p:spPr>
          <p:txBody>
            <a:bodyPr wrap="square" rtlCol="0">
              <a:spAutoFit/>
            </a:bodyPr>
            <a:lstStyle/>
            <a:p>
              <a:pPr algn="ctr" defTabSz="1219170" fontAlgn="base">
                <a:spcBef>
                  <a:spcPct val="0"/>
                </a:spcBef>
                <a:spcAft>
                  <a:spcPct val="0"/>
                </a:spcAft>
              </a:pPr>
              <a:r>
                <a:rPr lang="en-US" sz="1067" dirty="0">
                  <a:solidFill>
                    <a:prstClr val="white"/>
                  </a:solidFill>
                  <a:latin typeface="Arial" charset="0"/>
                  <a:cs typeface="Arial" charset="0"/>
                </a:rPr>
                <a:t>Boot</a:t>
              </a:r>
            </a:p>
          </p:txBody>
        </p:sp>
        <p:sp>
          <p:nvSpPr>
            <p:cNvPr id="132" name="TextBox 131"/>
            <p:cNvSpPr txBox="1"/>
            <p:nvPr/>
          </p:nvSpPr>
          <p:spPr>
            <a:xfrm>
              <a:off x="510081" y="3615130"/>
              <a:ext cx="500344" cy="192409"/>
            </a:xfrm>
            <a:prstGeom prst="rect">
              <a:avLst/>
            </a:prstGeom>
            <a:noFill/>
          </p:spPr>
          <p:txBody>
            <a:bodyPr wrap="square" rtlCol="0">
              <a:spAutoFit/>
            </a:bodyPr>
            <a:lstStyle/>
            <a:p>
              <a:pPr algn="ctr" defTabSz="1219170" fontAlgn="base">
                <a:spcBef>
                  <a:spcPct val="0"/>
                </a:spcBef>
                <a:spcAft>
                  <a:spcPct val="0"/>
                </a:spcAft>
              </a:pPr>
              <a:r>
                <a:rPr lang="en-US" sz="1067" dirty="0">
                  <a:solidFill>
                    <a:prstClr val="white"/>
                  </a:solidFill>
                  <a:latin typeface="Arial" charset="0"/>
                  <a:cs typeface="Arial" charset="0"/>
                </a:rPr>
                <a:t>Boot</a:t>
              </a:r>
              <a:endParaRPr lang="en-US" sz="1333" dirty="0">
                <a:solidFill>
                  <a:prstClr val="white"/>
                </a:solidFill>
                <a:latin typeface="Arial" charset="0"/>
                <a:cs typeface="Arial" charset="0"/>
              </a:endParaRPr>
            </a:p>
          </p:txBody>
        </p:sp>
      </p:grpSp>
      <p:grpSp>
        <p:nvGrpSpPr>
          <p:cNvPr id="16" name="Group 15"/>
          <p:cNvGrpSpPr/>
          <p:nvPr/>
        </p:nvGrpSpPr>
        <p:grpSpPr>
          <a:xfrm>
            <a:off x="12094625" y="2069316"/>
            <a:ext cx="1456040" cy="3993937"/>
            <a:chOff x="8918570" y="1551987"/>
            <a:chExt cx="1092030" cy="2995453"/>
          </a:xfrm>
        </p:grpSpPr>
        <p:sp>
          <p:nvSpPr>
            <p:cNvPr id="108" name="Rectangle 107"/>
            <p:cNvSpPr/>
            <p:nvPr/>
          </p:nvSpPr>
          <p:spPr>
            <a:xfrm>
              <a:off x="8918570" y="4324349"/>
              <a:ext cx="1092030" cy="223091"/>
            </a:xfrm>
            <a:prstGeom prst="rect">
              <a:avLst/>
            </a:prstGeom>
          </p:spPr>
          <p:txBody>
            <a:bodyPr wrap="none">
              <a:spAutoFit/>
            </a:bodyPr>
            <a:lstStyle/>
            <a:p>
              <a:pPr defTabSz="1219170" fontAlgn="base">
                <a:spcBef>
                  <a:spcPct val="0"/>
                </a:spcBef>
                <a:spcAft>
                  <a:spcPct val="0"/>
                </a:spcAft>
              </a:pPr>
              <a:r>
                <a:rPr lang="en-US" sz="1333" dirty="0">
                  <a:solidFill>
                    <a:srgbClr val="8000FF"/>
                  </a:solidFill>
                  <a:latin typeface="Arial" charset="0"/>
                  <a:cs typeface="Arial" charset="0"/>
                </a:rPr>
                <a:t>Replica Volumes</a:t>
              </a:r>
              <a:endParaRPr lang="en-US" sz="1333" dirty="0">
                <a:solidFill>
                  <a:prstClr val="black"/>
                </a:solidFill>
                <a:latin typeface="Arial" charset="0"/>
                <a:cs typeface="Arial" charset="0"/>
              </a:endParaRPr>
            </a:p>
          </p:txBody>
        </p:sp>
        <p:grpSp>
          <p:nvGrpSpPr>
            <p:cNvPr id="14" name="Group 13"/>
            <p:cNvGrpSpPr/>
            <p:nvPr/>
          </p:nvGrpSpPr>
          <p:grpSpPr>
            <a:xfrm>
              <a:off x="9229751" y="1551987"/>
              <a:ext cx="500771" cy="2814156"/>
              <a:chOff x="7097206" y="1579558"/>
              <a:chExt cx="500771" cy="2814156"/>
            </a:xfrm>
          </p:grpSpPr>
          <p:grpSp>
            <p:nvGrpSpPr>
              <p:cNvPr id="13" name="Group 12"/>
              <p:cNvGrpSpPr/>
              <p:nvPr/>
            </p:nvGrpSpPr>
            <p:grpSpPr>
              <a:xfrm>
                <a:off x="7097206" y="1579558"/>
                <a:ext cx="500344" cy="2814156"/>
                <a:chOff x="7097206" y="1579558"/>
                <a:chExt cx="500344" cy="2814156"/>
              </a:xfrm>
            </p:grpSpPr>
            <p:pic>
              <p:nvPicPr>
                <p:cNvPr id="103" name="Picture 10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103755" y="1579558"/>
                  <a:ext cx="490239" cy="484111"/>
                </a:xfrm>
                <a:prstGeom prst="rect">
                  <a:avLst/>
                </a:prstGeom>
              </p:spPr>
            </p:pic>
            <p:pic>
              <p:nvPicPr>
                <p:cNvPr id="104" name="Picture 103"/>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103755" y="2146862"/>
                  <a:ext cx="490239" cy="484111"/>
                </a:xfrm>
                <a:prstGeom prst="rect">
                  <a:avLst/>
                </a:prstGeom>
              </p:spPr>
            </p:pic>
            <p:pic>
              <p:nvPicPr>
                <p:cNvPr id="105" name="Picture 104"/>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103755" y="2726321"/>
                  <a:ext cx="490239" cy="484111"/>
                </a:xfrm>
                <a:prstGeom prst="rect">
                  <a:avLst/>
                </a:prstGeom>
              </p:spPr>
            </p:pic>
            <p:pic>
              <p:nvPicPr>
                <p:cNvPr id="106" name="Picture 105"/>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103755" y="3330689"/>
                  <a:ext cx="490239" cy="484111"/>
                </a:xfrm>
                <a:prstGeom prst="rect">
                  <a:avLst/>
                </a:prstGeom>
              </p:spPr>
            </p:pic>
            <p:pic>
              <p:nvPicPr>
                <p:cNvPr id="107" name="Picture 106"/>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103755" y="3909603"/>
                  <a:ext cx="490239" cy="484111"/>
                </a:xfrm>
                <a:prstGeom prst="rect">
                  <a:avLst/>
                </a:prstGeom>
              </p:spPr>
            </p:pic>
            <p:sp>
              <p:nvSpPr>
                <p:cNvPr id="130" name="TextBox 129"/>
                <p:cNvSpPr txBox="1"/>
                <p:nvPr/>
              </p:nvSpPr>
              <p:spPr>
                <a:xfrm>
                  <a:off x="7097206" y="3580638"/>
                  <a:ext cx="500344" cy="192409"/>
                </a:xfrm>
                <a:prstGeom prst="rect">
                  <a:avLst/>
                </a:prstGeom>
                <a:noFill/>
              </p:spPr>
              <p:txBody>
                <a:bodyPr wrap="square" rtlCol="0">
                  <a:spAutoFit/>
                </a:bodyPr>
                <a:lstStyle/>
                <a:p>
                  <a:pPr algn="ctr" defTabSz="1219170" fontAlgn="base">
                    <a:spcBef>
                      <a:spcPct val="0"/>
                    </a:spcBef>
                    <a:spcAft>
                      <a:spcPct val="0"/>
                    </a:spcAft>
                  </a:pPr>
                  <a:r>
                    <a:rPr lang="en-US" sz="1067" dirty="0">
                      <a:solidFill>
                        <a:prstClr val="white"/>
                      </a:solidFill>
                      <a:latin typeface="Arial" charset="0"/>
                      <a:cs typeface="Arial" charset="0"/>
                    </a:rPr>
                    <a:t>Boot</a:t>
                  </a:r>
                  <a:endParaRPr lang="en-US" sz="1333" dirty="0">
                    <a:solidFill>
                      <a:prstClr val="white"/>
                    </a:solidFill>
                    <a:latin typeface="Arial" charset="0"/>
                    <a:cs typeface="Arial" charset="0"/>
                  </a:endParaRPr>
                </a:p>
              </p:txBody>
            </p:sp>
          </p:grpSp>
          <p:sp>
            <p:nvSpPr>
              <p:cNvPr id="116" name="TextBox 115"/>
              <p:cNvSpPr txBox="1"/>
              <p:nvPr/>
            </p:nvSpPr>
            <p:spPr>
              <a:xfrm>
                <a:off x="7097633" y="1837182"/>
                <a:ext cx="500344" cy="192409"/>
              </a:xfrm>
              <a:prstGeom prst="rect">
                <a:avLst/>
              </a:prstGeom>
              <a:noFill/>
            </p:spPr>
            <p:txBody>
              <a:bodyPr wrap="square" rtlCol="0">
                <a:spAutoFit/>
              </a:bodyPr>
              <a:lstStyle/>
              <a:p>
                <a:pPr algn="ctr" defTabSz="1219170" fontAlgn="base">
                  <a:spcBef>
                    <a:spcPct val="0"/>
                  </a:spcBef>
                  <a:spcAft>
                    <a:spcPct val="0"/>
                  </a:spcAft>
                </a:pPr>
                <a:r>
                  <a:rPr lang="en-US" sz="1067" dirty="0">
                    <a:solidFill>
                      <a:prstClr val="white"/>
                    </a:solidFill>
                    <a:latin typeface="Arial" charset="0"/>
                    <a:cs typeface="Arial" charset="0"/>
                  </a:rPr>
                  <a:t>Boot</a:t>
                </a:r>
                <a:endParaRPr lang="en-US" sz="1333" dirty="0">
                  <a:solidFill>
                    <a:prstClr val="white"/>
                  </a:solidFill>
                  <a:latin typeface="Arial" charset="0"/>
                  <a:cs typeface="Arial" charset="0"/>
                </a:endParaRPr>
              </a:p>
            </p:txBody>
          </p:sp>
        </p:grpSp>
      </p:grpSp>
      <p:grpSp>
        <p:nvGrpSpPr>
          <p:cNvPr id="115" name="Group 114"/>
          <p:cNvGrpSpPr/>
          <p:nvPr/>
        </p:nvGrpSpPr>
        <p:grpSpPr>
          <a:xfrm>
            <a:off x="3786435" y="1774198"/>
            <a:ext cx="3279511" cy="4319897"/>
            <a:chOff x="2839826" y="1330648"/>
            <a:chExt cx="2459633" cy="3239923"/>
          </a:xfrm>
        </p:grpSpPr>
        <p:sp>
          <p:nvSpPr>
            <p:cNvPr id="133" name="Rounded Rectangle 132"/>
            <p:cNvSpPr/>
            <p:nvPr/>
          </p:nvSpPr>
          <p:spPr>
            <a:xfrm>
              <a:off x="2839826" y="1330648"/>
              <a:ext cx="2459633" cy="32399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dirty="0">
                <a:solidFill>
                  <a:prstClr val="black"/>
                </a:solidFill>
                <a:latin typeface="Arial"/>
                <a:cs typeface="Arial"/>
              </a:endParaRPr>
            </a:p>
          </p:txBody>
        </p:sp>
        <p:sp>
          <p:nvSpPr>
            <p:cNvPr id="138" name="TextBox 137"/>
            <p:cNvSpPr txBox="1"/>
            <p:nvPr/>
          </p:nvSpPr>
          <p:spPr>
            <a:xfrm>
              <a:off x="2886865" y="1330781"/>
              <a:ext cx="2007421" cy="184666"/>
            </a:xfrm>
            <a:prstGeom prst="rect">
              <a:avLst/>
            </a:prstGeom>
            <a:noFill/>
            <a:ln>
              <a:noFill/>
            </a:ln>
          </p:spPr>
          <p:txBody>
            <a:bodyPr wrap="square" rtlCol="0">
              <a:spAutoFit/>
            </a:bodyPr>
            <a:lstStyle/>
            <a:p>
              <a:pPr defTabSz="1219170" fontAlgn="base">
                <a:spcBef>
                  <a:spcPct val="0"/>
                </a:spcBef>
                <a:spcAft>
                  <a:spcPct val="0"/>
                </a:spcAft>
              </a:pPr>
              <a:r>
                <a:rPr lang="en-US" sz="1000" dirty="0">
                  <a:solidFill>
                    <a:prstClr val="black"/>
                  </a:solidFill>
                  <a:latin typeface="Arial" charset="0"/>
                  <a:cs typeface="Arial" charset="0"/>
                </a:rPr>
                <a:t>Replication Servers Subnet (staging area)</a:t>
              </a:r>
            </a:p>
          </p:txBody>
        </p:sp>
      </p:grpSp>
      <p:grpSp>
        <p:nvGrpSpPr>
          <p:cNvPr id="139" name="Group 138"/>
          <p:cNvGrpSpPr/>
          <p:nvPr/>
        </p:nvGrpSpPr>
        <p:grpSpPr>
          <a:xfrm>
            <a:off x="7603921" y="1766333"/>
            <a:ext cx="3923840" cy="4319897"/>
            <a:chOff x="5702941" y="1324749"/>
            <a:chExt cx="2942880" cy="3239923"/>
          </a:xfrm>
        </p:grpSpPr>
        <p:sp>
          <p:nvSpPr>
            <p:cNvPr id="141" name="Rounded Rectangle 140"/>
            <p:cNvSpPr/>
            <p:nvPr/>
          </p:nvSpPr>
          <p:spPr>
            <a:xfrm>
              <a:off x="5702941" y="1324749"/>
              <a:ext cx="2942880" cy="32399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dirty="0">
                <a:solidFill>
                  <a:prstClr val="black"/>
                </a:solidFill>
                <a:latin typeface="Arial"/>
                <a:cs typeface="Arial"/>
              </a:endParaRPr>
            </a:p>
          </p:txBody>
        </p:sp>
        <p:sp>
          <p:nvSpPr>
            <p:cNvPr id="143" name="TextBox 142"/>
            <p:cNvSpPr txBox="1"/>
            <p:nvPr/>
          </p:nvSpPr>
          <p:spPr>
            <a:xfrm>
              <a:off x="5782465" y="1325528"/>
              <a:ext cx="2047847" cy="184666"/>
            </a:xfrm>
            <a:prstGeom prst="rect">
              <a:avLst/>
            </a:prstGeom>
            <a:noFill/>
            <a:ln>
              <a:noFill/>
            </a:ln>
          </p:spPr>
          <p:txBody>
            <a:bodyPr wrap="square" rtlCol="0">
              <a:spAutoFit/>
            </a:bodyPr>
            <a:lstStyle/>
            <a:p>
              <a:pPr defTabSz="1219170" fontAlgn="base">
                <a:spcBef>
                  <a:spcPct val="0"/>
                </a:spcBef>
                <a:spcAft>
                  <a:spcPct val="0"/>
                </a:spcAft>
              </a:pPr>
              <a:r>
                <a:rPr lang="en-US" sz="1000" dirty="0">
                  <a:solidFill>
                    <a:prstClr val="black"/>
                  </a:solidFill>
                  <a:latin typeface="Arial" charset="0"/>
                  <a:cs typeface="Arial" charset="0"/>
                </a:rPr>
                <a:t>Replica Subnet(s)</a:t>
              </a:r>
            </a:p>
          </p:txBody>
        </p:sp>
      </p:grpSp>
      <p:grpSp>
        <p:nvGrpSpPr>
          <p:cNvPr id="9" name="Group 8"/>
          <p:cNvGrpSpPr/>
          <p:nvPr/>
        </p:nvGrpSpPr>
        <p:grpSpPr>
          <a:xfrm>
            <a:off x="4187359" y="888998"/>
            <a:ext cx="1305100" cy="214412"/>
            <a:chOff x="3014722" y="666749"/>
            <a:chExt cx="1100079" cy="173589"/>
          </a:xfrm>
        </p:grpSpPr>
        <p:cxnSp>
          <p:nvCxnSpPr>
            <p:cNvPr id="140" name="Elbow Connector 139"/>
            <p:cNvCxnSpPr>
              <a:stCxn id="135" idx="2"/>
            </p:cNvCxnSpPr>
            <p:nvPr/>
          </p:nvCxnSpPr>
          <p:spPr>
            <a:xfrm rot="5400000">
              <a:off x="3477967" y="203504"/>
              <a:ext cx="173589" cy="1100079"/>
            </a:xfrm>
            <a:prstGeom prst="bentConnector2">
              <a:avLst/>
            </a:prstGeom>
            <a:ln>
              <a:tailEnd type="arrow"/>
            </a:ln>
          </p:spPr>
          <p:style>
            <a:lnRef idx="2">
              <a:schemeClr val="accent4"/>
            </a:lnRef>
            <a:fillRef idx="0">
              <a:schemeClr val="accent4"/>
            </a:fillRef>
            <a:effectRef idx="1">
              <a:schemeClr val="accent4"/>
            </a:effectRef>
            <a:fontRef idx="minor">
              <a:schemeClr val="tx1"/>
            </a:fontRef>
          </p:style>
        </p:cxnSp>
        <p:sp>
          <p:nvSpPr>
            <p:cNvPr id="113" name="Shape 115"/>
            <p:cNvSpPr/>
            <p:nvPr/>
          </p:nvSpPr>
          <p:spPr>
            <a:xfrm>
              <a:off x="3383603" y="703376"/>
              <a:ext cx="726091" cy="11623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1200">
                  <a:solidFill>
                    <a:srgbClr val="8000FF"/>
                  </a:solidFill>
                  <a:latin typeface="Arial"/>
                  <a:ea typeface="Arial"/>
                  <a:cs typeface="Arial"/>
                  <a:sym typeface="Arial"/>
                </a:defRPr>
              </a:lvl1pPr>
            </a:lstStyle>
            <a:p>
              <a:pPr defTabSz="1219170" fontAlgn="base">
                <a:spcBef>
                  <a:spcPct val="0"/>
                </a:spcBef>
                <a:spcAft>
                  <a:spcPct val="0"/>
                </a:spcAft>
                <a:defRPr sz="1800">
                  <a:solidFill>
                    <a:srgbClr val="000000"/>
                  </a:solidFill>
                </a:defRPr>
              </a:pPr>
              <a:r>
                <a:rPr lang="en-US" sz="933" dirty="0">
                  <a:solidFill>
                    <a:srgbClr val="805BD3"/>
                  </a:solidFill>
                </a:rPr>
                <a:t>API (Staging)</a:t>
              </a:r>
            </a:p>
          </p:txBody>
        </p:sp>
      </p:grpSp>
      <p:grpSp>
        <p:nvGrpSpPr>
          <p:cNvPr id="242" name="Group 241"/>
          <p:cNvGrpSpPr/>
          <p:nvPr/>
        </p:nvGrpSpPr>
        <p:grpSpPr>
          <a:xfrm>
            <a:off x="4187358" y="903178"/>
            <a:ext cx="2884631" cy="378301"/>
            <a:chOff x="3211566" y="677384"/>
            <a:chExt cx="2092425" cy="249488"/>
          </a:xfrm>
        </p:grpSpPr>
        <p:cxnSp>
          <p:nvCxnSpPr>
            <p:cNvPr id="92" name="Elbow Connector 91"/>
            <p:cNvCxnSpPr/>
            <p:nvPr/>
          </p:nvCxnSpPr>
          <p:spPr>
            <a:xfrm rot="10800000" flipV="1">
              <a:off x="3211566" y="677384"/>
              <a:ext cx="2092425" cy="249488"/>
            </a:xfrm>
            <a:prstGeom prst="bentConnector3">
              <a:avLst>
                <a:gd name="adj1" fmla="val 710"/>
              </a:avLst>
            </a:prstGeom>
            <a:ln>
              <a:tailEnd type="arrow"/>
            </a:ln>
          </p:spPr>
          <p:style>
            <a:lnRef idx="2">
              <a:schemeClr val="accent4"/>
            </a:lnRef>
            <a:fillRef idx="0">
              <a:schemeClr val="accent4"/>
            </a:fillRef>
            <a:effectRef idx="1">
              <a:schemeClr val="accent4"/>
            </a:effectRef>
            <a:fontRef idx="minor">
              <a:schemeClr val="tx1"/>
            </a:fontRef>
          </p:style>
        </p:cxnSp>
        <p:sp>
          <p:nvSpPr>
            <p:cNvPr id="147" name="Shape 115"/>
            <p:cNvSpPr/>
            <p:nvPr/>
          </p:nvSpPr>
          <p:spPr>
            <a:xfrm>
              <a:off x="4343400" y="787628"/>
              <a:ext cx="900687" cy="9468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1200">
                  <a:solidFill>
                    <a:srgbClr val="8000FF"/>
                  </a:solidFill>
                  <a:latin typeface="Arial"/>
                  <a:ea typeface="Arial"/>
                  <a:cs typeface="Arial"/>
                  <a:sym typeface="Arial"/>
                </a:defRPr>
              </a:lvl1pPr>
            </a:lstStyle>
            <a:p>
              <a:pPr defTabSz="1219170" fontAlgn="base">
                <a:spcBef>
                  <a:spcPct val="0"/>
                </a:spcBef>
                <a:spcAft>
                  <a:spcPct val="0"/>
                </a:spcAft>
                <a:defRPr sz="1800">
                  <a:solidFill>
                    <a:srgbClr val="000000"/>
                  </a:solidFill>
                </a:defRPr>
              </a:pPr>
              <a:r>
                <a:rPr lang="en-US" sz="933" dirty="0">
                  <a:solidFill>
                    <a:srgbClr val="805BD3"/>
                  </a:solidFill>
                </a:rPr>
                <a:t>API (Launch Target)</a:t>
              </a:r>
            </a:p>
          </p:txBody>
        </p:sp>
      </p:grpSp>
      <p:sp>
        <p:nvSpPr>
          <p:cNvPr id="144" name="Title 10"/>
          <p:cNvSpPr txBox="1">
            <a:spLocks/>
          </p:cNvSpPr>
          <p:nvPr/>
        </p:nvSpPr>
        <p:spPr>
          <a:xfrm>
            <a:off x="8424304" y="47108"/>
            <a:ext cx="3520025" cy="839907"/>
          </a:xfrm>
          <a:prstGeom prst="rect">
            <a:avLst/>
          </a:prstGeom>
        </p:spPr>
        <p:txBody>
          <a:bodyPr/>
          <a:lstStyle>
            <a:lvl1pPr algn="l" rtl="0" eaLnBrk="0" fontAlgn="base" hangingPunct="0">
              <a:spcBef>
                <a:spcPct val="0"/>
              </a:spcBef>
              <a:spcAft>
                <a:spcPct val="0"/>
              </a:spcAft>
              <a:defRPr sz="2800" b="1" kern="1200">
                <a:solidFill>
                  <a:schemeClr val="bg1"/>
                </a:solidFill>
                <a:latin typeface="Trebuchet MS" panose="020B0603020202020204" pitchFamily="34" charset="0"/>
                <a:ea typeface="+mj-ea"/>
                <a:cs typeface="+mj-cs"/>
              </a:defRPr>
            </a:lvl1pPr>
            <a:lvl2pPr algn="l" rtl="0" eaLnBrk="0" fontAlgn="base" hangingPunct="0">
              <a:spcBef>
                <a:spcPct val="0"/>
              </a:spcBef>
              <a:spcAft>
                <a:spcPct val="0"/>
              </a:spcAft>
              <a:defRPr sz="3200" b="1">
                <a:solidFill>
                  <a:srgbClr val="5735AE"/>
                </a:solidFill>
                <a:latin typeface="Trebuchet MS" pitchFamily="34" charset="0"/>
              </a:defRPr>
            </a:lvl2pPr>
            <a:lvl3pPr algn="l" rtl="0" eaLnBrk="0" fontAlgn="base" hangingPunct="0">
              <a:spcBef>
                <a:spcPct val="0"/>
              </a:spcBef>
              <a:spcAft>
                <a:spcPct val="0"/>
              </a:spcAft>
              <a:defRPr sz="3200" b="1">
                <a:solidFill>
                  <a:srgbClr val="5735AE"/>
                </a:solidFill>
                <a:latin typeface="Trebuchet MS" pitchFamily="34" charset="0"/>
              </a:defRPr>
            </a:lvl3pPr>
            <a:lvl4pPr algn="l" rtl="0" eaLnBrk="0" fontAlgn="base" hangingPunct="0">
              <a:spcBef>
                <a:spcPct val="0"/>
              </a:spcBef>
              <a:spcAft>
                <a:spcPct val="0"/>
              </a:spcAft>
              <a:defRPr sz="3200" b="1">
                <a:solidFill>
                  <a:srgbClr val="5735AE"/>
                </a:solidFill>
                <a:latin typeface="Trebuchet MS" pitchFamily="34" charset="0"/>
              </a:defRPr>
            </a:lvl4pPr>
            <a:lvl5pPr algn="l" rtl="0" eaLnBrk="0" fontAlgn="base" hangingPunct="0">
              <a:spcBef>
                <a:spcPct val="0"/>
              </a:spcBef>
              <a:spcAft>
                <a:spcPct val="0"/>
              </a:spcAft>
              <a:defRPr sz="3200" b="1">
                <a:solidFill>
                  <a:srgbClr val="5735AE"/>
                </a:solidFill>
                <a:latin typeface="Trebuchet MS" pitchFamily="34" charset="0"/>
              </a:defRPr>
            </a:lvl5pPr>
            <a:lvl6pPr marL="457200" algn="l" rtl="0" fontAlgn="base">
              <a:spcBef>
                <a:spcPct val="0"/>
              </a:spcBef>
              <a:spcAft>
                <a:spcPct val="0"/>
              </a:spcAft>
              <a:defRPr sz="3200" b="1">
                <a:solidFill>
                  <a:srgbClr val="5735AE"/>
                </a:solidFill>
                <a:latin typeface="Trebuchet MS" pitchFamily="34" charset="0"/>
              </a:defRPr>
            </a:lvl6pPr>
            <a:lvl7pPr marL="914400" algn="l" rtl="0" fontAlgn="base">
              <a:spcBef>
                <a:spcPct val="0"/>
              </a:spcBef>
              <a:spcAft>
                <a:spcPct val="0"/>
              </a:spcAft>
              <a:defRPr sz="3200" b="1">
                <a:solidFill>
                  <a:srgbClr val="5735AE"/>
                </a:solidFill>
                <a:latin typeface="Trebuchet MS" pitchFamily="34" charset="0"/>
              </a:defRPr>
            </a:lvl7pPr>
            <a:lvl8pPr marL="1371600" algn="l" rtl="0" fontAlgn="base">
              <a:spcBef>
                <a:spcPct val="0"/>
              </a:spcBef>
              <a:spcAft>
                <a:spcPct val="0"/>
              </a:spcAft>
              <a:defRPr sz="3200" b="1">
                <a:solidFill>
                  <a:srgbClr val="5735AE"/>
                </a:solidFill>
                <a:latin typeface="Trebuchet MS" pitchFamily="34" charset="0"/>
              </a:defRPr>
            </a:lvl8pPr>
            <a:lvl9pPr marL="1828800" algn="l" rtl="0" fontAlgn="base">
              <a:spcBef>
                <a:spcPct val="0"/>
              </a:spcBef>
              <a:spcAft>
                <a:spcPct val="0"/>
              </a:spcAft>
              <a:defRPr sz="3200" b="1">
                <a:solidFill>
                  <a:srgbClr val="5735AE"/>
                </a:solidFill>
                <a:latin typeface="Trebuchet MS" pitchFamily="34" charset="0"/>
              </a:defRPr>
            </a:lvl9pPr>
          </a:lstStyle>
          <a:p>
            <a:pPr algn="ctr" defTabSz="1219170"/>
            <a:r>
              <a:rPr lang="en-US" sz="1867" dirty="0">
                <a:solidFill>
                  <a:srgbClr val="582FB2"/>
                </a:solidFill>
              </a:rPr>
              <a:t>CloudEndure Architecture </a:t>
            </a:r>
            <a:br>
              <a:rPr lang="en-US" sz="1867" dirty="0">
                <a:solidFill>
                  <a:srgbClr val="582FB2"/>
                </a:solidFill>
              </a:rPr>
            </a:br>
            <a:r>
              <a:rPr lang="en-US" sz="1867" dirty="0">
                <a:solidFill>
                  <a:srgbClr val="582FB2"/>
                </a:solidFill>
              </a:rPr>
              <a:t>Azure</a:t>
            </a:r>
          </a:p>
        </p:txBody>
      </p:sp>
    </p:spTree>
    <p:extLst>
      <p:ext uri="{BB962C8B-B14F-4D97-AF65-F5344CB8AC3E}">
        <p14:creationId xmlns:p14="http://schemas.microsoft.com/office/powerpoint/2010/main" val="24368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7"/>
                                        </p:tgtEl>
                                        <p:attrNameLst>
                                          <p:attrName>style.visibility</p:attrName>
                                        </p:attrNameLst>
                                      </p:cBhvr>
                                      <p:to>
                                        <p:strVal val="visible"/>
                                      </p:to>
                                    </p:set>
                                    <p:animEffect transition="in" filter="fade">
                                      <p:cBhvr>
                                        <p:cTn id="17" dur="500"/>
                                        <p:tgtEl>
                                          <p:spTgt spid="2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 calcmode="lin" valueType="num">
                                      <p:cBhvr>
                                        <p:cTn id="27" dur="500" fill="hold"/>
                                        <p:tgtEl>
                                          <p:spTgt spid="120"/>
                                        </p:tgtEl>
                                        <p:attrNameLst>
                                          <p:attrName>ppt_w</p:attrName>
                                        </p:attrNameLst>
                                      </p:cBhvr>
                                      <p:tavLst>
                                        <p:tav tm="0">
                                          <p:val>
                                            <p:fltVal val="0"/>
                                          </p:val>
                                        </p:tav>
                                        <p:tav tm="100000">
                                          <p:val>
                                            <p:strVal val="#ppt_w"/>
                                          </p:val>
                                        </p:tav>
                                      </p:tavLst>
                                    </p:anim>
                                    <p:anim calcmode="lin" valueType="num">
                                      <p:cBhvr>
                                        <p:cTn id="28" dur="500" fill="hold"/>
                                        <p:tgtEl>
                                          <p:spTgt spid="120"/>
                                        </p:tgtEl>
                                        <p:attrNameLst>
                                          <p:attrName>ppt_h</p:attrName>
                                        </p:attrNameLst>
                                      </p:cBhvr>
                                      <p:tavLst>
                                        <p:tav tm="0">
                                          <p:val>
                                            <p:fltVal val="0"/>
                                          </p:val>
                                        </p:tav>
                                        <p:tav tm="100000">
                                          <p:val>
                                            <p:strVal val="#ppt_h"/>
                                          </p:val>
                                        </p:tav>
                                      </p:tavLst>
                                    </p:anim>
                                    <p:anim calcmode="lin" valueType="num">
                                      <p:cBhvr>
                                        <p:cTn id="29" dur="500" fill="hold"/>
                                        <p:tgtEl>
                                          <p:spTgt spid="120"/>
                                        </p:tgtEl>
                                        <p:attrNameLst>
                                          <p:attrName>style.rotation</p:attrName>
                                        </p:attrNameLst>
                                      </p:cBhvr>
                                      <p:tavLst>
                                        <p:tav tm="0">
                                          <p:val>
                                            <p:fltVal val="360"/>
                                          </p:val>
                                        </p:tav>
                                        <p:tav tm="100000">
                                          <p:val>
                                            <p:fltVal val="0"/>
                                          </p:val>
                                        </p:tav>
                                      </p:tavLst>
                                    </p:anim>
                                    <p:animEffect transition="in" filter="fade">
                                      <p:cBhvr>
                                        <p:cTn id="30" dur="500"/>
                                        <p:tgtEl>
                                          <p:spTgt spid="120"/>
                                        </p:tgtEl>
                                      </p:cBhvr>
                                    </p:animEffect>
                                  </p:childTnLst>
                                </p:cTn>
                              </p:par>
                              <p:par>
                                <p:cTn id="31" presetID="49" presetClass="entr" presetSubtype="0" decel="10000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p:cTn id="33" dur="500" fill="hold"/>
                                        <p:tgtEl>
                                          <p:spTgt spid="38"/>
                                        </p:tgtEl>
                                        <p:attrNameLst>
                                          <p:attrName>ppt_w</p:attrName>
                                        </p:attrNameLst>
                                      </p:cBhvr>
                                      <p:tavLst>
                                        <p:tav tm="0">
                                          <p:val>
                                            <p:fltVal val="0"/>
                                          </p:val>
                                        </p:tav>
                                        <p:tav tm="100000">
                                          <p:val>
                                            <p:strVal val="#ppt_w"/>
                                          </p:val>
                                        </p:tav>
                                      </p:tavLst>
                                    </p:anim>
                                    <p:anim calcmode="lin" valueType="num">
                                      <p:cBhvr>
                                        <p:cTn id="34" dur="500" fill="hold"/>
                                        <p:tgtEl>
                                          <p:spTgt spid="38"/>
                                        </p:tgtEl>
                                        <p:attrNameLst>
                                          <p:attrName>ppt_h</p:attrName>
                                        </p:attrNameLst>
                                      </p:cBhvr>
                                      <p:tavLst>
                                        <p:tav tm="0">
                                          <p:val>
                                            <p:fltVal val="0"/>
                                          </p:val>
                                        </p:tav>
                                        <p:tav tm="100000">
                                          <p:val>
                                            <p:strVal val="#ppt_h"/>
                                          </p:val>
                                        </p:tav>
                                      </p:tavLst>
                                    </p:anim>
                                    <p:anim calcmode="lin" valueType="num">
                                      <p:cBhvr>
                                        <p:cTn id="35" dur="500" fill="hold"/>
                                        <p:tgtEl>
                                          <p:spTgt spid="38"/>
                                        </p:tgtEl>
                                        <p:attrNameLst>
                                          <p:attrName>style.rotation</p:attrName>
                                        </p:attrNameLst>
                                      </p:cBhvr>
                                      <p:tavLst>
                                        <p:tav tm="0">
                                          <p:val>
                                            <p:fltVal val="360"/>
                                          </p:val>
                                        </p:tav>
                                        <p:tav tm="100000">
                                          <p:val>
                                            <p:fltVal val="0"/>
                                          </p:val>
                                        </p:tav>
                                      </p:tavLst>
                                    </p:anim>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animEffect transition="in" filter="wipe(left)">
                                      <p:cBhvr>
                                        <p:cTn id="41" dur="500"/>
                                        <p:tgtEl>
                                          <p:spTgt spid="1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right)">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 calcmode="lin" valueType="num">
                                      <p:cBhvr>
                                        <p:cTn id="51" dur="500" fill="hold"/>
                                        <p:tgtEl>
                                          <p:spTgt spid="98"/>
                                        </p:tgtEl>
                                        <p:attrNameLst>
                                          <p:attrName>ppt_w</p:attrName>
                                        </p:attrNameLst>
                                      </p:cBhvr>
                                      <p:tavLst>
                                        <p:tav tm="0">
                                          <p:val>
                                            <p:fltVal val="0"/>
                                          </p:val>
                                        </p:tav>
                                        <p:tav tm="100000">
                                          <p:val>
                                            <p:strVal val="#ppt_w"/>
                                          </p:val>
                                        </p:tav>
                                      </p:tavLst>
                                    </p:anim>
                                    <p:anim calcmode="lin" valueType="num">
                                      <p:cBhvr>
                                        <p:cTn id="52" dur="500" fill="hold"/>
                                        <p:tgtEl>
                                          <p:spTgt spid="98"/>
                                        </p:tgtEl>
                                        <p:attrNameLst>
                                          <p:attrName>ppt_h</p:attrName>
                                        </p:attrNameLst>
                                      </p:cBhvr>
                                      <p:tavLst>
                                        <p:tav tm="0">
                                          <p:val>
                                            <p:fltVal val="0"/>
                                          </p:val>
                                        </p:tav>
                                        <p:tav tm="100000">
                                          <p:val>
                                            <p:strVal val="#ppt_h"/>
                                          </p:val>
                                        </p:tav>
                                      </p:tavLst>
                                    </p:anim>
                                    <p:anim calcmode="lin" valueType="num">
                                      <p:cBhvr>
                                        <p:cTn id="53" dur="500" fill="hold"/>
                                        <p:tgtEl>
                                          <p:spTgt spid="98"/>
                                        </p:tgtEl>
                                        <p:attrNameLst>
                                          <p:attrName>style.rotation</p:attrName>
                                        </p:attrNameLst>
                                      </p:cBhvr>
                                      <p:tavLst>
                                        <p:tav tm="0">
                                          <p:val>
                                            <p:fltVal val="360"/>
                                          </p:val>
                                        </p:tav>
                                        <p:tav tm="100000">
                                          <p:val>
                                            <p:fltVal val="0"/>
                                          </p:val>
                                        </p:tav>
                                      </p:tavLst>
                                    </p:anim>
                                    <p:animEffect transition="in" filter="fade">
                                      <p:cBhvr>
                                        <p:cTn id="54" dur="500"/>
                                        <p:tgtEl>
                                          <p:spTgt spid="98"/>
                                        </p:tgtEl>
                                      </p:cBhvr>
                                    </p:animEffect>
                                  </p:childTnLst>
                                </p:cTn>
                              </p:par>
                              <p:par>
                                <p:cTn id="55" presetID="22" presetClass="entr" presetSubtype="2"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right)">
                                      <p:cBhvr>
                                        <p:cTn id="57" dur="500"/>
                                        <p:tgtEl>
                                          <p:spTgt spid="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up)">
                                      <p:cBhvr>
                                        <p:cTn id="60" dur="500"/>
                                        <p:tgtEl>
                                          <p:spTgt spid="7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24"/>
                                        </p:tgtEl>
                                        <p:attrNameLst>
                                          <p:attrName>style.visibility</p:attrName>
                                        </p:attrNameLst>
                                      </p:cBhvr>
                                      <p:to>
                                        <p:strVal val="visible"/>
                                      </p:to>
                                    </p:set>
                                    <p:animEffect transition="in" filter="wipe(left)">
                                      <p:cBhvr>
                                        <p:cTn id="65" dur="500"/>
                                        <p:tgtEl>
                                          <p:spTgt spid="224"/>
                                        </p:tgtEl>
                                      </p:cBhvr>
                                    </p:animEffect>
                                  </p:childTnLst>
                                </p:cTn>
                              </p:par>
                            </p:childTnLst>
                          </p:cTn>
                        </p:par>
                      </p:childTnLst>
                    </p:cTn>
                  </p:par>
                  <p:par>
                    <p:cTn id="66" fill="hold">
                      <p:stCondLst>
                        <p:cond delay="indefinite"/>
                      </p:stCondLst>
                      <p:childTnLst>
                        <p:par>
                          <p:cTn id="67" fill="hold">
                            <p:stCondLst>
                              <p:cond delay="0"/>
                            </p:stCondLst>
                            <p:childTnLst>
                              <p:par>
                                <p:cTn id="68" presetID="49" presetClass="entr" presetSubtype="0" decel="100000" fill="hold" nodeType="clickEffect">
                                  <p:stCondLst>
                                    <p:cond delay="0"/>
                                  </p:stCondLst>
                                  <p:childTnLst>
                                    <p:set>
                                      <p:cBhvr>
                                        <p:cTn id="69" dur="1" fill="hold">
                                          <p:stCondLst>
                                            <p:cond delay="0"/>
                                          </p:stCondLst>
                                        </p:cTn>
                                        <p:tgtEl>
                                          <p:spTgt spid="94"/>
                                        </p:tgtEl>
                                        <p:attrNameLst>
                                          <p:attrName>style.visibility</p:attrName>
                                        </p:attrNameLst>
                                      </p:cBhvr>
                                      <p:to>
                                        <p:strVal val="visible"/>
                                      </p:to>
                                    </p:set>
                                    <p:anim calcmode="lin" valueType="num">
                                      <p:cBhvr>
                                        <p:cTn id="70" dur="250" fill="hold"/>
                                        <p:tgtEl>
                                          <p:spTgt spid="94"/>
                                        </p:tgtEl>
                                        <p:attrNameLst>
                                          <p:attrName>ppt_w</p:attrName>
                                        </p:attrNameLst>
                                      </p:cBhvr>
                                      <p:tavLst>
                                        <p:tav tm="0">
                                          <p:val>
                                            <p:fltVal val="0"/>
                                          </p:val>
                                        </p:tav>
                                        <p:tav tm="100000">
                                          <p:val>
                                            <p:strVal val="#ppt_w"/>
                                          </p:val>
                                        </p:tav>
                                      </p:tavLst>
                                    </p:anim>
                                    <p:anim calcmode="lin" valueType="num">
                                      <p:cBhvr>
                                        <p:cTn id="71" dur="250" fill="hold"/>
                                        <p:tgtEl>
                                          <p:spTgt spid="94"/>
                                        </p:tgtEl>
                                        <p:attrNameLst>
                                          <p:attrName>ppt_h</p:attrName>
                                        </p:attrNameLst>
                                      </p:cBhvr>
                                      <p:tavLst>
                                        <p:tav tm="0">
                                          <p:val>
                                            <p:fltVal val="0"/>
                                          </p:val>
                                        </p:tav>
                                        <p:tav tm="100000">
                                          <p:val>
                                            <p:strVal val="#ppt_h"/>
                                          </p:val>
                                        </p:tav>
                                      </p:tavLst>
                                    </p:anim>
                                    <p:anim calcmode="lin" valueType="num">
                                      <p:cBhvr>
                                        <p:cTn id="72" dur="250" fill="hold"/>
                                        <p:tgtEl>
                                          <p:spTgt spid="94"/>
                                        </p:tgtEl>
                                        <p:attrNameLst>
                                          <p:attrName>style.rotation</p:attrName>
                                        </p:attrNameLst>
                                      </p:cBhvr>
                                      <p:tavLst>
                                        <p:tav tm="0">
                                          <p:val>
                                            <p:fltVal val="360"/>
                                          </p:val>
                                        </p:tav>
                                        <p:tav tm="100000">
                                          <p:val>
                                            <p:fltVal val="0"/>
                                          </p:val>
                                        </p:tav>
                                      </p:tavLst>
                                    </p:anim>
                                    <p:animEffect transition="in" filter="fade">
                                      <p:cBhvr>
                                        <p:cTn id="73" dur="250"/>
                                        <p:tgtEl>
                                          <p:spTgt spid="94"/>
                                        </p:tgtEl>
                                      </p:cBhvr>
                                    </p:animEffect>
                                  </p:childTnLst>
                                </p:cTn>
                              </p:par>
                            </p:childTnLst>
                          </p:cTn>
                        </p:par>
                        <p:par>
                          <p:cTn id="74" fill="hold">
                            <p:stCondLst>
                              <p:cond delay="250"/>
                            </p:stCondLst>
                            <p:childTnLst>
                              <p:par>
                                <p:cTn id="75" presetID="49" presetClass="entr" presetSubtype="0" decel="100000"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250" fill="hold"/>
                                        <p:tgtEl>
                                          <p:spTgt spid="89"/>
                                        </p:tgtEl>
                                        <p:attrNameLst>
                                          <p:attrName>ppt_w</p:attrName>
                                        </p:attrNameLst>
                                      </p:cBhvr>
                                      <p:tavLst>
                                        <p:tav tm="0">
                                          <p:val>
                                            <p:fltVal val="0"/>
                                          </p:val>
                                        </p:tav>
                                        <p:tav tm="100000">
                                          <p:val>
                                            <p:strVal val="#ppt_w"/>
                                          </p:val>
                                        </p:tav>
                                      </p:tavLst>
                                    </p:anim>
                                    <p:anim calcmode="lin" valueType="num">
                                      <p:cBhvr>
                                        <p:cTn id="78" dur="250" fill="hold"/>
                                        <p:tgtEl>
                                          <p:spTgt spid="89"/>
                                        </p:tgtEl>
                                        <p:attrNameLst>
                                          <p:attrName>ppt_h</p:attrName>
                                        </p:attrNameLst>
                                      </p:cBhvr>
                                      <p:tavLst>
                                        <p:tav tm="0">
                                          <p:val>
                                            <p:fltVal val="0"/>
                                          </p:val>
                                        </p:tav>
                                        <p:tav tm="100000">
                                          <p:val>
                                            <p:strVal val="#ppt_h"/>
                                          </p:val>
                                        </p:tav>
                                      </p:tavLst>
                                    </p:anim>
                                    <p:anim calcmode="lin" valueType="num">
                                      <p:cBhvr>
                                        <p:cTn id="79" dur="250" fill="hold"/>
                                        <p:tgtEl>
                                          <p:spTgt spid="89"/>
                                        </p:tgtEl>
                                        <p:attrNameLst>
                                          <p:attrName>style.rotation</p:attrName>
                                        </p:attrNameLst>
                                      </p:cBhvr>
                                      <p:tavLst>
                                        <p:tav tm="0">
                                          <p:val>
                                            <p:fltVal val="360"/>
                                          </p:val>
                                        </p:tav>
                                        <p:tav tm="100000">
                                          <p:val>
                                            <p:fltVal val="0"/>
                                          </p:val>
                                        </p:tav>
                                      </p:tavLst>
                                    </p:anim>
                                    <p:animEffect transition="in" filter="fade">
                                      <p:cBhvr>
                                        <p:cTn id="80" dur="250"/>
                                        <p:tgtEl>
                                          <p:spTgt spid="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ipe(left)">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dissolve">
                                      <p:cBhvr>
                                        <p:cTn id="90" dur="500"/>
                                        <p:tgtEl>
                                          <p:spTgt spid="9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242"/>
                                        </p:tgtEl>
                                        <p:attrNameLst>
                                          <p:attrName>style.visibility</p:attrName>
                                        </p:attrNameLst>
                                      </p:cBhvr>
                                      <p:to>
                                        <p:strVal val="visible"/>
                                      </p:to>
                                    </p:set>
                                    <p:animEffect transition="in" filter="wipe(right)">
                                      <p:cBhvr>
                                        <p:cTn id="95" dur="500"/>
                                        <p:tgtEl>
                                          <p:spTgt spid="2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39"/>
                                        </p:tgtEl>
                                        <p:attrNameLst>
                                          <p:attrName>style.visibility</p:attrName>
                                        </p:attrNameLst>
                                      </p:cBhvr>
                                      <p:to>
                                        <p:strVal val="visible"/>
                                      </p:to>
                                    </p:set>
                                    <p:animEffect transition="in" filter="fade">
                                      <p:cBhvr>
                                        <p:cTn id="100" dur="500"/>
                                        <p:tgtEl>
                                          <p:spTgt spid="139"/>
                                        </p:tgtEl>
                                      </p:cBhvr>
                                    </p:animEffect>
                                  </p:childTnLst>
                                </p:cTn>
                              </p:par>
                              <p:par>
                                <p:cTn id="101" presetID="0" presetClass="path" presetSubtype="0" accel="50000" decel="50000" fill="hold" nodeType="withEffect">
                                  <p:stCondLst>
                                    <p:cond delay="0"/>
                                  </p:stCondLst>
                                  <p:childTnLst>
                                    <p:animMotion origin="layout" path="M -0.54496 0.00154 L -0.2467 0.00154 " pathEditMode="relative" rAng="0" ptsTypes="AA">
                                      <p:cBhvr>
                                        <p:cTn id="102" dur="2000" fill="hold"/>
                                        <p:tgtEl>
                                          <p:spTgt spid="16"/>
                                        </p:tgtEl>
                                        <p:attrNameLst>
                                          <p:attrName>ppt_x</p:attrName>
                                          <p:attrName>ppt_y</p:attrName>
                                        </p:attrNameLst>
                                      </p:cBhvr>
                                      <p:rCtr x="14913" y="0"/>
                                    </p:animMotion>
                                  </p:childTnLst>
                                </p:cTn>
                              </p:par>
                              <p:par>
                                <p:cTn id="103" presetID="22" presetClass="entr" presetSubtype="2" fill="hold" nodeType="withEffect">
                                  <p:stCondLst>
                                    <p:cond delay="1000"/>
                                  </p:stCondLst>
                                  <p:childTnLst>
                                    <p:set>
                                      <p:cBhvr>
                                        <p:cTn id="104" dur="1" fill="hold">
                                          <p:stCondLst>
                                            <p:cond delay="0"/>
                                          </p:stCondLst>
                                        </p:cTn>
                                        <p:tgtEl>
                                          <p:spTgt spid="7"/>
                                        </p:tgtEl>
                                        <p:attrNameLst>
                                          <p:attrName>style.visibility</p:attrName>
                                        </p:attrNameLst>
                                      </p:cBhvr>
                                      <p:to>
                                        <p:strVal val="visible"/>
                                      </p:to>
                                    </p:set>
                                    <p:animEffect transition="in" filter="wipe(right)">
                                      <p:cBhvr>
                                        <p:cTn id="105" dur="500"/>
                                        <p:tgtEl>
                                          <p:spTgt spid="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8" fill="hold" nodeType="clickEffect">
                                  <p:stCondLst>
                                    <p:cond delay="0"/>
                                  </p:stCondLst>
                                  <p:childTnLst>
                                    <p:animEffect transition="out" filter="wipe(left)">
                                      <p:cBhvr>
                                        <p:cTn id="109" dur="500"/>
                                        <p:tgtEl>
                                          <p:spTgt spid="7"/>
                                        </p:tgtEl>
                                      </p:cBhvr>
                                    </p:animEffect>
                                    <p:set>
                                      <p:cBhvr>
                                        <p:cTn id="110" dur="1" fill="hold">
                                          <p:stCondLst>
                                            <p:cond delay="499"/>
                                          </p:stCondLst>
                                        </p:cTn>
                                        <p:tgtEl>
                                          <p:spTgt spid="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nodeType="clickEffect">
                                  <p:stCondLst>
                                    <p:cond delay="0"/>
                                  </p:stCondLst>
                                  <p:childTnLst>
                                    <p:set>
                                      <p:cBhvr>
                                        <p:cTn id="114" dur="1" fill="hold">
                                          <p:stCondLst>
                                            <p:cond delay="0"/>
                                          </p:stCondLst>
                                        </p:cTn>
                                        <p:tgtEl>
                                          <p:spTgt spid="223"/>
                                        </p:tgtEl>
                                        <p:attrNameLst>
                                          <p:attrName>style.visibility</p:attrName>
                                        </p:attrNameLst>
                                      </p:cBhvr>
                                      <p:to>
                                        <p:strVal val="visible"/>
                                      </p:to>
                                    </p:set>
                                    <p:animEffect transition="in" filter="wipe(right)">
                                      <p:cBhvr>
                                        <p:cTn id="115"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Challenge 4</a:t>
            </a:r>
            <a:br>
              <a:rPr lang="en-US" sz="5400" dirty="0"/>
            </a:br>
            <a:br>
              <a:rPr lang="en-US" sz="5400" dirty="0"/>
            </a:br>
            <a:r>
              <a:rPr lang="en-US" sz="5400" dirty="0"/>
              <a:t>Analyze, size, and estimate the cost of your enterprise in Microsoft Azure</a:t>
            </a:r>
            <a:endParaRPr lang="en-US" sz="5500" dirty="0"/>
          </a:p>
        </p:txBody>
      </p:sp>
      <p:pic>
        <p:nvPicPr>
          <p:cNvPr id="4" name="Picture 5">
            <a:extLst>
              <a:ext uri="{FF2B5EF4-FFF2-40B4-BE49-F238E27FC236}">
                <a16:creationId xmlns:a16="http://schemas.microsoft.com/office/drawing/2014/main" id="{CB91A8F4-43A7-4309-826F-D2EAB43C37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1066675"/>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rot="7121624">
            <a:off x="979500" y="3139581"/>
            <a:ext cx="2113280" cy="1584960"/>
          </a:xfrm>
          <a:prstGeom prst="rect">
            <a:avLst/>
          </a:prstGeom>
        </p:spPr>
      </p:pic>
      <p:sp>
        <p:nvSpPr>
          <p:cNvPr id="2" name="Title 1"/>
          <p:cNvSpPr>
            <a:spLocks noGrp="1"/>
          </p:cNvSpPr>
          <p:nvPr>
            <p:ph type="title"/>
          </p:nvPr>
        </p:nvSpPr>
        <p:spPr>
          <a:xfrm>
            <a:off x="519251" y="415614"/>
            <a:ext cx="11151917" cy="770916"/>
          </a:xfrm>
        </p:spPr>
        <p:txBody>
          <a:bodyPr>
            <a:normAutofit fontScale="90000"/>
          </a:bodyPr>
          <a:lstStyle/>
          <a:p>
            <a:r>
              <a:rPr lang="en-US" dirty="0"/>
              <a:t>Technical Deliverables….</a:t>
            </a:r>
          </a:p>
        </p:txBody>
      </p:sp>
      <p:sp>
        <p:nvSpPr>
          <p:cNvPr id="3" name="Content Placeholder 2"/>
          <p:cNvSpPr>
            <a:spLocks noGrp="1"/>
          </p:cNvSpPr>
          <p:nvPr>
            <p:ph idx="1"/>
          </p:nvPr>
        </p:nvSpPr>
        <p:spPr>
          <a:xfrm>
            <a:off x="4892195" y="1690903"/>
            <a:ext cx="5564476" cy="4860408"/>
          </a:xfrm>
        </p:spPr>
        <p:txBody>
          <a:bodyPr>
            <a:normAutofit/>
          </a:bodyPr>
          <a:lstStyle/>
          <a:p>
            <a:pPr marL="609585" lvl="1" indent="-457189">
              <a:spcBef>
                <a:spcPts val="1067"/>
              </a:spcBef>
            </a:pPr>
            <a:r>
              <a:rPr lang="en-US" sz="3333" dirty="0">
                <a:solidFill>
                  <a:schemeClr val="accent6">
                    <a:lumMod val="75000"/>
                  </a:schemeClr>
                </a:solidFill>
                <a:cs typeface="Arial Hebrew"/>
              </a:rPr>
              <a:t>Inventory</a:t>
            </a:r>
            <a:r>
              <a:rPr lang="en-US" sz="3333" dirty="0">
                <a:solidFill>
                  <a:schemeClr val="tx2">
                    <a:lumMod val="75000"/>
                  </a:schemeClr>
                </a:solidFill>
                <a:cs typeface="Arial Hebrew"/>
              </a:rPr>
              <a:t> </a:t>
            </a:r>
            <a:r>
              <a:rPr lang="en-US" sz="3333" dirty="0">
                <a:cs typeface="Arial Hebrew"/>
              </a:rPr>
              <a:t>Analysis</a:t>
            </a:r>
          </a:p>
          <a:p>
            <a:pPr marL="609585" lvl="1" indent="-457189">
              <a:spcBef>
                <a:spcPts val="1067"/>
              </a:spcBef>
            </a:pPr>
            <a:r>
              <a:rPr lang="en-US" sz="3333" dirty="0">
                <a:solidFill>
                  <a:schemeClr val="accent6">
                    <a:lumMod val="75000"/>
                  </a:schemeClr>
                </a:solidFill>
                <a:cs typeface="Arial Hebrew"/>
              </a:rPr>
              <a:t>Requirements </a:t>
            </a:r>
            <a:r>
              <a:rPr lang="en-US" sz="3333" dirty="0">
                <a:cs typeface="Arial Hebrew"/>
              </a:rPr>
              <a:t>Definition</a:t>
            </a:r>
          </a:p>
          <a:p>
            <a:pPr marL="609585" lvl="1" indent="-457189">
              <a:spcBef>
                <a:spcPts val="1067"/>
              </a:spcBef>
            </a:pPr>
            <a:r>
              <a:rPr lang="en-US" sz="3333" dirty="0">
                <a:solidFill>
                  <a:srgbClr val="E46C0A"/>
                </a:solidFill>
                <a:cs typeface="Arial Hebrew"/>
              </a:rPr>
              <a:t>Cloud-fit </a:t>
            </a:r>
            <a:r>
              <a:rPr lang="en-US" sz="3333" dirty="0">
                <a:solidFill>
                  <a:srgbClr val="595959"/>
                </a:solidFill>
                <a:cs typeface="Arial Hebrew"/>
              </a:rPr>
              <a:t>Analysis</a:t>
            </a:r>
          </a:p>
          <a:p>
            <a:pPr marL="609585" lvl="1" indent="-457189">
              <a:spcBef>
                <a:spcPts val="1067"/>
              </a:spcBef>
            </a:pPr>
            <a:r>
              <a:rPr lang="en-US" sz="3333" dirty="0">
                <a:solidFill>
                  <a:srgbClr val="E46C0A"/>
                </a:solidFill>
                <a:cs typeface="Arial Hebrew"/>
              </a:rPr>
              <a:t>Dependency</a:t>
            </a:r>
            <a:r>
              <a:rPr lang="en-US" sz="3333" dirty="0">
                <a:solidFill>
                  <a:schemeClr val="tx2">
                    <a:lumMod val="75000"/>
                  </a:schemeClr>
                </a:solidFill>
                <a:cs typeface="Arial Hebrew"/>
              </a:rPr>
              <a:t> </a:t>
            </a:r>
            <a:r>
              <a:rPr lang="en-US" sz="3333" dirty="0">
                <a:solidFill>
                  <a:srgbClr val="595959"/>
                </a:solidFill>
                <a:cs typeface="Arial Hebrew"/>
              </a:rPr>
              <a:t>Mapping </a:t>
            </a:r>
          </a:p>
          <a:p>
            <a:pPr marL="609585" lvl="1" indent="-457189">
              <a:spcBef>
                <a:spcPts val="1067"/>
              </a:spcBef>
            </a:pPr>
            <a:r>
              <a:rPr lang="en-US" sz="3333" dirty="0">
                <a:solidFill>
                  <a:srgbClr val="E46C0A"/>
                </a:solidFill>
                <a:cs typeface="Arial Hebrew"/>
              </a:rPr>
              <a:t>Application</a:t>
            </a:r>
            <a:r>
              <a:rPr lang="en-US" sz="3333" dirty="0">
                <a:solidFill>
                  <a:schemeClr val="tx2">
                    <a:lumMod val="75000"/>
                  </a:schemeClr>
                </a:solidFill>
                <a:cs typeface="Arial Hebrew"/>
              </a:rPr>
              <a:t> </a:t>
            </a:r>
            <a:r>
              <a:rPr lang="en-US" sz="3333" dirty="0">
                <a:solidFill>
                  <a:srgbClr val="595959"/>
                </a:solidFill>
                <a:cs typeface="Arial Hebrew"/>
              </a:rPr>
              <a:t>Mapping</a:t>
            </a:r>
          </a:p>
          <a:p>
            <a:pPr marL="609585" lvl="1" indent="-457189">
              <a:spcBef>
                <a:spcPts val="1067"/>
              </a:spcBef>
            </a:pPr>
            <a:r>
              <a:rPr lang="en-US" sz="3333" dirty="0">
                <a:solidFill>
                  <a:srgbClr val="E46C0A"/>
                </a:solidFill>
                <a:cs typeface="Arial Hebrew"/>
              </a:rPr>
              <a:t>Financial </a:t>
            </a:r>
            <a:r>
              <a:rPr lang="en-US" sz="3333" dirty="0">
                <a:cs typeface="Arial Hebrew"/>
              </a:rPr>
              <a:t>Modeling</a:t>
            </a:r>
            <a:endParaRPr lang="en-US" sz="3333" dirty="0">
              <a:solidFill>
                <a:srgbClr val="E46C0A"/>
              </a:solidFill>
              <a:cs typeface="Arial Hebrew"/>
            </a:endParaRPr>
          </a:p>
          <a:p>
            <a:pPr marL="609585" lvl="1" indent="-457189">
              <a:spcBef>
                <a:spcPts val="1067"/>
              </a:spcBef>
            </a:pPr>
            <a:r>
              <a:rPr lang="en-US" sz="3333" dirty="0">
                <a:solidFill>
                  <a:srgbClr val="E46C0A"/>
                </a:solidFill>
                <a:cs typeface="Arial Hebrew"/>
              </a:rPr>
              <a:t>Migration </a:t>
            </a:r>
            <a:r>
              <a:rPr lang="en-US" sz="3333" dirty="0">
                <a:cs typeface="Arial Hebrew"/>
              </a:rPr>
              <a:t>Automation</a:t>
            </a:r>
          </a:p>
        </p:txBody>
      </p:sp>
      <p:pic>
        <p:nvPicPr>
          <p:cNvPr id="6" name="Picture 5" descr="Manager-ic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1162" y="4876170"/>
            <a:ext cx="1299633" cy="1299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Up Arrow 6"/>
          <p:cNvSpPr/>
          <p:nvPr/>
        </p:nvSpPr>
        <p:spPr>
          <a:xfrm>
            <a:off x="1581161" y="4447940"/>
            <a:ext cx="304800" cy="406400"/>
          </a:xfrm>
          <a:prstGeom prst="upArrow">
            <a:avLst/>
          </a:prstGeom>
          <a:solidFill>
            <a:srgbClr val="6699CC">
              <a:alpha val="48000"/>
            </a:srgb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prstClr val="white"/>
              </a:solidFill>
              <a:latin typeface="Calibri"/>
            </a:endParaRPr>
          </a:p>
        </p:txBody>
      </p:sp>
      <p:sp>
        <p:nvSpPr>
          <p:cNvPr id="8" name="Up Arrow 7"/>
          <p:cNvSpPr/>
          <p:nvPr/>
        </p:nvSpPr>
        <p:spPr>
          <a:xfrm>
            <a:off x="1543181" y="3103560"/>
            <a:ext cx="304800" cy="406400"/>
          </a:xfrm>
          <a:prstGeom prst="upArrow">
            <a:avLst/>
          </a:prstGeom>
          <a:solidFill>
            <a:srgbClr val="6699CC">
              <a:alpha val="48000"/>
            </a:srgbClr>
          </a:solidFill>
          <a:ln>
            <a:noFill/>
          </a:ln>
          <a:effectLst/>
          <a:scene3d>
            <a:camera prst="orthographicFront">
              <a:rot lat="0" lon="0" rev="0"/>
            </a:camera>
            <a:lightRig rig="glow" dir="tl">
              <a:rot lat="0" lon="0" rev="1980000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endParaRPr lang="en-US" sz="2400" dirty="0">
              <a:solidFill>
                <a:prstClr val="white"/>
              </a:solidFill>
              <a:latin typeface="Calibri"/>
            </a:endParaRPr>
          </a:p>
        </p:txBody>
      </p:sp>
      <p:pic>
        <p:nvPicPr>
          <p:cNvPr id="9" name="Picture 8" descr="Manager-ic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762" y="4876170"/>
            <a:ext cx="1299633" cy="1299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Cloud 9"/>
          <p:cNvSpPr/>
          <p:nvPr/>
        </p:nvSpPr>
        <p:spPr bwMode="auto">
          <a:xfrm>
            <a:off x="519250" y="1447327"/>
            <a:ext cx="2361545" cy="1524000"/>
          </a:xfrm>
          <a:prstGeom prst="cloud">
            <a:avLst/>
          </a:prstGeom>
          <a:solidFill>
            <a:schemeClr val="accent1">
              <a:lumMod val="60000"/>
              <a:lumOff val="40000"/>
            </a:schemeClr>
          </a:solidFill>
          <a:ln w="9525" cap="flat" cmpd="sng" algn="ctr">
            <a:solidFill>
              <a:schemeClr val="accent1">
                <a:lumMod val="60000"/>
                <a:lumOff val="40000"/>
              </a:schemeClr>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fontAlgn="base">
              <a:lnSpc>
                <a:spcPct val="87000"/>
              </a:lnSpc>
              <a:spcBef>
                <a:spcPct val="0"/>
              </a:spcBef>
              <a:spcAft>
                <a:spcPct val="0"/>
              </a:spcAft>
              <a:buClr>
                <a:srgbClr val="1F497D"/>
              </a:buClr>
              <a:buSzPct val="80000"/>
            </a:pPr>
            <a:endParaRPr lang="en-US" sz="3733" dirty="0">
              <a:solidFill>
                <a:prstClr val="white"/>
              </a:solidFill>
              <a:latin typeface="Arial" charset="0"/>
            </a:endParaRPr>
          </a:p>
        </p:txBody>
      </p:sp>
      <p:sp>
        <p:nvSpPr>
          <p:cNvPr id="14" name="Content Placeholder 2"/>
          <p:cNvSpPr txBox="1">
            <a:spLocks/>
          </p:cNvSpPr>
          <p:nvPr/>
        </p:nvSpPr>
        <p:spPr bwMode="auto">
          <a:xfrm>
            <a:off x="519251" y="6230360"/>
            <a:ext cx="2743200"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77800" indent="-177800" algn="l" rtl="0" eaLnBrk="0" fontAlgn="base" hangingPunct="0">
              <a:lnSpc>
                <a:spcPct val="90000"/>
              </a:lnSpc>
              <a:spcBef>
                <a:spcPct val="40000"/>
              </a:spcBef>
              <a:spcAft>
                <a:spcPct val="0"/>
              </a:spcAft>
              <a:buClr>
                <a:srgbClr val="518BC5"/>
              </a:buClr>
              <a:buChar char="•"/>
              <a:defRPr sz="2000">
                <a:solidFill>
                  <a:srgbClr val="555555"/>
                </a:solidFill>
                <a:latin typeface="+mn-lt"/>
                <a:ea typeface="ＭＳ Ｐゴシック" charset="0"/>
                <a:cs typeface="ＭＳ Ｐゴシック" charset="0"/>
              </a:defRPr>
            </a:lvl1pPr>
            <a:lvl2pPr marL="469900" indent="-177800" algn="l" rtl="0" eaLnBrk="0" fontAlgn="base" hangingPunct="0">
              <a:lnSpc>
                <a:spcPct val="90000"/>
              </a:lnSpc>
              <a:spcBef>
                <a:spcPct val="40000"/>
              </a:spcBef>
              <a:spcAft>
                <a:spcPct val="0"/>
              </a:spcAft>
              <a:buClr>
                <a:srgbClr val="518BC5"/>
              </a:buClr>
              <a:buChar char="•"/>
              <a:defRPr>
                <a:solidFill>
                  <a:srgbClr val="33679B"/>
                </a:solidFill>
                <a:latin typeface="+mn-lt"/>
                <a:ea typeface="ＭＳ Ｐゴシック" charset="0"/>
              </a:defRPr>
            </a:lvl2pPr>
            <a:lvl3pPr marL="684213" indent="-100013" algn="l" rtl="0" eaLnBrk="0" fontAlgn="base" hangingPunct="0">
              <a:lnSpc>
                <a:spcPct val="90000"/>
              </a:lnSpc>
              <a:spcBef>
                <a:spcPct val="40000"/>
              </a:spcBef>
              <a:spcAft>
                <a:spcPct val="0"/>
              </a:spcAft>
              <a:buClr>
                <a:srgbClr val="518BC5"/>
              </a:buClr>
              <a:buChar char="•"/>
              <a:defRPr sz="1600">
                <a:solidFill>
                  <a:srgbClr val="33679B"/>
                </a:solidFill>
                <a:latin typeface="+mn-lt"/>
                <a:ea typeface="ＭＳ Ｐゴシック" charset="0"/>
              </a:defRPr>
            </a:lvl3pPr>
            <a:lvl4pPr marL="1038225" indent="-171450" algn="l" rtl="0" eaLnBrk="0" fontAlgn="base" hangingPunct="0">
              <a:spcBef>
                <a:spcPct val="35000"/>
              </a:spcBef>
              <a:spcAft>
                <a:spcPct val="0"/>
              </a:spcAft>
              <a:buClr>
                <a:schemeClr val="tx2"/>
              </a:buClr>
              <a:buChar char="•"/>
              <a:defRPr sz="1600">
                <a:solidFill>
                  <a:srgbClr val="010000"/>
                </a:solidFill>
                <a:latin typeface="+mn-lt"/>
                <a:ea typeface="ＭＳ Ｐゴシック" charset="0"/>
              </a:defRPr>
            </a:lvl4pPr>
            <a:lvl5pPr marL="1316038" indent="-163513" algn="l" rtl="0" eaLnBrk="0" fontAlgn="base" hangingPunct="0">
              <a:spcBef>
                <a:spcPct val="35000"/>
              </a:spcBef>
              <a:spcAft>
                <a:spcPct val="0"/>
              </a:spcAft>
              <a:buClr>
                <a:srgbClr val="7E97C3"/>
              </a:buClr>
              <a:defRPr sz="1600" i="1">
                <a:solidFill>
                  <a:srgbClr val="010000"/>
                </a:solidFill>
                <a:latin typeface="+mn-lt"/>
                <a:ea typeface="ＭＳ Ｐゴシック" charset="0"/>
              </a:defRPr>
            </a:lvl5pPr>
            <a:lvl6pPr marL="1773238" indent="-163513" algn="l" rtl="0" eaLnBrk="0" fontAlgn="base" hangingPunct="0">
              <a:spcBef>
                <a:spcPct val="35000"/>
              </a:spcBef>
              <a:spcAft>
                <a:spcPct val="0"/>
              </a:spcAft>
              <a:buClr>
                <a:srgbClr val="7E97C3"/>
              </a:buClr>
              <a:defRPr sz="1600" i="1">
                <a:solidFill>
                  <a:srgbClr val="010000"/>
                </a:solidFill>
                <a:latin typeface="+mn-lt"/>
              </a:defRPr>
            </a:lvl6pPr>
            <a:lvl7pPr marL="2230438" indent="-163513" algn="l" rtl="0" eaLnBrk="0" fontAlgn="base" hangingPunct="0">
              <a:spcBef>
                <a:spcPct val="35000"/>
              </a:spcBef>
              <a:spcAft>
                <a:spcPct val="0"/>
              </a:spcAft>
              <a:buClr>
                <a:srgbClr val="7E97C3"/>
              </a:buClr>
              <a:defRPr sz="1600" i="1">
                <a:solidFill>
                  <a:srgbClr val="010000"/>
                </a:solidFill>
                <a:latin typeface="+mn-lt"/>
              </a:defRPr>
            </a:lvl7pPr>
            <a:lvl8pPr marL="2687638" indent="-163513" algn="l" rtl="0" eaLnBrk="0" fontAlgn="base" hangingPunct="0">
              <a:spcBef>
                <a:spcPct val="35000"/>
              </a:spcBef>
              <a:spcAft>
                <a:spcPct val="0"/>
              </a:spcAft>
              <a:buClr>
                <a:srgbClr val="7E97C3"/>
              </a:buClr>
              <a:defRPr sz="1600" i="1">
                <a:solidFill>
                  <a:srgbClr val="010000"/>
                </a:solidFill>
                <a:latin typeface="+mn-lt"/>
              </a:defRPr>
            </a:lvl8pPr>
            <a:lvl9pPr marL="3144838" indent="-163513" algn="l" rtl="0" eaLnBrk="0" fontAlgn="base" hangingPunct="0">
              <a:spcBef>
                <a:spcPct val="35000"/>
              </a:spcBef>
              <a:spcAft>
                <a:spcPct val="0"/>
              </a:spcAft>
              <a:buClr>
                <a:srgbClr val="7E97C3"/>
              </a:buClr>
              <a:defRPr sz="1600" i="1">
                <a:solidFill>
                  <a:srgbClr val="010000"/>
                </a:solidFill>
                <a:latin typeface="+mn-lt"/>
              </a:defRPr>
            </a:lvl9pPr>
          </a:lstStyle>
          <a:p>
            <a:pPr marL="0" indent="0" algn="ctr" defTabSz="609585">
              <a:spcBef>
                <a:spcPts val="0"/>
              </a:spcBef>
              <a:buNone/>
            </a:pPr>
            <a:r>
              <a:rPr lang="en-US" sz="2667" dirty="0">
                <a:solidFill>
                  <a:srgbClr val="3973AC"/>
                </a:solidFill>
                <a:latin typeface="Arial Hebrew"/>
                <a:cs typeface="Arial Hebrew"/>
              </a:rPr>
              <a:t>Enterprise IT</a:t>
            </a:r>
          </a:p>
          <a:p>
            <a:pPr marL="0" indent="0" algn="ctr" defTabSz="609585">
              <a:buNone/>
            </a:pPr>
            <a:endParaRPr lang="en-US" sz="2667" dirty="0">
              <a:solidFill>
                <a:srgbClr val="3973AC"/>
              </a:solidFill>
              <a:latin typeface="Arial Hebrew"/>
              <a:cs typeface="Arial Hebrew"/>
            </a:endParaRPr>
          </a:p>
          <a:p>
            <a:pPr marL="0" indent="0" algn="ctr" defTabSz="609585">
              <a:buNone/>
            </a:pPr>
            <a:endParaRPr lang="en-US" sz="2667" dirty="0">
              <a:solidFill>
                <a:srgbClr val="3973AC"/>
              </a:solidFill>
              <a:latin typeface="Arial Hebrew"/>
              <a:cs typeface="Arial Hebrew"/>
            </a:endParaRPr>
          </a:p>
          <a:p>
            <a:pPr marL="0" indent="0" algn="ctr" defTabSz="609585">
              <a:buNone/>
            </a:pPr>
            <a:endParaRPr lang="en-US" sz="2667" dirty="0">
              <a:solidFill>
                <a:srgbClr val="3973AC"/>
              </a:solidFill>
              <a:latin typeface="Arial Hebrew"/>
              <a:cs typeface="Arial Hebrew"/>
            </a:endParaRPr>
          </a:p>
          <a:p>
            <a:pPr marL="0" indent="0" algn="ctr" defTabSz="609585">
              <a:buNone/>
            </a:pPr>
            <a:endParaRPr lang="en-US" sz="2667" dirty="0">
              <a:solidFill>
                <a:srgbClr val="3973AC"/>
              </a:solidFill>
              <a:latin typeface="Arial Hebrew"/>
              <a:cs typeface="Arial Hebrew"/>
            </a:endParaRPr>
          </a:p>
          <a:p>
            <a:pPr marL="0" indent="0" algn="ctr" defTabSz="609585">
              <a:buNone/>
            </a:pPr>
            <a:endParaRPr lang="en-US" sz="2667" dirty="0">
              <a:solidFill>
                <a:srgbClr val="3973AC"/>
              </a:solidFill>
              <a:latin typeface="Arial Hebrew"/>
              <a:cs typeface="Arial Hebrew"/>
            </a:endParaRPr>
          </a:p>
        </p:txBody>
      </p:sp>
    </p:spTree>
    <p:extLst>
      <p:ext uri="{BB962C8B-B14F-4D97-AF65-F5344CB8AC3E}">
        <p14:creationId xmlns:p14="http://schemas.microsoft.com/office/powerpoint/2010/main" val="279178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415614"/>
            <a:ext cx="11151917" cy="770916"/>
          </a:xfrm>
        </p:spPr>
        <p:txBody>
          <a:bodyPr/>
          <a:lstStyle/>
          <a:p>
            <a:r>
              <a:rPr lang="en-US" dirty="0"/>
              <a:t>The StratoZone Solution</a:t>
            </a:r>
          </a:p>
        </p:txBody>
      </p:sp>
      <p:pic>
        <p:nvPicPr>
          <p:cNvPr id="13" name="Picture 12"/>
          <p:cNvPicPr>
            <a:picLocks noChangeAspect="1"/>
          </p:cNvPicPr>
          <p:nvPr/>
        </p:nvPicPr>
        <p:blipFill rotWithShape="1">
          <a:blip r:embed="rId3"/>
          <a:srcRect t="18984"/>
          <a:stretch/>
        </p:blipFill>
        <p:spPr>
          <a:xfrm>
            <a:off x="7449469" y="2200003"/>
            <a:ext cx="4381500" cy="4023024"/>
          </a:xfrm>
          <a:prstGeom prst="rect">
            <a:avLst/>
          </a:prstGeom>
        </p:spPr>
      </p:pic>
      <p:pic>
        <p:nvPicPr>
          <p:cNvPr id="15" name="Picture 14"/>
          <p:cNvPicPr>
            <a:picLocks noChangeAspect="1"/>
          </p:cNvPicPr>
          <p:nvPr/>
        </p:nvPicPr>
        <p:blipFill>
          <a:blip r:embed="rId4"/>
          <a:stretch>
            <a:fillRect/>
          </a:stretch>
        </p:blipFill>
        <p:spPr>
          <a:xfrm>
            <a:off x="3732352" y="1309995"/>
            <a:ext cx="3556000" cy="4800600"/>
          </a:xfrm>
          <a:prstGeom prst="rect">
            <a:avLst/>
          </a:prstGeom>
        </p:spPr>
      </p:pic>
      <p:sp>
        <p:nvSpPr>
          <p:cNvPr id="7" name="TextBox 6"/>
          <p:cNvSpPr txBox="1"/>
          <p:nvPr/>
        </p:nvSpPr>
        <p:spPr>
          <a:xfrm>
            <a:off x="519251" y="1862174"/>
            <a:ext cx="3815683" cy="3139321"/>
          </a:xfrm>
          <a:prstGeom prst="rect">
            <a:avLst/>
          </a:prstGeom>
          <a:noFill/>
        </p:spPr>
        <p:txBody>
          <a:bodyPr vert="horz" wrap="square" lIns="182880" tIns="91440" rIns="182880" bIns="91440" rtlCol="0" anchor="t" anchorCtr="0">
            <a:spAutoFit/>
          </a:bodyPr>
          <a:lstStyle/>
          <a:p>
            <a:pPr defTabSz="609585"/>
            <a:r>
              <a:rPr lang="en-US" sz="3200" dirty="0">
                <a:solidFill>
                  <a:prstClr val="black">
                    <a:lumMod val="65000"/>
                    <a:lumOff val="35000"/>
                  </a:prstClr>
                </a:solidFill>
                <a:latin typeface="Calibri"/>
              </a:rPr>
              <a:t>The most powerful end-to-end </a:t>
            </a:r>
            <a:r>
              <a:rPr lang="en-US" sz="3200" b="1" dirty="0">
                <a:solidFill>
                  <a:srgbClr val="F79646">
                    <a:lumMod val="75000"/>
                  </a:srgbClr>
                </a:solidFill>
                <a:latin typeface="Calibri"/>
              </a:rPr>
              <a:t>cloud-enablement </a:t>
            </a:r>
            <a:r>
              <a:rPr lang="en-US" sz="3200" dirty="0">
                <a:solidFill>
                  <a:prstClr val="black">
                    <a:lumMod val="65000"/>
                    <a:lumOff val="35000"/>
                  </a:prstClr>
                </a:solidFill>
                <a:latin typeface="Calibri"/>
              </a:rPr>
              <a:t>platform</a:t>
            </a:r>
            <a:r>
              <a:rPr lang="en-US" sz="3200" b="1" dirty="0">
                <a:solidFill>
                  <a:prstClr val="black">
                    <a:lumMod val="65000"/>
                    <a:lumOff val="35000"/>
                  </a:prstClr>
                </a:solidFill>
                <a:latin typeface="Calibri"/>
              </a:rPr>
              <a:t> </a:t>
            </a:r>
            <a:r>
              <a:rPr lang="en-US" sz="3200" dirty="0">
                <a:solidFill>
                  <a:prstClr val="black">
                    <a:lumMod val="65000"/>
                    <a:lumOff val="35000"/>
                  </a:prstClr>
                </a:solidFill>
                <a:latin typeface="Calibri"/>
              </a:rPr>
              <a:t>for </a:t>
            </a:r>
            <a:r>
              <a:rPr lang="en-US" sz="3200" b="1" dirty="0">
                <a:solidFill>
                  <a:srgbClr val="E46C0A"/>
                </a:solidFill>
                <a:latin typeface="Calibri"/>
              </a:rPr>
              <a:t>accelerating cloud consumption.</a:t>
            </a:r>
          </a:p>
        </p:txBody>
      </p:sp>
      <p:sp>
        <p:nvSpPr>
          <p:cNvPr id="3" name="TextBox 2"/>
          <p:cNvSpPr txBox="1"/>
          <p:nvPr/>
        </p:nvSpPr>
        <p:spPr>
          <a:xfrm>
            <a:off x="7422375" y="5145352"/>
            <a:ext cx="1447127" cy="379656"/>
          </a:xfrm>
          <a:prstGeom prst="rect">
            <a:avLst/>
          </a:prstGeom>
          <a:noFill/>
        </p:spPr>
        <p:txBody>
          <a:bodyPr wrap="none" rtlCol="0">
            <a:spAutoFit/>
          </a:bodyPr>
          <a:lstStyle/>
          <a:p>
            <a:pPr defTabSz="609585"/>
            <a:r>
              <a:rPr lang="en-US" sz="1867" dirty="0">
                <a:solidFill>
                  <a:srgbClr val="F79646">
                    <a:lumMod val="75000"/>
                  </a:srgbClr>
                </a:solidFill>
                <a:latin typeface="Avenir Book"/>
                <a:cs typeface="Avenir Book"/>
              </a:rPr>
              <a:t>StratoProbe</a:t>
            </a:r>
            <a:r>
              <a:rPr lang="en-US" sz="1867" baseline="30000" dirty="0">
                <a:solidFill>
                  <a:srgbClr val="F79646">
                    <a:lumMod val="75000"/>
                  </a:srgbClr>
                </a:solidFill>
                <a:latin typeface="Avenir Book"/>
                <a:cs typeface="Avenir Book"/>
              </a:rPr>
              <a:t>®</a:t>
            </a:r>
          </a:p>
        </p:txBody>
      </p:sp>
      <p:sp>
        <p:nvSpPr>
          <p:cNvPr id="8" name="TextBox 7"/>
          <p:cNvSpPr txBox="1"/>
          <p:nvPr/>
        </p:nvSpPr>
        <p:spPr>
          <a:xfrm>
            <a:off x="7449468" y="3804232"/>
            <a:ext cx="1368580" cy="379656"/>
          </a:xfrm>
          <a:prstGeom prst="rect">
            <a:avLst/>
          </a:prstGeom>
          <a:noFill/>
        </p:spPr>
        <p:txBody>
          <a:bodyPr wrap="none" rtlCol="0">
            <a:spAutoFit/>
          </a:bodyPr>
          <a:lstStyle/>
          <a:p>
            <a:pPr defTabSz="609585"/>
            <a:r>
              <a:rPr lang="en-US" sz="1867" dirty="0">
                <a:solidFill>
                  <a:srgbClr val="F79646">
                    <a:lumMod val="75000"/>
                  </a:srgbClr>
                </a:solidFill>
                <a:latin typeface="Avenir Book"/>
                <a:cs typeface="Avenir Book"/>
              </a:rPr>
              <a:t>StratoSlate</a:t>
            </a:r>
            <a:r>
              <a:rPr lang="en-US" sz="1867" baseline="30000" dirty="0">
                <a:solidFill>
                  <a:srgbClr val="F79646">
                    <a:lumMod val="75000"/>
                  </a:srgbClr>
                </a:solidFill>
                <a:latin typeface="Avenir Book"/>
                <a:cs typeface="Avenir Book"/>
              </a:rPr>
              <a:t>®</a:t>
            </a:r>
          </a:p>
        </p:txBody>
      </p:sp>
      <p:sp>
        <p:nvSpPr>
          <p:cNvPr id="9" name="TextBox 8"/>
          <p:cNvSpPr txBox="1"/>
          <p:nvPr/>
        </p:nvSpPr>
        <p:spPr>
          <a:xfrm>
            <a:off x="7449469" y="2395379"/>
            <a:ext cx="1411861" cy="379656"/>
          </a:xfrm>
          <a:prstGeom prst="rect">
            <a:avLst/>
          </a:prstGeom>
          <a:noFill/>
        </p:spPr>
        <p:txBody>
          <a:bodyPr wrap="none" rtlCol="0">
            <a:spAutoFit/>
          </a:bodyPr>
          <a:lstStyle/>
          <a:p>
            <a:pPr defTabSz="609585"/>
            <a:r>
              <a:rPr lang="en-US" sz="1867" dirty="0">
                <a:solidFill>
                  <a:srgbClr val="F79646">
                    <a:lumMod val="75000"/>
                  </a:srgbClr>
                </a:solidFill>
                <a:latin typeface="Avenir Book"/>
                <a:cs typeface="Avenir Book"/>
              </a:rPr>
              <a:t>StratoBeam</a:t>
            </a:r>
            <a:r>
              <a:rPr lang="en-US" sz="1867" baseline="30000" dirty="0">
                <a:solidFill>
                  <a:srgbClr val="F79646">
                    <a:lumMod val="75000"/>
                  </a:srgbClr>
                </a:solidFill>
                <a:latin typeface="Avenir Book"/>
                <a:cs typeface="Avenir Book"/>
              </a:rPr>
              <a:t>®</a:t>
            </a:r>
          </a:p>
        </p:txBody>
      </p:sp>
    </p:spTree>
    <p:extLst>
      <p:ext uri="{BB962C8B-B14F-4D97-AF65-F5344CB8AC3E}">
        <p14:creationId xmlns:p14="http://schemas.microsoft.com/office/powerpoint/2010/main" val="30502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C6F96C-3846-410B-9B20-18B67B815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Rectangle 3"/>
          <p:cNvSpPr/>
          <p:nvPr/>
        </p:nvSpPr>
        <p:spPr bwMode="auto">
          <a:xfrm>
            <a:off x="79232" y="3429000"/>
            <a:ext cx="8666736" cy="3319673"/>
          </a:xfrm>
          <a:prstGeom prst="rect">
            <a:avLst/>
          </a:prstGeom>
          <a:gradFill flip="none" rotWithShape="1">
            <a:gsLst>
              <a:gs pos="0">
                <a:schemeClr val="accent4">
                  <a:lumMod val="50000"/>
                  <a:alpha val="87000"/>
                </a:schemeClr>
              </a:gs>
              <a:gs pos="100000">
                <a:srgbClr val="000000">
                  <a:alpha val="59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38076" y="3429000"/>
            <a:ext cx="8378799" cy="235168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b="1" spc="-39" dirty="0">
                <a:latin typeface="Overpass" panose="020B0604020202020204" charset="0"/>
                <a:cs typeface="Calibri" panose="020F0502020204030204" pitchFamily="34" charset="0"/>
              </a:rPr>
              <a:t>Azure Linux Migration Workshop</a:t>
            </a:r>
          </a:p>
          <a:p>
            <a:pPr defTabSz="914192"/>
            <a:r>
              <a:rPr lang="en-US" sz="2800" spc="-39" dirty="0">
                <a:latin typeface="Overpass" panose="020B0604020202020204" charset="0"/>
                <a:cs typeface="Calibri" panose="020F0502020204030204" pitchFamily="34" charset="0"/>
              </a:rPr>
              <a:t>Analyzing, Migrating, Deploying &amp; Modernizing Linux workloads in Microsoft Azure</a:t>
            </a:r>
          </a:p>
          <a:p>
            <a:pPr defTabSz="914192"/>
            <a:endParaRPr lang="en-US" sz="2800" b="1" spc="-39" dirty="0">
              <a:latin typeface="Overpass" panose="020B0604020202020204" charset="0"/>
              <a:cs typeface="Calibri" panose="020F0502020204030204" pitchFamily="34" charset="0"/>
            </a:endParaRPr>
          </a:p>
          <a:p>
            <a:pPr defTabSz="914192"/>
            <a:r>
              <a:rPr lang="en-US" sz="2800" spc="-39" dirty="0">
                <a:latin typeface="Overpass" panose="020B0604020202020204" charset="0"/>
                <a:cs typeface="Calibri" panose="020F0502020204030204" pitchFamily="34" charset="0"/>
              </a:rPr>
              <a:t>Reston, VA – December 13 / 2017</a:t>
            </a:r>
            <a:endParaRPr lang="en-US" sz="4400" spc="-39" dirty="0">
              <a:latin typeface="Overpass" panose="020B0604020202020204" charset="0"/>
              <a:cs typeface="Calibri" panose="020F0502020204030204" pitchFamily="34" charset="0"/>
            </a:endParaRPr>
          </a:p>
        </p:txBody>
      </p:sp>
      <p:sp>
        <p:nvSpPr>
          <p:cNvPr id="6" name="Title 2"/>
          <p:cNvSpPr txBox="1">
            <a:spLocks/>
          </p:cNvSpPr>
          <p:nvPr/>
        </p:nvSpPr>
        <p:spPr>
          <a:xfrm>
            <a:off x="238076" y="5780688"/>
            <a:ext cx="8378798" cy="824443"/>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400" spc="-29" dirty="0">
                <a:latin typeface="Overpass" panose="020B0604020202020204" charset="0"/>
              </a:rPr>
              <a:t>Program Leads:</a:t>
            </a:r>
          </a:p>
          <a:p>
            <a:pPr defTabSz="914192"/>
            <a:r>
              <a:rPr lang="en-US" sz="2400" spc="-29" dirty="0">
                <a:latin typeface="Overpass" panose="020B0604020202020204" charset="0"/>
              </a:rPr>
              <a:t>Stuart Kirk &amp; Sean Mikha</a:t>
            </a:r>
          </a:p>
        </p:txBody>
      </p:sp>
      <p:pic>
        <p:nvPicPr>
          <p:cNvPr id="9" name="Picture 8">
            <a:extLst>
              <a:ext uri="{FF2B5EF4-FFF2-40B4-BE49-F238E27FC236}">
                <a16:creationId xmlns:a16="http://schemas.microsoft.com/office/drawing/2014/main" id="{3ADFBD76-FD75-41AE-8446-2AE145979C1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172640" y="168009"/>
            <a:ext cx="1421436" cy="300619"/>
          </a:xfrm>
          <a:prstGeom prst="rect">
            <a:avLst/>
          </a:prstGeom>
        </p:spPr>
      </p:pic>
    </p:spTree>
    <p:extLst>
      <p:ext uri="{BB962C8B-B14F-4D97-AF65-F5344CB8AC3E}">
        <p14:creationId xmlns:p14="http://schemas.microsoft.com/office/powerpoint/2010/main" val="383942085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415614"/>
            <a:ext cx="11151917" cy="770916"/>
          </a:xfrm>
        </p:spPr>
        <p:txBody>
          <a:bodyPr>
            <a:normAutofit fontScale="90000"/>
          </a:bodyPr>
          <a:lstStyle/>
          <a:p>
            <a:r>
              <a:rPr lang="en-US" dirty="0"/>
              <a:t>Our Cloud Planning Approach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577" y="2089425"/>
            <a:ext cx="1170432" cy="10972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145" y="2090592"/>
            <a:ext cx="1207008" cy="10972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3007" y="2090592"/>
            <a:ext cx="1243584" cy="109728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1861" y="2031367"/>
            <a:ext cx="1170432" cy="1097280"/>
          </a:xfrm>
          <a:prstGeom prst="rect">
            <a:avLst/>
          </a:prstGeom>
        </p:spPr>
      </p:pic>
      <p:sp>
        <p:nvSpPr>
          <p:cNvPr id="11" name="TextBox 10"/>
          <p:cNvSpPr txBox="1"/>
          <p:nvPr/>
        </p:nvSpPr>
        <p:spPr>
          <a:xfrm>
            <a:off x="6272950" y="3562677"/>
            <a:ext cx="2070535" cy="1477328"/>
          </a:xfrm>
          <a:prstGeom prst="rect">
            <a:avLst/>
          </a:prstGeom>
        </p:spPr>
        <p:txBody>
          <a:bodyPr vert="horz" wrap="square" lIns="0" tIns="0" rIns="0" bIns="0" rtlCol="0" anchor="t" anchorCtr="0">
            <a:spAutoFit/>
          </a:bodyPr>
          <a:lstStyle/>
          <a:p>
            <a:pPr algn="ctr" defTabSz="609585"/>
            <a:r>
              <a:rPr lang="en-US" sz="2400" b="1" dirty="0">
                <a:solidFill>
                  <a:srgbClr val="595959"/>
                </a:solidFill>
                <a:latin typeface="Calibri"/>
              </a:rPr>
              <a:t>Identify </a:t>
            </a:r>
            <a:r>
              <a:rPr lang="en-US" sz="2400" b="1" dirty="0">
                <a:solidFill>
                  <a:srgbClr val="E46C0A"/>
                </a:solidFill>
                <a:latin typeface="Calibri"/>
              </a:rPr>
              <a:t>Cost Savings</a:t>
            </a:r>
            <a:r>
              <a:rPr lang="en-US" sz="2400" b="1" dirty="0">
                <a:solidFill>
                  <a:srgbClr val="EF8900"/>
                </a:solidFill>
                <a:latin typeface="Calibri"/>
              </a:rPr>
              <a:t> </a:t>
            </a:r>
            <a:r>
              <a:rPr lang="en-US" sz="2400" b="1" dirty="0">
                <a:solidFill>
                  <a:srgbClr val="595959"/>
                </a:solidFill>
                <a:latin typeface="Calibri"/>
              </a:rPr>
              <a:t>and</a:t>
            </a:r>
            <a:r>
              <a:rPr lang="en-US" sz="2400" b="1" dirty="0">
                <a:solidFill>
                  <a:srgbClr val="EF8900"/>
                </a:solidFill>
                <a:latin typeface="Calibri"/>
              </a:rPr>
              <a:t> </a:t>
            </a:r>
            <a:r>
              <a:rPr lang="en-US" sz="2400" b="1" dirty="0">
                <a:solidFill>
                  <a:srgbClr val="E46C0A"/>
                </a:solidFill>
                <a:latin typeface="Calibri"/>
              </a:rPr>
              <a:t>Best-Fit </a:t>
            </a:r>
            <a:r>
              <a:rPr lang="en-US" sz="2400" b="1" dirty="0">
                <a:solidFill>
                  <a:srgbClr val="595959"/>
                </a:solidFill>
                <a:latin typeface="Calibri"/>
              </a:rPr>
              <a:t>Products</a:t>
            </a:r>
          </a:p>
        </p:txBody>
      </p:sp>
      <p:sp>
        <p:nvSpPr>
          <p:cNvPr id="15" name="TextBox 14"/>
          <p:cNvSpPr txBox="1"/>
          <p:nvPr/>
        </p:nvSpPr>
        <p:spPr>
          <a:xfrm>
            <a:off x="678213" y="3458430"/>
            <a:ext cx="2106195" cy="1661993"/>
          </a:xfrm>
          <a:prstGeom prst="rect">
            <a:avLst/>
          </a:prstGeom>
          <a:noFill/>
        </p:spPr>
        <p:txBody>
          <a:bodyPr vert="horz" wrap="square" lIns="182880" tIns="91440" rIns="182880" bIns="91440" rtlCol="0" anchor="t" anchorCtr="0">
            <a:spAutoFit/>
          </a:bodyPr>
          <a:lstStyle/>
          <a:p>
            <a:pPr algn="ctr" defTabSz="609585"/>
            <a:r>
              <a:rPr lang="en-US" sz="2400" b="1" dirty="0">
                <a:solidFill>
                  <a:srgbClr val="E46C0A"/>
                </a:solidFill>
                <a:latin typeface="Calibri"/>
                <a:cs typeface="Segoe UI Light" panose="020B0502040204020203" pitchFamily="34" charset="0"/>
              </a:rPr>
              <a:t>Understand</a:t>
            </a:r>
          </a:p>
          <a:p>
            <a:pPr algn="ctr" defTabSz="609585"/>
            <a:r>
              <a:rPr lang="en-US" sz="2400" b="1" dirty="0">
                <a:solidFill>
                  <a:prstClr val="black">
                    <a:lumMod val="50000"/>
                    <a:lumOff val="50000"/>
                  </a:prstClr>
                </a:solidFill>
                <a:latin typeface="Calibri"/>
                <a:cs typeface="Segoe UI Light" panose="020B0502040204020203" pitchFamily="34" charset="0"/>
              </a:rPr>
              <a:t>Your</a:t>
            </a:r>
          </a:p>
          <a:p>
            <a:pPr algn="ctr" defTabSz="609585"/>
            <a:r>
              <a:rPr lang="en-US" sz="2400" b="1" dirty="0">
                <a:solidFill>
                  <a:prstClr val="black">
                    <a:lumMod val="50000"/>
                    <a:lumOff val="50000"/>
                  </a:prstClr>
                </a:solidFill>
                <a:latin typeface="Calibri"/>
                <a:cs typeface="Segoe UI Light" panose="020B0502040204020203" pitchFamily="34" charset="0"/>
              </a:rPr>
              <a:t>Environment and </a:t>
            </a:r>
            <a:r>
              <a:rPr lang="en-US" sz="2400" b="1" dirty="0">
                <a:solidFill>
                  <a:srgbClr val="E46C0A"/>
                </a:solidFill>
                <a:latin typeface="Calibri"/>
                <a:cs typeface="Segoe UI Light" panose="020B0502040204020203" pitchFamily="34" charset="0"/>
              </a:rPr>
              <a:t>Needs</a:t>
            </a:r>
          </a:p>
        </p:txBody>
      </p:sp>
      <p:sp>
        <p:nvSpPr>
          <p:cNvPr id="16" name="TextBox 15"/>
          <p:cNvSpPr txBox="1"/>
          <p:nvPr/>
        </p:nvSpPr>
        <p:spPr>
          <a:xfrm>
            <a:off x="3350441" y="3458430"/>
            <a:ext cx="2156571" cy="2031325"/>
          </a:xfrm>
          <a:prstGeom prst="rect">
            <a:avLst/>
          </a:prstGeom>
          <a:noFill/>
        </p:spPr>
        <p:txBody>
          <a:bodyPr vert="horz" wrap="square" lIns="182880" tIns="91440" rIns="182880" bIns="91440" rtlCol="0" anchor="t" anchorCtr="0">
            <a:spAutoFit/>
          </a:bodyPr>
          <a:lstStyle/>
          <a:p>
            <a:pPr algn="ctr" defTabSz="609585"/>
            <a:r>
              <a:rPr lang="en-US" sz="2400" b="1" dirty="0">
                <a:solidFill>
                  <a:srgbClr val="E46C0A"/>
                </a:solidFill>
                <a:latin typeface="Calibri"/>
                <a:cs typeface="Segoe UI Light" panose="020B0502040204020203" pitchFamily="34" charset="0"/>
              </a:rPr>
              <a:t>Plan</a:t>
            </a:r>
            <a:r>
              <a:rPr lang="en-US" sz="2400" b="1" dirty="0">
                <a:solidFill>
                  <a:srgbClr val="EF8900"/>
                </a:solidFill>
                <a:latin typeface="Calibri"/>
                <a:cs typeface="Segoe UI Light" panose="020B0502040204020203" pitchFamily="34" charset="0"/>
              </a:rPr>
              <a:t> </a:t>
            </a:r>
            <a:r>
              <a:rPr lang="en-US" sz="2400" b="1" dirty="0">
                <a:solidFill>
                  <a:srgbClr val="7F7F7F"/>
                </a:solidFill>
                <a:latin typeface="Calibri"/>
                <a:cs typeface="Segoe UI Light" panose="020B0502040204020203" pitchFamily="34" charset="0"/>
              </a:rPr>
              <a:t>Your Requirements and Create Your</a:t>
            </a:r>
            <a:r>
              <a:rPr lang="en-US" sz="2400" b="1" dirty="0">
                <a:solidFill>
                  <a:prstClr val="white">
                    <a:lumMod val="65000"/>
                    <a:lumOff val="35000"/>
                  </a:prstClr>
                </a:solidFill>
                <a:latin typeface="Calibri"/>
                <a:cs typeface="Segoe UI Light" panose="020B0502040204020203" pitchFamily="34" charset="0"/>
              </a:rPr>
              <a:t> </a:t>
            </a:r>
            <a:r>
              <a:rPr lang="en-US" sz="2400" b="1" dirty="0">
                <a:solidFill>
                  <a:srgbClr val="E46C0A"/>
                </a:solidFill>
                <a:latin typeface="Calibri"/>
                <a:cs typeface="Segoe UI Light" panose="020B0502040204020203" pitchFamily="34" charset="0"/>
              </a:rPr>
              <a:t>Roadmap</a:t>
            </a:r>
          </a:p>
        </p:txBody>
      </p:sp>
      <p:sp>
        <p:nvSpPr>
          <p:cNvPr id="17" name="TextBox 16"/>
          <p:cNvSpPr txBox="1"/>
          <p:nvPr/>
        </p:nvSpPr>
        <p:spPr>
          <a:xfrm>
            <a:off x="8901370" y="3562677"/>
            <a:ext cx="2070535" cy="1477328"/>
          </a:xfrm>
          <a:prstGeom prst="rect">
            <a:avLst/>
          </a:prstGeom>
        </p:spPr>
        <p:txBody>
          <a:bodyPr vert="horz" wrap="square" lIns="0" tIns="0" rIns="0" bIns="0" rtlCol="0" anchor="t" anchorCtr="0">
            <a:spAutoFit/>
          </a:bodyPr>
          <a:lstStyle/>
          <a:p>
            <a:pPr algn="ctr" defTabSz="609585"/>
            <a:r>
              <a:rPr lang="en-US" sz="2400" b="1" dirty="0">
                <a:solidFill>
                  <a:srgbClr val="595959"/>
                </a:solidFill>
                <a:latin typeface="Calibri"/>
              </a:rPr>
              <a:t>Create Your </a:t>
            </a:r>
            <a:r>
              <a:rPr lang="en-US" sz="2400" b="1" dirty="0">
                <a:solidFill>
                  <a:srgbClr val="E46C0A"/>
                </a:solidFill>
                <a:latin typeface="Calibri"/>
              </a:rPr>
              <a:t>Migration</a:t>
            </a:r>
            <a:r>
              <a:rPr lang="en-US" sz="2400" b="1" dirty="0">
                <a:solidFill>
                  <a:srgbClr val="EF8900"/>
                </a:solidFill>
                <a:latin typeface="Calibri"/>
              </a:rPr>
              <a:t> </a:t>
            </a:r>
            <a:r>
              <a:rPr lang="en-US" sz="2400" b="1" dirty="0">
                <a:solidFill>
                  <a:srgbClr val="595959"/>
                </a:solidFill>
                <a:latin typeface="Calibri"/>
              </a:rPr>
              <a:t>Plan and </a:t>
            </a:r>
            <a:r>
              <a:rPr lang="en-US" sz="2400" b="1" dirty="0">
                <a:solidFill>
                  <a:srgbClr val="E46C0A"/>
                </a:solidFill>
                <a:latin typeface="Calibri"/>
              </a:rPr>
              <a:t>Migrate Assets</a:t>
            </a:r>
          </a:p>
        </p:txBody>
      </p:sp>
      <p:sp>
        <p:nvSpPr>
          <p:cNvPr id="20" name="Notched Right Arrow 19"/>
          <p:cNvSpPr/>
          <p:nvPr/>
        </p:nvSpPr>
        <p:spPr bwMode="auto">
          <a:xfrm>
            <a:off x="2572073" y="2390495"/>
            <a:ext cx="896491" cy="423880"/>
          </a:xfrm>
          <a:prstGeom prst="notchedRightArrow">
            <a:avLst/>
          </a:prstGeom>
          <a:solidFill>
            <a:schemeClr val="bg2">
              <a:lumMod val="40000"/>
              <a:lumOff val="60000"/>
              <a:alpha val="43000"/>
            </a:schemeClr>
          </a:solidFill>
          <a:ln>
            <a:noFill/>
            <a:headEnd type="none" w="med" len="med"/>
            <a:tailEnd type="none" w="med" len="med"/>
          </a:ln>
          <a:effectLst/>
          <a:scene3d>
            <a:camera prst="orthographicFront">
              <a:rot lat="0" lon="0" rev="0"/>
            </a:camera>
            <a:lightRig rig="glow" dir="tl">
              <a:rot lat="0" lon="0" rev="19800000"/>
            </a:lightRig>
          </a:scene3d>
          <a:sp3d prstMaterial="metal"/>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lnSpc>
                <a:spcPct val="90000"/>
              </a:lnSpc>
              <a:spcBef>
                <a:spcPct val="0"/>
              </a:spcBef>
              <a:spcAft>
                <a:spcPct val="0"/>
              </a:spcAft>
            </a:pPr>
            <a:endParaRPr lang="en-US" sz="2267" dirty="0">
              <a:gradFill>
                <a:gsLst>
                  <a:gs pos="0">
                    <a:srgbClr val="FFFFFF"/>
                  </a:gs>
                  <a:gs pos="100000">
                    <a:srgbClr val="FFFFFF"/>
                  </a:gs>
                </a:gsLst>
                <a:lin ang="5400000" scaled="0"/>
              </a:gradFill>
              <a:latin typeface="Calibri"/>
            </a:endParaRPr>
          </a:p>
        </p:txBody>
      </p:sp>
      <p:sp>
        <p:nvSpPr>
          <p:cNvPr id="21" name="Notched Right Arrow 20"/>
          <p:cNvSpPr/>
          <p:nvPr/>
        </p:nvSpPr>
        <p:spPr bwMode="auto">
          <a:xfrm>
            <a:off x="5413943" y="2361475"/>
            <a:ext cx="896491" cy="423880"/>
          </a:xfrm>
          <a:prstGeom prst="notchedRightArrow">
            <a:avLst/>
          </a:prstGeom>
          <a:solidFill>
            <a:schemeClr val="bg2">
              <a:lumMod val="40000"/>
              <a:lumOff val="60000"/>
              <a:alpha val="43000"/>
            </a:schemeClr>
          </a:solidFill>
          <a:ln>
            <a:noFill/>
            <a:headEnd type="none" w="med" len="med"/>
            <a:tailEnd type="none" w="med" len="med"/>
          </a:ln>
          <a:effectLst/>
          <a:scene3d>
            <a:camera prst="orthographicFront">
              <a:rot lat="0" lon="0" rev="0"/>
            </a:camera>
            <a:lightRig rig="glow" dir="tl">
              <a:rot lat="0" lon="0" rev="19800000"/>
            </a:lightRig>
          </a:scene3d>
          <a:sp3d prstMaterial="metal"/>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lnSpc>
                <a:spcPct val="90000"/>
              </a:lnSpc>
              <a:spcBef>
                <a:spcPct val="0"/>
              </a:spcBef>
              <a:spcAft>
                <a:spcPct val="0"/>
              </a:spcAft>
            </a:pPr>
            <a:endParaRPr lang="en-US" sz="2267" dirty="0">
              <a:gradFill>
                <a:gsLst>
                  <a:gs pos="0">
                    <a:srgbClr val="FFFFFF"/>
                  </a:gs>
                  <a:gs pos="100000">
                    <a:srgbClr val="FFFFFF"/>
                  </a:gs>
                </a:gsLst>
                <a:lin ang="5400000" scaled="0"/>
              </a:gradFill>
              <a:latin typeface="Calibri"/>
            </a:endParaRPr>
          </a:p>
        </p:txBody>
      </p:sp>
      <p:sp>
        <p:nvSpPr>
          <p:cNvPr id="22" name="Notched Right Arrow 21"/>
          <p:cNvSpPr/>
          <p:nvPr/>
        </p:nvSpPr>
        <p:spPr bwMode="auto">
          <a:xfrm>
            <a:off x="8181105" y="2364468"/>
            <a:ext cx="896491" cy="423880"/>
          </a:xfrm>
          <a:prstGeom prst="notchedRightArrow">
            <a:avLst/>
          </a:prstGeom>
          <a:solidFill>
            <a:schemeClr val="bg2">
              <a:lumMod val="40000"/>
              <a:lumOff val="60000"/>
              <a:alpha val="43000"/>
            </a:schemeClr>
          </a:solidFill>
          <a:ln>
            <a:noFill/>
            <a:headEnd type="none" w="med" len="med"/>
            <a:tailEnd type="none" w="med" len="med"/>
          </a:ln>
          <a:effectLst/>
          <a:scene3d>
            <a:camera prst="orthographicFront">
              <a:rot lat="0" lon="0" rev="0"/>
            </a:camera>
            <a:lightRig rig="glow" dir="tl">
              <a:rot lat="0" lon="0" rev="19800000"/>
            </a:lightRig>
          </a:scene3d>
          <a:sp3d prstMaterial="metal"/>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76" fontAlgn="base">
              <a:lnSpc>
                <a:spcPct val="90000"/>
              </a:lnSpc>
              <a:spcBef>
                <a:spcPct val="0"/>
              </a:spcBef>
              <a:spcAft>
                <a:spcPct val="0"/>
              </a:spcAft>
            </a:pPr>
            <a:endParaRPr lang="en-US" sz="2267" dirty="0">
              <a:gradFill>
                <a:gsLst>
                  <a:gs pos="0">
                    <a:srgbClr val="FFFFFF"/>
                  </a:gs>
                  <a:gs pos="100000">
                    <a:srgbClr val="FFFFFF"/>
                  </a:gs>
                </a:gsLst>
                <a:lin ang="5400000" scaled="0"/>
              </a:gradFill>
              <a:latin typeface="Calibri"/>
            </a:endParaRPr>
          </a:p>
        </p:txBody>
      </p:sp>
      <p:sp>
        <p:nvSpPr>
          <p:cNvPr id="18" name="TextBox 17"/>
          <p:cNvSpPr txBox="1"/>
          <p:nvPr/>
        </p:nvSpPr>
        <p:spPr>
          <a:xfrm>
            <a:off x="461959" y="5587469"/>
            <a:ext cx="11124924" cy="646331"/>
          </a:xfrm>
          <a:prstGeom prst="rect">
            <a:avLst/>
          </a:prstGeom>
          <a:noFill/>
        </p:spPr>
        <p:txBody>
          <a:bodyPr wrap="square" lIns="91440" tIns="45720" rIns="91440" bIns="45720" rtlCol="0">
            <a:spAutoFit/>
          </a:bodyPr>
          <a:lstStyle/>
          <a:p>
            <a:pPr defTabSz="609585"/>
            <a:r>
              <a:rPr lang="en-US" sz="3600" b="1" dirty="0">
                <a:solidFill>
                  <a:srgbClr val="595959"/>
                </a:solidFill>
                <a:latin typeface="Calibri"/>
                <a:cs typeface="Avenir Medium"/>
              </a:rPr>
              <a:t>Fast and actionable results </a:t>
            </a:r>
            <a:r>
              <a:rPr lang="en-US" sz="3600" b="1" dirty="0">
                <a:solidFill>
                  <a:prstClr val="black">
                    <a:lumMod val="65000"/>
                    <a:lumOff val="35000"/>
                  </a:prstClr>
                </a:solidFill>
                <a:latin typeface="Calibri"/>
                <a:cs typeface="Avenir Medium"/>
              </a:rPr>
              <a:t>through automation!</a:t>
            </a:r>
          </a:p>
        </p:txBody>
      </p:sp>
    </p:spTree>
    <p:extLst>
      <p:ext uri="{BB962C8B-B14F-4D97-AF65-F5344CB8AC3E}">
        <p14:creationId xmlns:p14="http://schemas.microsoft.com/office/powerpoint/2010/main" val="2886229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789" b="-313"/>
          <a:stretch/>
        </p:blipFill>
        <p:spPr>
          <a:xfrm>
            <a:off x="-14013" y="504497"/>
            <a:ext cx="12192000" cy="6180083"/>
          </a:xfrm>
          <a:prstGeom prst="rect">
            <a:avLst/>
          </a:prstGeom>
        </p:spPr>
      </p:pic>
      <p:sp>
        <p:nvSpPr>
          <p:cNvPr id="3" name="TextBox 2"/>
          <p:cNvSpPr txBox="1"/>
          <p:nvPr/>
        </p:nvSpPr>
        <p:spPr>
          <a:xfrm>
            <a:off x="0" y="1"/>
            <a:ext cx="12192000" cy="492443"/>
          </a:xfrm>
          <a:prstGeom prst="rect">
            <a:avLst/>
          </a:prstGeom>
          <a:solidFill>
            <a:schemeClr val="accent1"/>
          </a:solidFill>
        </p:spPr>
        <p:txBody>
          <a:bodyPr vert="horz" wrap="square" lIns="0" tIns="0" rIns="0" bIns="0" rtlCol="0" anchor="t" anchorCtr="0">
            <a:spAutoFit/>
          </a:bodyPr>
          <a:lstStyle/>
          <a:p>
            <a:pPr defTabSz="609585"/>
            <a:r>
              <a:rPr lang="en-US" sz="3200" dirty="0">
                <a:solidFill>
                  <a:prstClr val="white"/>
                </a:solidFill>
                <a:latin typeface="Calibri"/>
              </a:rPr>
              <a:t>Industry-leading, cognitive dependency &amp; app mapping</a:t>
            </a:r>
            <a:endParaRPr lang="en-US" sz="3200" baseline="30000" dirty="0">
              <a:solidFill>
                <a:prstClr val="white"/>
              </a:solidFill>
              <a:latin typeface="Calibri"/>
            </a:endParaRPr>
          </a:p>
        </p:txBody>
      </p:sp>
    </p:spTree>
    <p:extLst>
      <p:ext uri="{BB962C8B-B14F-4D97-AF65-F5344CB8AC3E}">
        <p14:creationId xmlns:p14="http://schemas.microsoft.com/office/powerpoint/2010/main" val="378884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12192000" cy="492443"/>
          </a:xfrm>
          <a:prstGeom prst="rect">
            <a:avLst/>
          </a:prstGeom>
          <a:solidFill>
            <a:schemeClr val="accent1"/>
          </a:solidFill>
        </p:spPr>
        <p:txBody>
          <a:bodyPr vert="horz" wrap="square" lIns="0" tIns="0" rIns="0" bIns="0" rtlCol="0" anchor="t" anchorCtr="0">
            <a:spAutoFit/>
          </a:bodyPr>
          <a:lstStyle/>
          <a:p>
            <a:pPr defTabSz="609585"/>
            <a:r>
              <a:rPr lang="en-US" sz="3200" dirty="0">
                <a:solidFill>
                  <a:prstClr val="white"/>
                </a:solidFill>
                <a:latin typeface="Calibri"/>
              </a:rPr>
              <a:t>Multi-scenario savings and ROI comparisons</a:t>
            </a:r>
            <a:endParaRPr lang="en-US" sz="3200" baseline="30000" dirty="0">
              <a:solidFill>
                <a:prstClr val="white"/>
              </a:solidFill>
              <a:latin typeface="Calibr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397"/>
          <a:stretch/>
        </p:blipFill>
        <p:spPr>
          <a:xfrm>
            <a:off x="0" y="492443"/>
            <a:ext cx="12192000" cy="6102988"/>
          </a:xfrm>
          <a:prstGeom prst="rect">
            <a:avLst/>
          </a:prstGeom>
        </p:spPr>
      </p:pic>
    </p:spTree>
    <p:extLst>
      <p:ext uri="{BB962C8B-B14F-4D97-AF65-F5344CB8AC3E}">
        <p14:creationId xmlns:p14="http://schemas.microsoft.com/office/powerpoint/2010/main" val="1855568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Challenge 5</a:t>
            </a:r>
            <a:br>
              <a:rPr lang="en-US" sz="5400" dirty="0"/>
            </a:br>
            <a:br>
              <a:rPr lang="en-US" sz="5400" dirty="0"/>
            </a:br>
            <a:r>
              <a:rPr lang="en-US" sz="5400" dirty="0"/>
              <a:t>Overview of Optional Challenges</a:t>
            </a:r>
            <a:endParaRPr lang="en-US" sz="5500" dirty="0"/>
          </a:p>
        </p:txBody>
      </p:sp>
      <p:pic>
        <p:nvPicPr>
          <p:cNvPr id="3" name="Picture 5">
            <a:extLst>
              <a:ext uri="{FF2B5EF4-FFF2-40B4-BE49-F238E27FC236}">
                <a16:creationId xmlns:a16="http://schemas.microsoft.com/office/drawing/2014/main" id="{2EB3EE63-D6EE-4486-8420-E88E4EA46B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746006"/>
      </p:ext>
    </p:extLst>
  </p:cSld>
  <p:clrMapOvr>
    <a:masterClrMapping/>
  </p:clrMapOvr>
  <p:transition spd="slow">
    <p:push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806810-9E24-471D-A4EF-32C27C6D736B}"/>
              </a:ext>
            </a:extLst>
          </p:cNvPr>
          <p:cNvSpPr txBox="1"/>
          <p:nvPr/>
        </p:nvSpPr>
        <p:spPr>
          <a:xfrm>
            <a:off x="441434" y="2373326"/>
            <a:ext cx="11309131" cy="2111347"/>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latin typeface="+mj-lt"/>
              </a:rPr>
              <a:t>Challenge 5a</a:t>
            </a: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a:p>
            <a:pPr>
              <a:lnSpc>
                <a:spcPct val="90000"/>
              </a:lnSpc>
              <a:spcAft>
                <a:spcPts val="600"/>
              </a:spcAft>
            </a:pPr>
            <a:r>
              <a:rPr lang="en-US" sz="4000" b="1" dirty="0">
                <a:gradFill>
                  <a:gsLst>
                    <a:gs pos="2917">
                      <a:schemeClr val="tx1"/>
                    </a:gs>
                    <a:gs pos="30000">
                      <a:schemeClr val="tx1"/>
                    </a:gs>
                  </a:gsLst>
                  <a:lin ang="5400000" scaled="0"/>
                </a:gradFill>
                <a:latin typeface="+mj-lt"/>
              </a:rPr>
              <a:t>Introduction to Azure Container Service (AKS)</a:t>
            </a:r>
          </a:p>
        </p:txBody>
      </p:sp>
      <p:pic>
        <p:nvPicPr>
          <p:cNvPr id="11" name="Picture 5">
            <a:extLst>
              <a:ext uri="{FF2B5EF4-FFF2-40B4-BE49-F238E27FC236}">
                <a16:creationId xmlns:a16="http://schemas.microsoft.com/office/drawing/2014/main" id="{6EE6727D-014B-403A-8BAF-91036F5B9E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22184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6099661" cy="4237057"/>
          </a:xfrm>
        </p:spPr>
        <p:txBody>
          <a:bodyPr/>
          <a:lstStyle/>
          <a:p>
            <a:pPr marL="457200" indent="-457200">
              <a:buFont typeface="Arial" panose="020B0604020202020204" pitchFamily="34" charset="0"/>
              <a:buChar char="•"/>
            </a:pPr>
            <a:r>
              <a:rPr lang="en-US" dirty="0"/>
              <a:t>Container hosting solution optimized for Azure</a:t>
            </a:r>
          </a:p>
          <a:p>
            <a:pPr marL="457200" indent="-457200">
              <a:buFont typeface="Arial" panose="020B0604020202020204" pitchFamily="34" charset="0"/>
              <a:buChar char="•"/>
            </a:pPr>
            <a:r>
              <a:rPr lang="en-US" dirty="0"/>
              <a:t>Azure-hosted control plane</a:t>
            </a:r>
          </a:p>
          <a:p>
            <a:pPr marL="457200" indent="-457200">
              <a:buFont typeface="Arial" panose="020B0604020202020204" pitchFamily="34" charset="0"/>
              <a:buChar char="•"/>
            </a:pPr>
            <a:r>
              <a:rPr lang="en-US" dirty="0"/>
              <a:t>Only pay for resource consumption</a:t>
            </a:r>
          </a:p>
          <a:p>
            <a:pPr marL="457200" indent="-457200">
              <a:buFont typeface="Arial" panose="020B0604020202020204" pitchFamily="34" charset="0"/>
              <a:buChar char="•"/>
            </a:pPr>
            <a:r>
              <a:rPr lang="en-US" dirty="0"/>
              <a:t>Automated upgrades, self-healing, easy scaling</a:t>
            </a:r>
          </a:p>
          <a:p>
            <a:pPr marL="457200" indent="-457200">
              <a:buFont typeface="Arial" panose="020B0604020202020204" pitchFamily="34" charset="0"/>
              <a:buChar char="•"/>
            </a:pPr>
            <a:r>
              <a:rPr lang="en-US" dirty="0"/>
              <a:t>Ease Kubernetes management with open source upstream portability</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Introduction to AKS</a:t>
            </a:r>
          </a:p>
        </p:txBody>
      </p:sp>
      <p:pic>
        <p:nvPicPr>
          <p:cNvPr id="5" name="Picture 4">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6609907" y="3732028"/>
            <a:ext cx="5582093" cy="3125972"/>
          </a:xfrm>
          <a:prstGeom prst="rect">
            <a:avLst/>
          </a:prstGeom>
        </p:spPr>
      </p:pic>
      <p:pic>
        <p:nvPicPr>
          <p:cNvPr id="6" name="Picture 5">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7243874" y="1124087"/>
            <a:ext cx="4314157" cy="1909914"/>
          </a:xfrm>
          <a:prstGeom prst="rect">
            <a:avLst/>
          </a:prstGeom>
        </p:spPr>
      </p:pic>
    </p:spTree>
    <p:extLst>
      <p:ext uri="{BB962C8B-B14F-4D97-AF65-F5344CB8AC3E}">
        <p14:creationId xmlns:p14="http://schemas.microsoft.com/office/powerpoint/2010/main" val="15030634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922760" cy="4621778"/>
          </a:xfrm>
        </p:spPr>
        <p:txBody>
          <a:bodyPr/>
          <a:lstStyle/>
          <a:p>
            <a:pPr marL="457200" indent="-457200">
              <a:buFont typeface="Arial" panose="020B0604020202020204" pitchFamily="34" charset="0"/>
              <a:buChar char="•"/>
            </a:pPr>
            <a:r>
              <a:rPr lang="en-US" dirty="0"/>
              <a:t>Fully managed Kubernetes control plane:</a:t>
            </a:r>
          </a:p>
          <a:p>
            <a:pPr marL="457200" indent="-457200">
              <a:buFont typeface="Arial" panose="020B0604020202020204" pitchFamily="34" charset="0"/>
              <a:buChar char="•"/>
            </a:pPr>
            <a:r>
              <a:rPr lang="en-US" dirty="0"/>
              <a:t>No VMs to operate; No patching required</a:t>
            </a:r>
          </a:p>
          <a:p>
            <a:pPr marL="457200" indent="-457200">
              <a:buFont typeface="Arial" panose="020B0604020202020204" pitchFamily="34" charset="0"/>
              <a:buChar char="•"/>
            </a:pPr>
            <a:r>
              <a:rPr lang="en-US" dirty="0"/>
              <a:t>Provisioned in under 2 minutes</a:t>
            </a:r>
          </a:p>
          <a:p>
            <a:pPr marL="457200" indent="-457200">
              <a:buFont typeface="Arial" panose="020B0604020202020204" pitchFamily="34" charset="0"/>
              <a:buChar char="•"/>
            </a:pPr>
            <a:r>
              <a:rPr lang="en-US" dirty="0"/>
              <a:t>SLA-available service (99.95%)</a:t>
            </a:r>
          </a:p>
          <a:p>
            <a:pPr marL="457200" indent="-457200">
              <a:buFont typeface="Arial" panose="020B0604020202020204" pitchFamily="34" charset="0"/>
              <a:buChar char="•"/>
            </a:pPr>
            <a:r>
              <a:rPr lang="en-US" dirty="0"/>
              <a:t>Transparently scales with cluster size:</a:t>
            </a:r>
          </a:p>
          <a:p>
            <a:pPr marL="457200" indent="-457200">
              <a:buFont typeface="Arial" panose="020B0604020202020204" pitchFamily="34" charset="0"/>
              <a:buChar char="•"/>
            </a:pPr>
            <a:r>
              <a:rPr lang="en-US" dirty="0"/>
              <a:t>1, 50, 100, 250, 500, etc.</a:t>
            </a:r>
          </a:p>
          <a:p>
            <a:pPr marL="457200" indent="-457200">
              <a:buFont typeface="Arial" panose="020B0604020202020204" pitchFamily="34" charset="0"/>
              <a:buChar char="•"/>
            </a:pPr>
            <a:r>
              <a:rPr lang="en-US" dirty="0"/>
              <a:t>Upstream Kubernetes</a:t>
            </a:r>
          </a:p>
          <a:p>
            <a:pPr marL="457200" indent="-457200">
              <a:buFont typeface="Arial" panose="020B0604020202020204" pitchFamily="34" charset="0"/>
              <a:buChar char="•"/>
            </a:pPr>
            <a:r>
              <a:rPr lang="en-US" dirty="0"/>
              <a:t>Free (no charge for control plane)</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Introduction to AKS</a:t>
            </a:r>
          </a:p>
        </p:txBody>
      </p:sp>
    </p:spTree>
    <p:extLst>
      <p:ext uri="{BB962C8B-B14F-4D97-AF65-F5344CB8AC3E}">
        <p14:creationId xmlns:p14="http://schemas.microsoft.com/office/powerpoint/2010/main" val="28582329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922760" cy="4621778"/>
          </a:xfrm>
        </p:spPr>
        <p:txBody>
          <a:bodyPr/>
          <a:lstStyle/>
          <a:p>
            <a:pPr marL="457200" indent="-457200">
              <a:buFont typeface="Arial" panose="020B0604020202020204" pitchFamily="34" charset="0"/>
              <a:buChar char="•"/>
            </a:pPr>
            <a:r>
              <a:rPr lang="en-US" dirty="0"/>
              <a:t>Automated Kubernetes upgrades</a:t>
            </a:r>
          </a:p>
          <a:p>
            <a:pPr marL="457200" indent="-457200">
              <a:buFont typeface="Arial" panose="020B0604020202020204" pitchFamily="34" charset="0"/>
              <a:buChar char="•"/>
            </a:pPr>
            <a:r>
              <a:rPr lang="en-US" dirty="0"/>
              <a:t>Self-healing Control Plane</a:t>
            </a:r>
          </a:p>
          <a:p>
            <a:pPr marL="457200" indent="-457200">
              <a:buFont typeface="Arial" panose="020B0604020202020204" pitchFamily="34" charset="0"/>
              <a:buChar char="•"/>
            </a:pPr>
            <a:r>
              <a:rPr lang="en-US" dirty="0"/>
              <a:t>etcd SSD backed, automated, H/A, backup/restore</a:t>
            </a:r>
          </a:p>
          <a:p>
            <a:pPr marL="457200" indent="-457200">
              <a:buFont typeface="Arial" panose="020B0604020202020204" pitchFamily="34" charset="0"/>
              <a:buChar char="•"/>
            </a:pPr>
            <a:r>
              <a:rPr lang="en-US" dirty="0"/>
              <a:t>Customized networking (Azure VNETs, CNI)</a:t>
            </a:r>
          </a:p>
          <a:p>
            <a:pPr marL="457200" indent="-457200">
              <a:buFont typeface="Arial" panose="020B0604020202020204" pitchFamily="34" charset="0"/>
              <a:buChar char="•"/>
            </a:pPr>
            <a:r>
              <a:rPr lang="en-US" dirty="0"/>
              <a:t>Cluster scaling</a:t>
            </a:r>
          </a:p>
          <a:p>
            <a:pPr marL="457200" indent="-457200">
              <a:buFont typeface="Arial" panose="020B0604020202020204" pitchFamily="34" charset="0"/>
              <a:buChar char="•"/>
            </a:pPr>
            <a:r>
              <a:rPr lang="en-US" dirty="0"/>
              <a:t>TLS everywhere. Backed by Azure KeyVault</a:t>
            </a:r>
          </a:p>
          <a:p>
            <a:pPr marL="457200" indent="-457200">
              <a:buFont typeface="Arial" panose="020B0604020202020204" pitchFamily="34" charset="0"/>
              <a:buChar char="•"/>
            </a:pPr>
            <a:r>
              <a:rPr lang="en-US" dirty="0"/>
              <a:t>RBAC and Azure AD integrated</a:t>
            </a:r>
          </a:p>
          <a:p>
            <a:pPr marL="457200" indent="-457200">
              <a:buFont typeface="Arial" panose="020B0604020202020204" pitchFamily="34" charset="0"/>
              <a:buChar char="•"/>
            </a:pPr>
            <a:r>
              <a:rPr lang="en-US" dirty="0"/>
              <a:t>Hybrid Clusters (future)</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Introduction to AKS</a:t>
            </a:r>
          </a:p>
        </p:txBody>
      </p:sp>
    </p:spTree>
    <p:extLst>
      <p:ext uri="{BB962C8B-B14F-4D97-AF65-F5344CB8AC3E}">
        <p14:creationId xmlns:p14="http://schemas.microsoft.com/office/powerpoint/2010/main" val="9754147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806810-9E24-471D-A4EF-32C27C6D736B}"/>
              </a:ext>
            </a:extLst>
          </p:cNvPr>
          <p:cNvSpPr txBox="1"/>
          <p:nvPr/>
        </p:nvSpPr>
        <p:spPr>
          <a:xfrm>
            <a:off x="441434" y="2373326"/>
            <a:ext cx="11309131" cy="2111347"/>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latin typeface="+mj-lt"/>
              </a:rPr>
              <a:t>Challenge 5b</a:t>
            </a: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a:p>
            <a:pPr>
              <a:lnSpc>
                <a:spcPct val="90000"/>
              </a:lnSpc>
              <a:spcAft>
                <a:spcPts val="600"/>
              </a:spcAft>
            </a:pPr>
            <a:r>
              <a:rPr lang="en-US" sz="4000" b="1" dirty="0">
                <a:gradFill>
                  <a:gsLst>
                    <a:gs pos="2917">
                      <a:schemeClr val="tx1"/>
                    </a:gs>
                    <a:gs pos="30000">
                      <a:schemeClr val="tx1"/>
                    </a:gs>
                  </a:gsLst>
                  <a:lin ang="5400000" scaled="0"/>
                </a:gradFill>
                <a:latin typeface="+mj-lt"/>
              </a:rPr>
              <a:t>Integrating Ansible CLI to Microsoft Azure</a:t>
            </a:r>
          </a:p>
        </p:txBody>
      </p:sp>
      <p:pic>
        <p:nvPicPr>
          <p:cNvPr id="5" name="Picture 5">
            <a:extLst>
              <a:ext uri="{FF2B5EF4-FFF2-40B4-BE49-F238E27FC236}">
                <a16:creationId xmlns:a16="http://schemas.microsoft.com/office/drawing/2014/main" id="{2D9BE85F-3767-4210-B619-EA0E1F2AF3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43853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5247590"/>
          </a:xfrm>
        </p:spPr>
        <p:txBody>
          <a:bodyPr/>
          <a:lstStyle/>
          <a:p>
            <a:r>
              <a:rPr lang="en-US" dirty="0"/>
              <a:t>Examining an Ansible Playbook utilizing an Azure Module</a:t>
            </a:r>
          </a:p>
          <a:p>
            <a:r>
              <a:rPr lang="en-US" sz="2400" b="1" dirty="0">
                <a:solidFill>
                  <a:srgbClr val="000000"/>
                </a:solidFill>
                <a:latin typeface="Courier New" panose="02070309020205020404" pitchFamily="49" charset="0"/>
                <a:cs typeface="Courier New" panose="02070309020205020404" pitchFamily="49" charset="0"/>
              </a:rPr>
              <a:t>- hosts: localhost</a:t>
            </a:r>
          </a:p>
          <a:p>
            <a:r>
              <a:rPr lang="en-US" sz="2400" b="1" dirty="0">
                <a:solidFill>
                  <a:srgbClr val="000000"/>
                </a:solidFill>
                <a:latin typeface="Courier New" panose="02070309020205020404" pitchFamily="49" charset="0"/>
                <a:cs typeface="Courier New" panose="02070309020205020404" pitchFamily="49" charset="0"/>
              </a:rPr>
              <a:t>  connection: local</a:t>
            </a:r>
          </a:p>
          <a:p>
            <a:r>
              <a:rPr lang="en-US" sz="2400" b="1" dirty="0">
                <a:solidFill>
                  <a:srgbClr val="000000"/>
                </a:solidFill>
                <a:latin typeface="Courier New" panose="02070309020205020404" pitchFamily="49" charset="0"/>
                <a:cs typeface="Courier New" panose="02070309020205020404" pitchFamily="49" charset="0"/>
              </a:rPr>
              <a:t>  gather_facts: no</a:t>
            </a:r>
          </a:p>
          <a:p>
            <a:r>
              <a:rPr lang="en-US" sz="2400" b="1" dirty="0">
                <a:solidFill>
                  <a:srgbClr val="000000"/>
                </a:solidFill>
                <a:latin typeface="Courier New" panose="02070309020205020404" pitchFamily="49" charset="0"/>
                <a:cs typeface="Courier New" panose="02070309020205020404" pitchFamily="49" charset="0"/>
              </a:rPr>
              <a:t>  tasks:</a:t>
            </a:r>
          </a:p>
          <a:p>
            <a:r>
              <a:rPr lang="en-US" sz="2400" b="1" dirty="0">
                <a:solidFill>
                  <a:srgbClr val="000000"/>
                </a:solidFill>
                <a:latin typeface="Courier New" panose="02070309020205020404" pitchFamily="49" charset="0"/>
                <a:cs typeface="Courier New" panose="02070309020205020404" pitchFamily="49" charset="0"/>
              </a:rPr>
              <a:t>    - name: Create Azure Deploy</a:t>
            </a:r>
          </a:p>
          <a:p>
            <a:r>
              <a:rPr lang="en-US" sz="2400" b="1" dirty="0">
                <a:solidFill>
                  <a:srgbClr val="000000"/>
                </a:solidFill>
                <a:latin typeface="Courier New" panose="02070309020205020404" pitchFamily="49" charset="0"/>
                <a:cs typeface="Courier New" panose="02070309020205020404" pitchFamily="49" charset="0"/>
              </a:rPr>
              <a:t>      azure_rm_deployment:</a:t>
            </a:r>
          </a:p>
          <a:p>
            <a:r>
              <a:rPr lang="en-US" sz="2400" b="1" dirty="0">
                <a:solidFill>
                  <a:srgbClr val="000000"/>
                </a:solidFill>
                <a:latin typeface="Courier New" panose="02070309020205020404" pitchFamily="49" charset="0"/>
                <a:cs typeface="Courier New" panose="02070309020205020404" pitchFamily="49" charset="0"/>
              </a:rPr>
              <a:t>        state: present	(Set to absent if you want to remove)</a:t>
            </a:r>
          </a:p>
          <a:p>
            <a:r>
              <a:rPr lang="en-US" sz="2400" b="1" dirty="0">
                <a:solidFill>
                  <a:srgbClr val="000000"/>
                </a:solidFill>
                <a:latin typeface="Courier New" panose="02070309020205020404" pitchFamily="49" charset="0"/>
                <a:cs typeface="Courier New" panose="02070309020205020404" pitchFamily="49" charset="0"/>
              </a:rPr>
              <a:t>        location: eastus2	    (Specify your Azure Data Center)</a:t>
            </a:r>
          </a:p>
          <a:p>
            <a:endParaRPr lang="en-US" dirty="0"/>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spTree>
    <p:extLst>
      <p:ext uri="{BB962C8B-B14F-4D97-AF65-F5344CB8AC3E}">
        <p14:creationId xmlns:p14="http://schemas.microsoft.com/office/powerpoint/2010/main" val="42720168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67AD16-3F9A-4535-835E-C1AA3B654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98"/>
            <a:ext cx="12192000" cy="6826202"/>
          </a:xfrm>
          <a:prstGeom prst="rect">
            <a:avLst/>
          </a:prstGeom>
        </p:spPr>
      </p:pic>
      <p:sp>
        <p:nvSpPr>
          <p:cNvPr id="4" name="Rectangle 3"/>
          <p:cNvSpPr/>
          <p:nvPr/>
        </p:nvSpPr>
        <p:spPr bwMode="auto">
          <a:xfrm>
            <a:off x="79232" y="3429000"/>
            <a:ext cx="8666736" cy="3319673"/>
          </a:xfrm>
          <a:prstGeom prst="rect">
            <a:avLst/>
          </a:prstGeom>
          <a:gradFill flip="none" rotWithShape="1">
            <a:gsLst>
              <a:gs pos="0">
                <a:schemeClr val="accent4">
                  <a:lumMod val="50000"/>
                  <a:alpha val="87000"/>
                </a:schemeClr>
              </a:gs>
              <a:gs pos="100000">
                <a:srgbClr val="000000">
                  <a:alpha val="59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38076" y="3429000"/>
            <a:ext cx="8378799" cy="235168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b="1" spc="-39" dirty="0">
                <a:latin typeface="Overpass" panose="020B0604020202020204" charset="0"/>
                <a:cs typeface="Calibri" panose="020F0502020204030204" pitchFamily="34" charset="0"/>
              </a:rPr>
              <a:t>Azure Linux Migration Workshop</a:t>
            </a:r>
          </a:p>
          <a:p>
            <a:pPr defTabSz="914192"/>
            <a:r>
              <a:rPr lang="en-US" sz="2800" spc="-39" dirty="0">
                <a:latin typeface="Overpass" panose="020B0604020202020204" charset="0"/>
                <a:cs typeface="Calibri" panose="020F0502020204030204" pitchFamily="34" charset="0"/>
              </a:rPr>
              <a:t>Analyzing, Migrating, Deploying &amp; Modernizing Linux workloads in Microsoft Azure</a:t>
            </a:r>
          </a:p>
          <a:p>
            <a:pPr defTabSz="914192"/>
            <a:endParaRPr lang="en-US" sz="2800" b="1" spc="-39" dirty="0">
              <a:latin typeface="Overpass" panose="020B0604020202020204" charset="0"/>
              <a:cs typeface="Calibri" panose="020F0502020204030204" pitchFamily="34" charset="0"/>
            </a:endParaRPr>
          </a:p>
          <a:p>
            <a:pPr defTabSz="914192"/>
            <a:r>
              <a:rPr lang="en-US" sz="2800" spc="-39" dirty="0">
                <a:latin typeface="Overpass" panose="020B0604020202020204" charset="0"/>
                <a:cs typeface="Calibri" panose="020F0502020204030204" pitchFamily="34" charset="0"/>
              </a:rPr>
              <a:t>Dallas, TX – December 18 / 2017</a:t>
            </a:r>
            <a:endParaRPr lang="en-US" sz="4400" spc="-39" dirty="0">
              <a:latin typeface="Overpass" panose="020B0604020202020204" charset="0"/>
              <a:cs typeface="Calibri" panose="020F0502020204030204" pitchFamily="34" charset="0"/>
            </a:endParaRPr>
          </a:p>
        </p:txBody>
      </p:sp>
      <p:sp>
        <p:nvSpPr>
          <p:cNvPr id="6" name="Title 2"/>
          <p:cNvSpPr txBox="1">
            <a:spLocks/>
          </p:cNvSpPr>
          <p:nvPr/>
        </p:nvSpPr>
        <p:spPr>
          <a:xfrm>
            <a:off x="238076" y="5780688"/>
            <a:ext cx="8378798" cy="824443"/>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400" spc="-29" dirty="0">
                <a:latin typeface="Overpass" panose="020B0604020202020204" charset="0"/>
              </a:rPr>
              <a:t>Program Leads:</a:t>
            </a:r>
          </a:p>
          <a:p>
            <a:pPr defTabSz="914192"/>
            <a:r>
              <a:rPr lang="en-US" sz="2400" spc="-29" dirty="0">
                <a:latin typeface="Overpass" panose="020B0604020202020204" charset="0"/>
              </a:rPr>
              <a:t>Stuart Kirk &amp; Sean Mikha</a:t>
            </a:r>
          </a:p>
        </p:txBody>
      </p:sp>
      <p:pic>
        <p:nvPicPr>
          <p:cNvPr id="3" name="Picture 2">
            <a:extLst>
              <a:ext uri="{FF2B5EF4-FFF2-40B4-BE49-F238E27FC236}">
                <a16:creationId xmlns:a16="http://schemas.microsoft.com/office/drawing/2014/main" id="{5A41E67A-8A85-4669-ADB5-E164F8B75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361" y="132986"/>
            <a:ext cx="2963618" cy="1018743"/>
          </a:xfrm>
          <a:prstGeom prst="rect">
            <a:avLst/>
          </a:prstGeom>
        </p:spPr>
      </p:pic>
      <p:pic>
        <p:nvPicPr>
          <p:cNvPr id="9" name="Picture 8">
            <a:extLst>
              <a:ext uri="{FF2B5EF4-FFF2-40B4-BE49-F238E27FC236}">
                <a16:creationId xmlns:a16="http://schemas.microsoft.com/office/drawing/2014/main" id="{3ADFBD76-FD75-41AE-8446-2AE145979C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172640" y="168009"/>
            <a:ext cx="1421436" cy="300619"/>
          </a:xfrm>
          <a:prstGeom prst="rect">
            <a:avLst/>
          </a:prstGeom>
        </p:spPr>
      </p:pic>
    </p:spTree>
    <p:extLst>
      <p:ext uri="{BB962C8B-B14F-4D97-AF65-F5344CB8AC3E}">
        <p14:creationId xmlns:p14="http://schemas.microsoft.com/office/powerpoint/2010/main" val="176204775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5488682"/>
          </a:xfrm>
        </p:spPr>
        <p:txBody>
          <a:bodyPr/>
          <a:lstStyle/>
          <a:p>
            <a:r>
              <a:rPr lang="en-US" sz="2400" b="1" dirty="0">
                <a:solidFill>
                  <a:srgbClr val="000000"/>
                </a:solidFill>
                <a:latin typeface="Courier New" panose="02070309020205020404" pitchFamily="49" charset="0"/>
                <a:cs typeface="Courier New" panose="02070309020205020404" pitchFamily="49" charset="0"/>
              </a:rPr>
              <a:t> resource_group_name: AnsibleTestCentOSRG (Specify RG)</a:t>
            </a:r>
          </a:p>
          <a:p>
            <a:r>
              <a:rPr lang="en-US" sz="2400" b="1" dirty="0">
                <a:solidFill>
                  <a:srgbClr val="000000"/>
                </a:solidFill>
                <a:latin typeface="Courier New" panose="02070309020205020404" pitchFamily="49" charset="0"/>
                <a:cs typeface="Courier New" panose="02070309020205020404" pitchFamily="49" charset="0"/>
              </a:rPr>
              <a:t>parameters:</a:t>
            </a:r>
          </a:p>
          <a:p>
            <a:r>
              <a:rPr lang="en-US" sz="2400" b="1" dirty="0">
                <a:solidFill>
                  <a:srgbClr val="000000"/>
                </a:solidFill>
                <a:latin typeface="Courier New" panose="02070309020205020404" pitchFamily="49" charset="0"/>
                <a:cs typeface="Courier New" panose="02070309020205020404" pitchFamily="49" charset="0"/>
              </a:rPr>
              <a:t>          adminUsername:</a:t>
            </a:r>
          </a:p>
          <a:p>
            <a:r>
              <a:rPr lang="en-US" sz="2400" b="1" dirty="0">
                <a:solidFill>
                  <a:srgbClr val="000000"/>
                </a:solidFill>
                <a:latin typeface="Courier New" panose="02070309020205020404" pitchFamily="49" charset="0"/>
                <a:cs typeface="Courier New" panose="02070309020205020404" pitchFamily="49" charset="0"/>
              </a:rPr>
              <a:t>            value: ansibleadmin</a:t>
            </a:r>
          </a:p>
          <a:p>
            <a:r>
              <a:rPr lang="en-US" sz="2400" b="1" dirty="0">
                <a:solidFill>
                  <a:srgbClr val="000000"/>
                </a:solidFill>
                <a:latin typeface="Courier New" panose="02070309020205020404" pitchFamily="49" charset="0"/>
                <a:cs typeface="Courier New" panose="02070309020205020404" pitchFamily="49" charset="0"/>
              </a:rPr>
              <a:t>          sshKeyData:</a:t>
            </a:r>
          </a:p>
          <a:p>
            <a:r>
              <a:rPr lang="en-US" sz="2400" b="1" dirty="0">
                <a:solidFill>
                  <a:srgbClr val="000000"/>
                </a:solidFill>
                <a:latin typeface="Courier New" panose="02070309020205020404" pitchFamily="49" charset="0"/>
                <a:cs typeface="Courier New" panose="02070309020205020404" pitchFamily="49" charset="0"/>
              </a:rPr>
              <a:t>            value: “&lt;Your SSH Public Key&gt;"</a:t>
            </a:r>
          </a:p>
          <a:p>
            <a:r>
              <a:rPr lang="en-US" sz="2400" b="1" dirty="0">
                <a:solidFill>
                  <a:srgbClr val="000000"/>
                </a:solidFill>
                <a:latin typeface="Courier New" panose="02070309020205020404" pitchFamily="49" charset="0"/>
                <a:cs typeface="Courier New" panose="02070309020205020404" pitchFamily="49" charset="0"/>
              </a:rPr>
              <a:t>        template_link: 'https://raw.githubusercontent.com/stuartatmicrosoft/ansible-playbook-repo/master/centos7-prem.json'</a:t>
            </a:r>
          </a:p>
          <a:p>
            <a:r>
              <a:rPr lang="en-US" sz="2400" b="1" dirty="0">
                <a:solidFill>
                  <a:srgbClr val="000000"/>
                </a:solidFill>
                <a:latin typeface="Courier New" panose="02070309020205020404" pitchFamily="49" charset="0"/>
                <a:cs typeface="Courier New" panose="02070309020205020404" pitchFamily="49" charset="0"/>
              </a:rPr>
              <a:t>      register: azure</a:t>
            </a:r>
          </a:p>
          <a:p>
            <a:endParaRPr lang="en-US" sz="2400" dirty="0"/>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spTree>
    <p:extLst>
      <p:ext uri="{BB962C8B-B14F-4D97-AF65-F5344CB8AC3E}">
        <p14:creationId xmlns:p14="http://schemas.microsoft.com/office/powerpoint/2010/main" val="11542550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4252446"/>
          </a:xfrm>
        </p:spPr>
        <p:txBody>
          <a:bodyPr/>
          <a:lstStyle/>
          <a:p>
            <a:r>
              <a:rPr lang="en-US" sz="2400" dirty="0"/>
              <a:t>Installing Required Python Modules &amp; Azure SDK</a:t>
            </a:r>
          </a:p>
          <a:p>
            <a:endParaRPr lang="en-US" sz="2400" dirty="0"/>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yum -y install ansible</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useradd ansible</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pip install --upgrade pip</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pip install ansible[azure]</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su - ansible</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mkdir $HOME/.azure</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pic>
        <p:nvPicPr>
          <p:cNvPr id="5" name="Picture 4">
            <a:extLst>
              <a:ext uri="{FF2B5EF4-FFF2-40B4-BE49-F238E27FC236}">
                <a16:creationId xmlns:a16="http://schemas.microsoft.com/office/drawing/2014/main" id="{6984FFF5-9DE7-4AB6-9FD1-EE732D4C3D37}"/>
              </a:ext>
            </a:extLst>
          </p:cNvPr>
          <p:cNvPicPr>
            <a:picLocks noChangeAspect="1"/>
          </p:cNvPicPr>
          <p:nvPr/>
        </p:nvPicPr>
        <p:blipFill>
          <a:blip r:embed="rId3"/>
          <a:stretch>
            <a:fillRect/>
          </a:stretch>
        </p:blipFill>
        <p:spPr>
          <a:xfrm>
            <a:off x="7556118" y="515651"/>
            <a:ext cx="5543662" cy="2771831"/>
          </a:xfrm>
          <a:prstGeom prst="rect">
            <a:avLst/>
          </a:prstGeom>
        </p:spPr>
      </p:pic>
      <p:pic>
        <p:nvPicPr>
          <p:cNvPr id="6" name="Picture 5">
            <a:extLst>
              <a:ext uri="{FF2B5EF4-FFF2-40B4-BE49-F238E27FC236}">
                <a16:creationId xmlns:a16="http://schemas.microsoft.com/office/drawing/2014/main" id="{7F2AFF57-2D8A-43B8-B811-01E6063D3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476" y="4242800"/>
            <a:ext cx="3118945" cy="2325687"/>
          </a:xfrm>
          <a:prstGeom prst="rect">
            <a:avLst/>
          </a:prstGeom>
        </p:spPr>
      </p:pic>
    </p:spTree>
    <p:extLst>
      <p:ext uri="{BB962C8B-B14F-4D97-AF65-F5344CB8AC3E}">
        <p14:creationId xmlns:p14="http://schemas.microsoft.com/office/powerpoint/2010/main" val="367171811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8"/>
            <a:ext cx="11653523" cy="4750018"/>
          </a:xfrm>
        </p:spPr>
        <p:txBody>
          <a:bodyPr/>
          <a:lstStyle/>
          <a:p>
            <a:r>
              <a:rPr lang="en-US" sz="2400" dirty="0"/>
              <a:t>Configuration File Overview:</a:t>
            </a:r>
          </a:p>
          <a:p>
            <a:endParaRPr lang="en-US" sz="2400" dirty="0"/>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tee $HOME/.azure/credentials &lt;&lt;EOF</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[default]</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subscription_id=</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tenant=</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client_id=</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secret=</a:t>
            </a:r>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EOF</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pic>
        <p:nvPicPr>
          <p:cNvPr id="5" name="Picture 4">
            <a:extLst>
              <a:ext uri="{FF2B5EF4-FFF2-40B4-BE49-F238E27FC236}">
                <a16:creationId xmlns:a16="http://schemas.microsoft.com/office/drawing/2014/main" id="{6984FFF5-9DE7-4AB6-9FD1-EE732D4C3D37}"/>
              </a:ext>
            </a:extLst>
          </p:cNvPr>
          <p:cNvPicPr>
            <a:picLocks noChangeAspect="1"/>
          </p:cNvPicPr>
          <p:nvPr/>
        </p:nvPicPr>
        <p:blipFill>
          <a:blip r:embed="rId3"/>
          <a:stretch>
            <a:fillRect/>
          </a:stretch>
        </p:blipFill>
        <p:spPr>
          <a:xfrm>
            <a:off x="7556118" y="515651"/>
            <a:ext cx="5543662" cy="2771831"/>
          </a:xfrm>
          <a:prstGeom prst="rect">
            <a:avLst/>
          </a:prstGeom>
        </p:spPr>
      </p:pic>
      <p:pic>
        <p:nvPicPr>
          <p:cNvPr id="6" name="Picture 5">
            <a:extLst>
              <a:ext uri="{FF2B5EF4-FFF2-40B4-BE49-F238E27FC236}">
                <a16:creationId xmlns:a16="http://schemas.microsoft.com/office/drawing/2014/main" id="{7F2AFF57-2D8A-43B8-B811-01E6063D3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476" y="4242800"/>
            <a:ext cx="3118945" cy="2325687"/>
          </a:xfrm>
          <a:prstGeom prst="rect">
            <a:avLst/>
          </a:prstGeom>
        </p:spPr>
      </p:pic>
    </p:spTree>
    <p:extLst>
      <p:ext uri="{BB962C8B-B14F-4D97-AF65-F5344CB8AC3E}">
        <p14:creationId xmlns:p14="http://schemas.microsoft.com/office/powerpoint/2010/main" val="26940365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38" y="868681"/>
            <a:ext cx="11653523" cy="5991384"/>
          </a:xfrm>
        </p:spPr>
        <p:txBody>
          <a:bodyPr/>
          <a:lstStyle/>
          <a:p>
            <a:r>
              <a:rPr lang="en-US" sz="2400" b="1" dirty="0">
                <a:latin typeface="Segoe UI Light (Headings)"/>
                <a:cs typeface="Courier New" panose="02070309020205020404" pitchFamily="49" charset="0"/>
              </a:rPr>
              <a:t>Create Service Principal for Anisble to connect to Microsoft Azure:</a:t>
            </a:r>
          </a:p>
          <a:p>
            <a:r>
              <a:rPr lang="en-US" sz="2400" b="1" dirty="0">
                <a:latin typeface="Courier New" panose="02070309020205020404" pitchFamily="49" charset="0"/>
                <a:cs typeface="Courier New" panose="02070309020205020404" pitchFamily="49" charset="0"/>
              </a:rPr>
              <a:t>az account show --expanded-view</a:t>
            </a:r>
          </a:p>
          <a:p>
            <a:endParaRPr lang="en-US" sz="2400" b="1" dirty="0">
              <a:latin typeface="Segoe UI Light (Headings)"/>
              <a:cs typeface="Courier New" panose="02070309020205020404" pitchFamily="49" charset="0"/>
            </a:endParaRPr>
          </a:p>
          <a:p>
            <a:endParaRPr lang="en-US" sz="2400" b="1" dirty="0">
              <a:latin typeface="Segoe UI Light (Headings)"/>
              <a:cs typeface="Courier New" panose="02070309020205020404" pitchFamily="49" charset="0"/>
            </a:endParaRPr>
          </a:p>
          <a:p>
            <a:r>
              <a:rPr lang="en-US" sz="2400" b="1" dirty="0">
                <a:latin typeface="Segoe UI Light (Headings)"/>
                <a:cs typeface="Courier New" panose="02070309020205020404" pitchFamily="49" charset="0"/>
              </a:rPr>
              <a:t>Obtain value for “</a:t>
            </a:r>
            <a:r>
              <a:rPr lang="en-US" sz="2400" b="1" dirty="0">
                <a:highlight>
                  <a:srgbClr val="FFFF00"/>
                </a:highlight>
                <a:latin typeface="Segoe UI Light (Headings)"/>
                <a:cs typeface="Courier New" panose="02070309020205020404" pitchFamily="49" charset="0"/>
              </a:rPr>
              <a:t>SubscriptionId</a:t>
            </a:r>
            <a:r>
              <a:rPr lang="en-US" sz="2400" b="1" dirty="0">
                <a:latin typeface="Segoe UI Light (Headings)"/>
                <a:cs typeface="Courier New" panose="02070309020205020404" pitchFamily="49" charset="0"/>
              </a:rPr>
              <a:t>” and “</a:t>
            </a:r>
            <a:r>
              <a:rPr lang="en-US" sz="2400" b="1" dirty="0">
                <a:highlight>
                  <a:srgbClr val="FFFF00"/>
                </a:highlight>
                <a:latin typeface="Segoe UI Light (Headings)"/>
                <a:cs typeface="Courier New" panose="02070309020205020404" pitchFamily="49" charset="0"/>
              </a:rPr>
              <a:t>TenantId</a:t>
            </a:r>
            <a:r>
              <a:rPr lang="en-US" sz="2400" b="1" dirty="0">
                <a:latin typeface="Segoe UI Light (Headings)"/>
                <a:cs typeface="Courier New" panose="02070309020205020404" pitchFamily="49" charset="0"/>
              </a:rPr>
              <a:t>”</a:t>
            </a:r>
          </a:p>
          <a:p>
            <a:r>
              <a:rPr lang="en-US" sz="2400" b="1" dirty="0">
                <a:latin typeface="Courier New" panose="02070309020205020404" pitchFamily="49" charset="0"/>
                <a:cs typeface="Courier New" panose="02070309020205020404" pitchFamily="49" charset="0"/>
              </a:rPr>
              <a:t>az ad sp create-for-rbac --name=“&lt;name-of-sp&gt;” --role=“Contributor”--scopes=“/subscriptions/&lt;SubscriptionId&gt;”</a:t>
            </a:r>
          </a:p>
          <a:p>
            <a:endParaRPr lang="en-US" sz="2400" b="1" dirty="0">
              <a:latin typeface="Segoe UI Light (Headings)"/>
              <a:cs typeface="Courier New" panose="02070309020205020404" pitchFamily="49" charset="0"/>
            </a:endParaRPr>
          </a:p>
          <a:p>
            <a:endParaRPr lang="en-US" sz="2400" b="1" dirty="0">
              <a:latin typeface="Segoe UI Light (Headings)"/>
              <a:cs typeface="Courier New" panose="02070309020205020404" pitchFamily="49" charset="0"/>
            </a:endParaRPr>
          </a:p>
          <a:p>
            <a:r>
              <a:rPr lang="en-US" sz="2400" b="1" dirty="0">
                <a:latin typeface="Segoe UI Light (Headings)"/>
                <a:cs typeface="Courier New" panose="02070309020205020404" pitchFamily="49" charset="0"/>
              </a:rPr>
              <a:t>					</a:t>
            </a:r>
          </a:p>
          <a:p>
            <a:r>
              <a:rPr lang="en-US" sz="2400" b="1" dirty="0">
                <a:latin typeface="Segoe UI Light (Headings)"/>
                <a:cs typeface="Courier New" panose="02070309020205020404" pitchFamily="49" charset="0"/>
              </a:rPr>
              <a:t>						Make note of both “</a:t>
            </a:r>
            <a:r>
              <a:rPr lang="en-US" sz="2400" b="1" dirty="0">
                <a:highlight>
                  <a:srgbClr val="FFFF00"/>
                </a:highlight>
                <a:latin typeface="Segoe UI Light (Headings)"/>
                <a:cs typeface="Courier New" panose="02070309020205020404" pitchFamily="49" charset="0"/>
              </a:rPr>
              <a:t>AppId</a:t>
            </a:r>
            <a:r>
              <a:rPr lang="en-US" sz="2400" b="1" dirty="0">
                <a:latin typeface="Segoe UI Light (Headings)"/>
                <a:cs typeface="Courier New" panose="02070309020205020404" pitchFamily="49" charset="0"/>
              </a:rPr>
              <a:t>” and “</a:t>
            </a:r>
            <a:r>
              <a:rPr lang="en-US" sz="2400" b="1" dirty="0">
                <a:highlight>
                  <a:srgbClr val="FFFF00"/>
                </a:highlight>
                <a:latin typeface="Segoe UI Light (Headings)"/>
                <a:cs typeface="Courier New" panose="02070309020205020404" pitchFamily="49" charset="0"/>
              </a:rPr>
              <a:t>Password</a:t>
            </a:r>
            <a:r>
              <a:rPr lang="en-US" sz="2400" b="1" dirty="0">
                <a:latin typeface="Segoe UI Light (Headings)"/>
                <a:cs typeface="Courier New" panose="02070309020205020404" pitchFamily="49" charset="0"/>
              </a:rPr>
              <a:t>”</a:t>
            </a:r>
          </a:p>
          <a:p>
            <a:endParaRPr lang="en-US" sz="2400" b="1" dirty="0">
              <a:latin typeface="Segoe UI Light (Headings)"/>
              <a:cs typeface="Courier New" panose="02070309020205020404" pitchFamily="49" charset="0"/>
            </a:endParaRP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pic>
        <p:nvPicPr>
          <p:cNvPr id="7" name="Picture 6">
            <a:extLst>
              <a:ext uri="{FF2B5EF4-FFF2-40B4-BE49-F238E27FC236}">
                <a16:creationId xmlns:a16="http://schemas.microsoft.com/office/drawing/2014/main" id="{465D25ED-5494-4E74-B877-6A1680E55DA7}"/>
              </a:ext>
            </a:extLst>
          </p:cNvPr>
          <p:cNvPicPr>
            <a:picLocks noChangeAspect="1"/>
          </p:cNvPicPr>
          <p:nvPr/>
        </p:nvPicPr>
        <p:blipFill>
          <a:blip r:embed="rId3"/>
          <a:stretch>
            <a:fillRect/>
          </a:stretch>
        </p:blipFill>
        <p:spPr>
          <a:xfrm>
            <a:off x="-6743" y="2063215"/>
            <a:ext cx="12198743" cy="690495"/>
          </a:xfrm>
          <a:prstGeom prst="rect">
            <a:avLst/>
          </a:prstGeom>
        </p:spPr>
      </p:pic>
      <p:pic>
        <p:nvPicPr>
          <p:cNvPr id="8" name="Picture 7">
            <a:extLst>
              <a:ext uri="{FF2B5EF4-FFF2-40B4-BE49-F238E27FC236}">
                <a16:creationId xmlns:a16="http://schemas.microsoft.com/office/drawing/2014/main" id="{1B08AFDD-4221-453B-83EA-DD57327D7543}"/>
              </a:ext>
            </a:extLst>
          </p:cNvPr>
          <p:cNvPicPr>
            <a:picLocks noChangeAspect="1"/>
          </p:cNvPicPr>
          <p:nvPr/>
        </p:nvPicPr>
        <p:blipFill>
          <a:blip r:embed="rId4"/>
          <a:stretch>
            <a:fillRect/>
          </a:stretch>
        </p:blipFill>
        <p:spPr>
          <a:xfrm>
            <a:off x="0" y="4478877"/>
            <a:ext cx="12198740" cy="846775"/>
          </a:xfrm>
          <a:prstGeom prst="rect">
            <a:avLst/>
          </a:prstGeom>
        </p:spPr>
      </p:pic>
    </p:spTree>
    <p:extLst>
      <p:ext uri="{BB962C8B-B14F-4D97-AF65-F5344CB8AC3E}">
        <p14:creationId xmlns:p14="http://schemas.microsoft.com/office/powerpoint/2010/main" val="130709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38" y="1106175"/>
            <a:ext cx="11653523" cy="1641475"/>
          </a:xfrm>
        </p:spPr>
        <p:txBody>
          <a:bodyPr/>
          <a:lstStyle/>
          <a:p>
            <a:r>
              <a:rPr lang="en-US" sz="2400" dirty="0"/>
              <a:t>Step by Step Overview:</a:t>
            </a:r>
          </a:p>
          <a:p>
            <a:endParaRPr lang="en-US" sz="2400" dirty="0"/>
          </a:p>
          <a:p>
            <a:pPr marL="342900" indent="-342900">
              <a:buFont typeface="Arial" panose="020B0604020202020204" pitchFamily="34" charset="0"/>
              <a:buChar char="•"/>
            </a:pPr>
            <a:r>
              <a:rPr lang="en-US" sz="2400" b="1" dirty="0">
                <a:latin typeface="Courier New" panose="02070309020205020404" pitchFamily="49" charset="0"/>
                <a:cs typeface="Courier New" panose="02070309020205020404" pitchFamily="49" charset="0"/>
              </a:rPr>
              <a:t>ansible-playbook centos-azure-create.yml</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pic>
        <p:nvPicPr>
          <p:cNvPr id="7" name="Picture 6">
            <a:extLst>
              <a:ext uri="{FF2B5EF4-FFF2-40B4-BE49-F238E27FC236}">
                <a16:creationId xmlns:a16="http://schemas.microsoft.com/office/drawing/2014/main" id="{0C44B386-3711-40FC-9AAF-EF70BE94DC80}"/>
              </a:ext>
            </a:extLst>
          </p:cNvPr>
          <p:cNvPicPr>
            <a:picLocks noChangeAspect="1"/>
          </p:cNvPicPr>
          <p:nvPr/>
        </p:nvPicPr>
        <p:blipFill>
          <a:blip r:embed="rId3"/>
          <a:stretch>
            <a:fillRect/>
          </a:stretch>
        </p:blipFill>
        <p:spPr>
          <a:xfrm>
            <a:off x="3755371" y="1106175"/>
            <a:ext cx="8436629" cy="5483809"/>
          </a:xfrm>
          <a:prstGeom prst="rect">
            <a:avLst/>
          </a:prstGeom>
        </p:spPr>
      </p:pic>
    </p:spTree>
    <p:extLst>
      <p:ext uri="{BB962C8B-B14F-4D97-AF65-F5344CB8AC3E}">
        <p14:creationId xmlns:p14="http://schemas.microsoft.com/office/powerpoint/2010/main" val="12443559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38" y="1106175"/>
            <a:ext cx="11653523" cy="4263218"/>
          </a:xfrm>
        </p:spPr>
        <p:txBody>
          <a:bodyPr/>
          <a:lstStyle/>
          <a:p>
            <a:r>
              <a:rPr lang="en-US" sz="2400" dirty="0"/>
              <a:t>Deploy and Test an IaaS Virtual Machine:</a:t>
            </a:r>
          </a:p>
          <a:p>
            <a:endParaRPr lang="en-US" sz="2400" dirty="0"/>
          </a:p>
          <a:p>
            <a:pPr marL="457200" lvl="0" indent="-292100">
              <a:lnSpc>
                <a:spcPct val="115000"/>
              </a:lnSpc>
              <a:spcBef>
                <a:spcPts val="600"/>
              </a:spcBef>
              <a:buClr>
                <a:srgbClr val="000000"/>
              </a:buClr>
              <a:buFont typeface="Overpass"/>
              <a:buChar char="●"/>
            </a:pPr>
            <a:r>
              <a:rPr lang="en" sz="2400" b="1" dirty="0">
                <a:latin typeface="Courier New" panose="02070309020205020404" pitchFamily="49" charset="0"/>
                <a:ea typeface="Overpass"/>
                <a:cs typeface="Courier New" panose="02070309020205020404" pitchFamily="49" charset="0"/>
                <a:sym typeface="Overpass"/>
              </a:rPr>
              <a:t>vi /etc/ansible/hosts</a:t>
            </a:r>
            <a:endParaRPr lang="en" sz="2400" b="1" dirty="0">
              <a:solidFill>
                <a:srgbClr val="000000"/>
              </a:solidFill>
              <a:latin typeface="Courier New" panose="02070309020205020404" pitchFamily="49" charset="0"/>
              <a:ea typeface="Overpass"/>
              <a:cs typeface="Courier New" panose="02070309020205020404" pitchFamily="49" charset="0"/>
              <a:sym typeface="Overpass"/>
            </a:endParaRPr>
          </a:p>
          <a:p>
            <a:pPr marL="457200" lvl="0" indent="-292100">
              <a:lnSpc>
                <a:spcPct val="115000"/>
              </a:lnSpc>
              <a:spcBef>
                <a:spcPts val="600"/>
              </a:spcBef>
              <a:buClr>
                <a:srgbClr val="000000"/>
              </a:buClr>
              <a:buFont typeface="Overpass"/>
              <a:buChar char="●"/>
            </a:pPr>
            <a:r>
              <a:rPr lang="en" sz="2400" b="1" dirty="0">
                <a:latin typeface="Courier New" panose="02070309020205020404" pitchFamily="49" charset="0"/>
                <a:ea typeface="Overpass"/>
                <a:cs typeface="Courier New" panose="02070309020205020404" pitchFamily="49" charset="0"/>
                <a:sym typeface="Overpass"/>
              </a:rPr>
              <a:t>ansible -m ping all</a:t>
            </a:r>
          </a:p>
          <a:p>
            <a:pPr marL="457200" indent="-292100">
              <a:lnSpc>
                <a:spcPct val="115000"/>
              </a:lnSpc>
              <a:spcBef>
                <a:spcPts val="600"/>
              </a:spcBef>
              <a:buClr>
                <a:srgbClr val="000000"/>
              </a:buClr>
              <a:buFont typeface="Overpass"/>
              <a:buChar char="●"/>
            </a:pPr>
            <a:r>
              <a:rPr lang="en" sz="2400" b="1" dirty="0">
                <a:latin typeface="Courier New" panose="02070309020205020404" pitchFamily="49" charset="0"/>
                <a:ea typeface="Overpass"/>
                <a:cs typeface="Courier New" panose="02070309020205020404" pitchFamily="49" charset="0"/>
                <a:sym typeface="Overpass"/>
              </a:rPr>
              <a:t>ansible-playbook helloworld.yml</a:t>
            </a:r>
          </a:p>
          <a:p>
            <a:pPr marL="457200" indent="-292100">
              <a:lnSpc>
                <a:spcPct val="115000"/>
              </a:lnSpc>
              <a:spcBef>
                <a:spcPts val="600"/>
              </a:spcBef>
              <a:buClr>
                <a:srgbClr val="000000"/>
              </a:buClr>
              <a:buFont typeface="Overpass"/>
              <a:buChar char="●"/>
            </a:pPr>
            <a:r>
              <a:rPr lang="en-US" sz="2400" b="1" dirty="0">
                <a:latin typeface="Courier New" panose="02070309020205020404" pitchFamily="49" charset="0"/>
                <a:ea typeface="Overpass"/>
                <a:cs typeface="Courier New" panose="02070309020205020404" pitchFamily="49" charset="0"/>
                <a:sym typeface="Overpass"/>
              </a:rPr>
              <a:t>az account list --output table</a:t>
            </a:r>
          </a:p>
          <a:p>
            <a:pPr marL="457200" lvl="0" indent="-292100">
              <a:lnSpc>
                <a:spcPct val="115000"/>
              </a:lnSpc>
              <a:spcBef>
                <a:spcPts val="600"/>
              </a:spcBef>
              <a:buClr>
                <a:srgbClr val="000000"/>
              </a:buClr>
              <a:buFont typeface="Overpass"/>
              <a:buChar char="●"/>
            </a:pPr>
            <a:r>
              <a:rPr lang="en" sz="2400" b="1" dirty="0">
                <a:latin typeface="Courier New" panose="02070309020205020404" pitchFamily="49" charset="0"/>
                <a:ea typeface="Overpass"/>
                <a:cs typeface="Courier New" panose="02070309020205020404" pitchFamily="49" charset="0"/>
                <a:sym typeface="Overpass"/>
              </a:rPr>
              <a:t>az group list</a:t>
            </a:r>
          </a:p>
          <a:p>
            <a:pPr marL="457200" lvl="0" indent="-292100">
              <a:lnSpc>
                <a:spcPct val="115000"/>
              </a:lnSpc>
              <a:spcBef>
                <a:spcPts val="600"/>
              </a:spcBef>
              <a:buClr>
                <a:srgbClr val="000000"/>
              </a:buClr>
              <a:buFont typeface="Overpass"/>
              <a:buChar char="●"/>
            </a:pPr>
            <a:r>
              <a:rPr lang="en" sz="2400" b="1" dirty="0">
                <a:latin typeface="Courier New" panose="02070309020205020404" pitchFamily="49" charset="0"/>
                <a:ea typeface="Overpass"/>
                <a:cs typeface="Courier New" panose="02070309020205020404" pitchFamily="49" charset="0"/>
                <a:sym typeface="Overpass"/>
              </a:rPr>
              <a:t>az vm list -g AnsibleTestCentOSRG -d</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spTree>
    <p:extLst>
      <p:ext uri="{BB962C8B-B14F-4D97-AF65-F5344CB8AC3E}">
        <p14:creationId xmlns:p14="http://schemas.microsoft.com/office/powerpoint/2010/main" val="26157726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38" y="1106175"/>
            <a:ext cx="11653523" cy="3114122"/>
          </a:xfrm>
        </p:spPr>
        <p:txBody>
          <a:bodyPr/>
          <a:lstStyle/>
          <a:p>
            <a:r>
              <a:rPr lang="en-US" sz="2400" dirty="0"/>
              <a:t>Population of ~ansible/.azure/credentials file:</a:t>
            </a:r>
          </a:p>
          <a:p>
            <a:endParaRPr lang="en-US" sz="2400" dirty="0"/>
          </a:p>
          <a:p>
            <a:pPr marL="457200" lvl="0" indent="-292100">
              <a:lnSpc>
                <a:spcPct val="115000"/>
              </a:lnSpc>
              <a:spcBef>
                <a:spcPts val="600"/>
              </a:spcBef>
              <a:buClr>
                <a:srgbClr val="000000"/>
              </a:buClr>
              <a:buFont typeface="Overpass"/>
              <a:buChar char="●"/>
            </a:pPr>
            <a:r>
              <a:rPr lang="en-US" sz="2400" b="1" dirty="0">
                <a:latin typeface="Segoe UI Light (Headings)"/>
                <a:ea typeface="Overpass"/>
                <a:cs typeface="Courier New" panose="02070309020205020404" pitchFamily="49" charset="0"/>
                <a:sym typeface="Overpass"/>
              </a:rPr>
              <a:t>"subscription_id“			|	az account list --output table</a:t>
            </a:r>
          </a:p>
          <a:p>
            <a:pPr marL="457200" lvl="0" indent="-292100">
              <a:lnSpc>
                <a:spcPct val="115000"/>
              </a:lnSpc>
              <a:spcBef>
                <a:spcPts val="600"/>
              </a:spcBef>
              <a:buClr>
                <a:srgbClr val="000000"/>
              </a:buClr>
              <a:buFont typeface="Overpass"/>
              <a:buChar char="●"/>
            </a:pPr>
            <a:r>
              <a:rPr lang="en-US" sz="2400" b="1" dirty="0">
                <a:latin typeface="Segoe UI Light (Headings)"/>
                <a:ea typeface="Overpass"/>
                <a:cs typeface="Courier New" panose="02070309020205020404" pitchFamily="49" charset="0"/>
                <a:sym typeface="Overpass"/>
              </a:rPr>
              <a:t>"tenant“				|	az account show -s &lt;subscription&gt;</a:t>
            </a:r>
          </a:p>
          <a:p>
            <a:pPr marL="457200" lvl="0" indent="-292100">
              <a:lnSpc>
                <a:spcPct val="115000"/>
              </a:lnSpc>
              <a:spcBef>
                <a:spcPts val="600"/>
              </a:spcBef>
              <a:buClr>
                <a:srgbClr val="000000"/>
              </a:buClr>
              <a:buFont typeface="Overpass"/>
              <a:buChar char="●"/>
            </a:pPr>
            <a:r>
              <a:rPr lang="en-US" sz="2400" b="1" dirty="0">
                <a:latin typeface="Segoe UI Light (Headings)"/>
                <a:ea typeface="Overpass"/>
                <a:cs typeface="Courier New" panose="02070309020205020404" pitchFamily="49" charset="0"/>
                <a:sym typeface="Overpass"/>
              </a:rPr>
              <a:t>"client_id“				|	az ad sp create-for-rbac   (AppId)</a:t>
            </a:r>
          </a:p>
          <a:p>
            <a:pPr marL="457200" lvl="0" indent="-292100">
              <a:lnSpc>
                <a:spcPct val="115000"/>
              </a:lnSpc>
              <a:spcBef>
                <a:spcPts val="600"/>
              </a:spcBef>
              <a:buClr>
                <a:srgbClr val="000000"/>
              </a:buClr>
              <a:buFont typeface="Overpass"/>
              <a:buChar char="●"/>
            </a:pPr>
            <a:r>
              <a:rPr lang="en-US" sz="2400" b="1" dirty="0">
                <a:latin typeface="Segoe UI Light (Headings)"/>
                <a:ea typeface="Overpass"/>
                <a:cs typeface="Courier New" panose="02070309020205020404" pitchFamily="49" charset="0"/>
                <a:sym typeface="Overpass"/>
              </a:rPr>
              <a:t>"secret“				|	az ad sp create-for-rbac   (Password)</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Integrate Ansible to Azure</a:t>
            </a:r>
          </a:p>
        </p:txBody>
      </p:sp>
    </p:spTree>
    <p:extLst>
      <p:ext uri="{BB962C8B-B14F-4D97-AF65-F5344CB8AC3E}">
        <p14:creationId xmlns:p14="http://schemas.microsoft.com/office/powerpoint/2010/main" val="414269656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806810-9E24-471D-A4EF-32C27C6D736B}"/>
              </a:ext>
            </a:extLst>
          </p:cNvPr>
          <p:cNvSpPr txBox="1"/>
          <p:nvPr/>
        </p:nvSpPr>
        <p:spPr>
          <a:xfrm>
            <a:off x="441434" y="2373326"/>
            <a:ext cx="11309131" cy="2111347"/>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latin typeface="+mj-lt"/>
              </a:rPr>
              <a:t>Challenge 5c</a:t>
            </a: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a:p>
            <a:pPr>
              <a:lnSpc>
                <a:spcPct val="90000"/>
              </a:lnSpc>
              <a:spcAft>
                <a:spcPts val="600"/>
              </a:spcAft>
            </a:pPr>
            <a:r>
              <a:rPr lang="en-US" sz="4000" b="1" dirty="0">
                <a:gradFill>
                  <a:gsLst>
                    <a:gs pos="2917">
                      <a:schemeClr val="tx1"/>
                    </a:gs>
                    <a:gs pos="30000">
                      <a:schemeClr val="tx1"/>
                    </a:gs>
                  </a:gsLst>
                  <a:lin ang="5400000" scaled="0"/>
                </a:gradFill>
                <a:latin typeface="+mj-lt"/>
              </a:rPr>
              <a:t>Containerize an application with Docker</a:t>
            </a:r>
          </a:p>
        </p:txBody>
      </p:sp>
      <p:pic>
        <p:nvPicPr>
          <p:cNvPr id="5" name="Picture 5">
            <a:extLst>
              <a:ext uri="{FF2B5EF4-FFF2-40B4-BE49-F238E27FC236}">
                <a16:creationId xmlns:a16="http://schemas.microsoft.com/office/drawing/2014/main" id="{50B91750-EDEF-4C9D-B669-BFC4783D47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3765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hidden="1"/>
          <p:cNvSpPr/>
          <p:nvPr/>
        </p:nvSpPr>
        <p:spPr>
          <a:xfrm>
            <a:off x="1900373" y="0"/>
            <a:ext cx="10291628" cy="6858000"/>
          </a:xfrm>
          <a:prstGeom prst="rect">
            <a:avLst/>
          </a:prstGeom>
          <a:gradFill>
            <a:gsLst>
              <a:gs pos="0">
                <a:schemeClr val="accent5">
                  <a:alpha val="29000"/>
                </a:schemeClr>
              </a:gs>
              <a:gs pos="100000">
                <a:srgbClr val="1A2857">
                  <a:alpha val="2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95E5"/>
              </a:solidFill>
              <a:effectLst/>
              <a:uLnTx/>
              <a:uFillTx/>
              <a:latin typeface="Arial"/>
              <a:cs typeface="Arial"/>
              <a:sym typeface="Arial"/>
            </a:endParaRPr>
          </a:p>
        </p:txBody>
      </p:sp>
      <p:sp>
        <p:nvSpPr>
          <p:cNvPr id="2" name="Title 1"/>
          <p:cNvSpPr>
            <a:spLocks noGrp="1"/>
          </p:cNvSpPr>
          <p:nvPr>
            <p:ph type="title"/>
          </p:nvPr>
        </p:nvSpPr>
        <p:spPr/>
        <p:txBody>
          <a:bodyPr/>
          <a:lstStyle/>
          <a:p>
            <a:pPr>
              <a:lnSpc>
                <a:spcPct val="100000"/>
              </a:lnSpc>
            </a:pPr>
            <a:r>
              <a:rPr lang="en-US" dirty="0"/>
              <a:t>About Docker, Inc.</a:t>
            </a:r>
            <a:br>
              <a:rPr lang="en-US" dirty="0"/>
            </a:br>
            <a:r>
              <a:rPr lang="en-US" b="0" dirty="0"/>
              <a:t>Docker is the company driving the container movement </a:t>
            </a:r>
            <a:endParaRPr lang="en-US" dirty="0"/>
          </a:p>
        </p:txBody>
      </p:sp>
      <p:sp>
        <p:nvSpPr>
          <p:cNvPr id="3" name="Text Placeholder 2"/>
          <p:cNvSpPr>
            <a:spLocks noGrp="1"/>
          </p:cNvSpPr>
          <p:nvPr>
            <p:ph type="body" idx="1"/>
          </p:nvPr>
        </p:nvSpPr>
        <p:spPr>
          <a:xfrm>
            <a:off x="6383368" y="1190400"/>
            <a:ext cx="5236868" cy="5272500"/>
          </a:xfrm>
        </p:spPr>
        <p:txBody>
          <a:bodyPr/>
          <a:lstStyle/>
          <a:p>
            <a:pPr>
              <a:spcAft>
                <a:spcPts val="1200"/>
              </a:spcAft>
            </a:pPr>
            <a:r>
              <a:rPr lang="en-US" dirty="0"/>
              <a:t>Company driving the container movement and industry standards</a:t>
            </a:r>
          </a:p>
          <a:p>
            <a:pPr>
              <a:spcAft>
                <a:spcPts val="1200"/>
              </a:spcAft>
            </a:pPr>
            <a:r>
              <a:rPr lang="en-US" dirty="0"/>
              <a:t>Container platform for both developers and IT pros </a:t>
            </a:r>
          </a:p>
          <a:p>
            <a:pPr>
              <a:spcAft>
                <a:spcPts val="1200"/>
              </a:spcAft>
            </a:pPr>
            <a:r>
              <a:rPr lang="en-US" dirty="0"/>
              <a:t>Customers Include: </a:t>
            </a:r>
          </a:p>
        </p:txBody>
      </p:sp>
      <p:grpSp>
        <p:nvGrpSpPr>
          <p:cNvPr id="64" name="Shape 279">
            <a:extLst>
              <a:ext uri="{FF2B5EF4-FFF2-40B4-BE49-F238E27FC236}">
                <a16:creationId xmlns:a16="http://schemas.microsoft.com/office/drawing/2014/main" id="{82D64E60-3CD0-4ACF-A11A-B2C7FF280086}"/>
              </a:ext>
            </a:extLst>
          </p:cNvPr>
          <p:cNvGrpSpPr/>
          <p:nvPr/>
        </p:nvGrpSpPr>
        <p:grpSpPr>
          <a:xfrm>
            <a:off x="2945753" y="1610188"/>
            <a:ext cx="841304" cy="775667"/>
            <a:chOff x="-4901926" y="-20638"/>
            <a:chExt cx="442912" cy="442912"/>
          </a:xfrm>
        </p:grpSpPr>
        <p:sp>
          <p:nvSpPr>
            <p:cNvPr id="65" name="Shape 280">
              <a:extLst>
                <a:ext uri="{FF2B5EF4-FFF2-40B4-BE49-F238E27FC236}">
                  <a16:creationId xmlns:a16="http://schemas.microsoft.com/office/drawing/2014/main" id="{AA9434B4-7203-46E4-82B1-E3AFAA2F8B50}"/>
                </a:ext>
              </a:extLst>
            </p:cNvPr>
            <p:cNvSpPr/>
            <p:nvPr/>
          </p:nvSpPr>
          <p:spPr>
            <a:xfrm>
              <a:off x="-4901926" y="-20638"/>
              <a:ext cx="442912" cy="442912"/>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38100" cap="flat" cmpd="sng">
              <a:solidFill>
                <a:schemeClr val="accent4"/>
              </a:solidFill>
              <a:prstDash val="solid"/>
              <a:miter/>
              <a:headEnd type="none" w="med" len="med"/>
              <a:tailEnd type="none" w="med" len="med"/>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cxnSp>
          <p:nvCxnSpPr>
            <p:cNvPr id="66" name="Shape 281">
              <a:extLst>
                <a:ext uri="{FF2B5EF4-FFF2-40B4-BE49-F238E27FC236}">
                  <a16:creationId xmlns:a16="http://schemas.microsoft.com/office/drawing/2014/main" id="{C9DC1914-22D7-47C6-86F8-4F65E14D0FFE}"/>
                </a:ext>
              </a:extLst>
            </p:cNvPr>
            <p:cNvCxnSpPr/>
            <p:nvPr/>
          </p:nvCxnSpPr>
          <p:spPr>
            <a:xfrm rot="10800000">
              <a:off x="-4779687" y="77787"/>
              <a:ext cx="0" cy="222250"/>
            </a:xfrm>
            <a:prstGeom prst="straightConnector1">
              <a:avLst/>
            </a:prstGeom>
            <a:noFill/>
            <a:ln w="38100" cap="rnd" cmpd="sng">
              <a:solidFill>
                <a:schemeClr val="accent4"/>
              </a:solidFill>
              <a:prstDash val="solid"/>
              <a:round/>
              <a:headEnd type="none" w="med" len="med"/>
              <a:tailEnd type="none" w="med" len="med"/>
            </a:ln>
          </p:spPr>
        </p:cxnSp>
        <p:cxnSp>
          <p:nvCxnSpPr>
            <p:cNvPr id="67" name="Shape 282">
              <a:extLst>
                <a:ext uri="{FF2B5EF4-FFF2-40B4-BE49-F238E27FC236}">
                  <a16:creationId xmlns:a16="http://schemas.microsoft.com/office/drawing/2014/main" id="{7EC927A3-63DF-4E48-A976-A6E04957B776}"/>
                </a:ext>
              </a:extLst>
            </p:cNvPr>
            <p:cNvCxnSpPr/>
            <p:nvPr/>
          </p:nvCxnSpPr>
          <p:spPr>
            <a:xfrm rot="10800000">
              <a:off x="-4711426" y="77787"/>
              <a:ext cx="0" cy="222250"/>
            </a:xfrm>
            <a:prstGeom prst="straightConnector1">
              <a:avLst/>
            </a:prstGeom>
            <a:noFill/>
            <a:ln w="38100" cap="rnd" cmpd="sng">
              <a:solidFill>
                <a:schemeClr val="accent4"/>
              </a:solidFill>
              <a:prstDash val="solid"/>
              <a:round/>
              <a:headEnd type="none" w="med" len="med"/>
              <a:tailEnd type="none" w="med" len="med"/>
            </a:ln>
          </p:spPr>
        </p:cxnSp>
        <p:cxnSp>
          <p:nvCxnSpPr>
            <p:cNvPr id="68" name="Shape 283">
              <a:extLst>
                <a:ext uri="{FF2B5EF4-FFF2-40B4-BE49-F238E27FC236}">
                  <a16:creationId xmlns:a16="http://schemas.microsoft.com/office/drawing/2014/main" id="{1F489E87-2683-4270-99C8-B059B3932479}"/>
                </a:ext>
              </a:extLst>
            </p:cNvPr>
            <p:cNvCxnSpPr/>
            <p:nvPr/>
          </p:nvCxnSpPr>
          <p:spPr>
            <a:xfrm rot="10800000">
              <a:off x="-4649512" y="77787"/>
              <a:ext cx="0" cy="222250"/>
            </a:xfrm>
            <a:prstGeom prst="straightConnector1">
              <a:avLst/>
            </a:prstGeom>
            <a:noFill/>
            <a:ln w="38100" cap="rnd" cmpd="sng">
              <a:solidFill>
                <a:schemeClr val="accent4"/>
              </a:solidFill>
              <a:prstDash val="solid"/>
              <a:round/>
              <a:headEnd type="none" w="med" len="med"/>
              <a:tailEnd type="none" w="med" len="med"/>
            </a:ln>
          </p:spPr>
        </p:cxnSp>
        <p:cxnSp>
          <p:nvCxnSpPr>
            <p:cNvPr id="69" name="Shape 284">
              <a:extLst>
                <a:ext uri="{FF2B5EF4-FFF2-40B4-BE49-F238E27FC236}">
                  <a16:creationId xmlns:a16="http://schemas.microsoft.com/office/drawing/2014/main" id="{12283584-5C66-4E06-BAC7-0C02A4EDFB81}"/>
                </a:ext>
              </a:extLst>
            </p:cNvPr>
            <p:cNvCxnSpPr/>
            <p:nvPr/>
          </p:nvCxnSpPr>
          <p:spPr>
            <a:xfrm rot="10800000">
              <a:off x="-4581251" y="77787"/>
              <a:ext cx="0" cy="222250"/>
            </a:xfrm>
            <a:prstGeom prst="straightConnector1">
              <a:avLst/>
            </a:prstGeom>
            <a:noFill/>
            <a:ln w="38100" cap="rnd" cmpd="sng">
              <a:solidFill>
                <a:schemeClr val="accent4"/>
              </a:solidFill>
              <a:prstDash val="solid"/>
              <a:round/>
              <a:headEnd type="none" w="med" len="med"/>
              <a:tailEnd type="none" w="med" len="med"/>
            </a:ln>
          </p:spPr>
        </p:cxnSp>
      </p:grpSp>
      <p:grpSp>
        <p:nvGrpSpPr>
          <p:cNvPr id="71" name="Shape 285">
            <a:extLst>
              <a:ext uri="{FF2B5EF4-FFF2-40B4-BE49-F238E27FC236}">
                <a16:creationId xmlns:a16="http://schemas.microsoft.com/office/drawing/2014/main" id="{9D0D8FA7-4444-4166-AF37-82AD250F3BF5}"/>
              </a:ext>
            </a:extLst>
          </p:cNvPr>
          <p:cNvGrpSpPr/>
          <p:nvPr/>
        </p:nvGrpSpPr>
        <p:grpSpPr>
          <a:xfrm>
            <a:off x="475390" y="2567449"/>
            <a:ext cx="1869622" cy="2001912"/>
            <a:chOff x="245537" y="2146096"/>
            <a:chExt cx="1070999" cy="2477906"/>
          </a:xfrm>
        </p:grpSpPr>
        <p:grpSp>
          <p:nvGrpSpPr>
            <p:cNvPr id="72" name="Shape 286">
              <a:extLst>
                <a:ext uri="{FF2B5EF4-FFF2-40B4-BE49-F238E27FC236}">
                  <a16:creationId xmlns:a16="http://schemas.microsoft.com/office/drawing/2014/main" id="{0276D766-837E-4104-8C18-E13999A20270}"/>
                </a:ext>
              </a:extLst>
            </p:cNvPr>
            <p:cNvGrpSpPr/>
            <p:nvPr/>
          </p:nvGrpSpPr>
          <p:grpSpPr>
            <a:xfrm>
              <a:off x="266250" y="2146096"/>
              <a:ext cx="1029599" cy="2477906"/>
              <a:chOff x="266250" y="2146096"/>
              <a:chExt cx="1029599" cy="2477906"/>
            </a:xfrm>
          </p:grpSpPr>
          <p:sp>
            <p:nvSpPr>
              <p:cNvPr id="74" name="Shape 287" descr="PresentationLoad.com">
                <a:extLst>
                  <a:ext uri="{FF2B5EF4-FFF2-40B4-BE49-F238E27FC236}">
                    <a16:creationId xmlns:a16="http://schemas.microsoft.com/office/drawing/2014/main" id="{3023A786-0795-418B-8DE4-B5C2FCF8008C}"/>
                  </a:ext>
                </a:extLst>
              </p:cNvPr>
              <p:cNvSpPr/>
              <p:nvPr/>
            </p:nvSpPr>
            <p:spPr>
              <a:xfrm>
                <a:off x="280862" y="2146096"/>
                <a:ext cx="1000352" cy="2477906"/>
              </a:xfrm>
              <a:prstGeom prst="rect">
                <a:avLst/>
              </a:prstGeom>
              <a:solidFill>
                <a:schemeClr val="accent5"/>
              </a:solidFill>
              <a:ln>
                <a:noFill/>
              </a:ln>
            </p:spPr>
            <p:txBody>
              <a:bodyPr lIns="121900" tIns="60933" rIns="121900" bIns="60933" anchor="ctr" anchorCtr="0">
                <a:noAutofit/>
              </a:bodyPr>
              <a:lstStyle/>
              <a:p>
                <a:pPr marL="0" marR="0" lvl="0" indent="0" algn="ctr" defTabSz="457120" rtl="0" eaLnBrk="1" fontAlgn="auto" latinLnBrk="0" hangingPunct="0">
                  <a:lnSpc>
                    <a:spcPct val="100000"/>
                  </a:lnSpc>
                  <a:spcBef>
                    <a:spcPts val="0"/>
                  </a:spcBef>
                  <a:spcAft>
                    <a:spcPts val="0"/>
                  </a:spcAft>
                  <a:buClr>
                    <a:srgbClr val="394E55"/>
                  </a:buClr>
                  <a:buSzTx/>
                  <a:buFont typeface="Arial"/>
                  <a:buNone/>
                  <a:tabLst/>
                  <a:defRPr/>
                </a:pPr>
                <a:endParaRPr kumimoji="0" sz="9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75" name="Shape 288">
                <a:extLst>
                  <a:ext uri="{FF2B5EF4-FFF2-40B4-BE49-F238E27FC236}">
                    <a16:creationId xmlns:a16="http://schemas.microsoft.com/office/drawing/2014/main" id="{2A90CDCF-2F5A-461E-84F2-02B8F6BBE943}"/>
                  </a:ext>
                </a:extLst>
              </p:cNvPr>
              <p:cNvSpPr/>
              <p:nvPr/>
            </p:nvSpPr>
            <p:spPr>
              <a:xfrm>
                <a:off x="266250" y="3253698"/>
                <a:ext cx="1029599" cy="639300"/>
              </a:xfrm>
              <a:prstGeom prst="rect">
                <a:avLst/>
              </a:prstGeom>
              <a:noFill/>
              <a:ln>
                <a:noFill/>
              </a:ln>
            </p:spPr>
            <p:txBody>
              <a:bodyPr lIns="0" tIns="60933" rIns="0" bIns="60933" anchor="t" anchorCtr="0">
                <a:noAutofit/>
              </a:bodyPr>
              <a:lstStyle/>
              <a:p>
                <a:pPr marL="0" marR="0" lvl="0" indent="0" algn="ctr" defTabSz="457120" rtl="0" eaLnBrk="1" fontAlgn="auto" latinLnBrk="0" hangingPunct="0">
                  <a:lnSpc>
                    <a:spcPct val="100000"/>
                  </a:lnSpc>
                  <a:spcBef>
                    <a:spcPts val="0"/>
                  </a:spcBef>
                  <a:spcAft>
                    <a:spcPts val="0"/>
                  </a:spcAft>
                  <a:buClr>
                    <a:srgbClr val="FFFFFF"/>
                  </a:buClr>
                  <a:buSzPct val="25000"/>
                  <a:buFont typeface="Arial"/>
                  <a:buNone/>
                  <a:tabLst/>
                  <a:defRPr/>
                </a:pPr>
                <a:r>
                  <a:rPr kumimoji="0" lang="en" sz="2000" b="0" i="0" u="none" strike="noStrike" kern="0" cap="none" spc="0" normalizeH="0" baseline="0" noProof="0">
                    <a:ln>
                      <a:noFill/>
                    </a:ln>
                    <a:solidFill>
                      <a:srgbClr val="FFFFFF"/>
                    </a:solidFill>
                    <a:effectLst/>
                    <a:uLnTx/>
                    <a:uFillTx/>
                    <a:latin typeface="Arial" charset="0"/>
                    <a:ea typeface="Arial" charset="0"/>
                    <a:cs typeface="Arial" charset="0"/>
                    <a:sym typeface="Arial"/>
                  </a:rPr>
                  <a:t>Docker</a:t>
                </a:r>
                <a:br>
                  <a:rPr kumimoji="0" lang="en" sz="2000" b="0" i="0" u="none" strike="noStrike" kern="0" cap="none" spc="0" normalizeH="0" baseline="0" noProof="0">
                    <a:ln>
                      <a:noFill/>
                    </a:ln>
                    <a:solidFill>
                      <a:srgbClr val="FFFFFF"/>
                    </a:solidFill>
                    <a:effectLst/>
                    <a:uLnTx/>
                    <a:uFillTx/>
                    <a:latin typeface="Arial" charset="0"/>
                    <a:ea typeface="Arial" charset="0"/>
                    <a:cs typeface="Arial" charset="0"/>
                    <a:sym typeface="Arial"/>
                  </a:rPr>
                </a:br>
                <a:r>
                  <a:rPr kumimoji="0" lang="en" sz="2000" b="0" i="0" u="none" strike="noStrike" kern="0" cap="none" spc="0" normalizeH="0" baseline="0" noProof="0">
                    <a:ln>
                      <a:noFill/>
                    </a:ln>
                    <a:solidFill>
                      <a:srgbClr val="FFFFFF"/>
                    </a:solidFill>
                    <a:effectLst/>
                    <a:uLnTx/>
                    <a:uFillTx/>
                    <a:latin typeface="Arial" charset="0"/>
                    <a:ea typeface="Arial" charset="0"/>
                    <a:cs typeface="Arial" charset="0"/>
                    <a:sym typeface="Arial"/>
                  </a:rPr>
                  <a:t>Hosts </a:t>
                </a:r>
              </a:p>
              <a:p>
                <a:pPr marL="0" marR="0" lvl="0" indent="0" algn="ctr" defTabSz="457120" rtl="0" eaLnBrk="1" fontAlgn="auto" latinLnBrk="0" hangingPunct="0">
                  <a:lnSpc>
                    <a:spcPct val="100000"/>
                  </a:lnSpc>
                  <a:spcBef>
                    <a:spcPts val="0"/>
                  </a:spcBef>
                  <a:spcAft>
                    <a:spcPts val="0"/>
                  </a:spcAft>
                  <a:buClr>
                    <a:srgbClr val="FFFFFF"/>
                  </a:buClr>
                  <a:buSzTx/>
                  <a:buFont typeface="Arial"/>
                  <a:buNone/>
                  <a:tabLst/>
                  <a:defRPr/>
                </a:pPr>
                <a:endParaRPr kumimoji="0" sz="20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grpSp>
        <p:sp>
          <p:nvSpPr>
            <p:cNvPr id="73" name="Shape 289">
              <a:extLst>
                <a:ext uri="{FF2B5EF4-FFF2-40B4-BE49-F238E27FC236}">
                  <a16:creationId xmlns:a16="http://schemas.microsoft.com/office/drawing/2014/main" id="{761C2024-715C-4046-B0F9-69609AE6128F}"/>
                </a:ext>
              </a:extLst>
            </p:cNvPr>
            <p:cNvSpPr/>
            <p:nvPr/>
          </p:nvSpPr>
          <p:spPr>
            <a:xfrm>
              <a:off x="245537" y="2381555"/>
              <a:ext cx="1070999" cy="1056096"/>
            </a:xfrm>
            <a:prstGeom prst="rect">
              <a:avLst/>
            </a:prstGeom>
            <a:noFill/>
            <a:ln>
              <a:noFill/>
            </a:ln>
          </p:spPr>
          <p:txBody>
            <a:bodyPr lIns="121900" tIns="60933" rIns="121900" bIns="60933" anchor="t" anchorCtr="0">
              <a:noAutofit/>
            </a:bodyPr>
            <a:lstStyle/>
            <a:p>
              <a:pPr marL="0" marR="0" lvl="0" indent="0" algn="ctr" defTabSz="457120" rtl="0" eaLnBrk="1" fontAlgn="auto" latinLnBrk="0" hangingPunct="0">
                <a:lnSpc>
                  <a:spcPct val="100000"/>
                </a:lnSpc>
                <a:spcBef>
                  <a:spcPts val="0"/>
                </a:spcBef>
                <a:spcAft>
                  <a:spcPts val="0"/>
                </a:spcAft>
                <a:buClr>
                  <a:srgbClr val="FFFFFF"/>
                </a:buClr>
                <a:buSzPct val="25000"/>
                <a:buFont typeface="Arial"/>
                <a:buNone/>
                <a:tabLst/>
                <a:defRPr/>
              </a:pPr>
              <a:r>
                <a:rPr kumimoji="0" lang="en" sz="4267" b="1" i="0" u="none" strike="noStrike" kern="0" cap="none" spc="0" normalizeH="0" baseline="0" noProof="0" dirty="0">
                  <a:ln>
                    <a:noFill/>
                  </a:ln>
                  <a:solidFill>
                    <a:srgbClr val="FFFFFF"/>
                  </a:solidFill>
                  <a:effectLst/>
                  <a:uLnTx/>
                  <a:uFillTx/>
                  <a:latin typeface="Arial" charset="0"/>
                  <a:ea typeface="Arial" charset="0"/>
                  <a:cs typeface="Arial" charset="0"/>
                  <a:sym typeface="Arial"/>
                </a:rPr>
                <a:t>21.0M</a:t>
              </a:r>
            </a:p>
          </p:txBody>
        </p:sp>
      </p:grpSp>
      <p:grpSp>
        <p:nvGrpSpPr>
          <p:cNvPr id="76" name="Shape 290">
            <a:extLst>
              <a:ext uri="{FF2B5EF4-FFF2-40B4-BE49-F238E27FC236}">
                <a16:creationId xmlns:a16="http://schemas.microsoft.com/office/drawing/2014/main" id="{A85F5B5F-B2E6-4FB9-835E-D3187A99AD88}"/>
              </a:ext>
            </a:extLst>
          </p:cNvPr>
          <p:cNvGrpSpPr/>
          <p:nvPr/>
        </p:nvGrpSpPr>
        <p:grpSpPr>
          <a:xfrm>
            <a:off x="4339094" y="2567449"/>
            <a:ext cx="1876366" cy="2001911"/>
            <a:chOff x="1288588" y="2149501"/>
            <a:chExt cx="1074862" cy="2477906"/>
          </a:xfrm>
        </p:grpSpPr>
        <p:grpSp>
          <p:nvGrpSpPr>
            <p:cNvPr id="77" name="Shape 291">
              <a:extLst>
                <a:ext uri="{FF2B5EF4-FFF2-40B4-BE49-F238E27FC236}">
                  <a16:creationId xmlns:a16="http://schemas.microsoft.com/office/drawing/2014/main" id="{6F3C4BA9-F156-4FBD-9351-75D78293854B}"/>
                </a:ext>
              </a:extLst>
            </p:cNvPr>
            <p:cNvGrpSpPr/>
            <p:nvPr/>
          </p:nvGrpSpPr>
          <p:grpSpPr>
            <a:xfrm>
              <a:off x="1310495" y="2149501"/>
              <a:ext cx="1029572" cy="2477906"/>
              <a:chOff x="1310495" y="2149501"/>
              <a:chExt cx="1029572" cy="2477906"/>
            </a:xfrm>
          </p:grpSpPr>
          <p:sp>
            <p:nvSpPr>
              <p:cNvPr id="79" name="Shape 292" descr="PresentationLoad.com">
                <a:extLst>
                  <a:ext uri="{FF2B5EF4-FFF2-40B4-BE49-F238E27FC236}">
                    <a16:creationId xmlns:a16="http://schemas.microsoft.com/office/drawing/2014/main" id="{C4647209-9833-4C0E-A34B-87DAC6DDDDD5}"/>
                  </a:ext>
                </a:extLst>
              </p:cNvPr>
              <p:cNvSpPr/>
              <p:nvPr/>
            </p:nvSpPr>
            <p:spPr>
              <a:xfrm>
                <a:off x="1325107" y="2149501"/>
                <a:ext cx="1000352" cy="2477906"/>
              </a:xfrm>
              <a:prstGeom prst="rect">
                <a:avLst/>
              </a:prstGeom>
              <a:solidFill>
                <a:schemeClr val="accent3"/>
              </a:solidFill>
              <a:ln>
                <a:noFill/>
              </a:ln>
            </p:spPr>
            <p:txBody>
              <a:bodyPr lIns="121900" tIns="60933" rIns="121900" bIns="60933" anchor="ctr" anchorCtr="0">
                <a:noAutofit/>
              </a:bodyPr>
              <a:lstStyle/>
              <a:p>
                <a:pPr marL="0" marR="0" lvl="0" indent="0" algn="ctr" defTabSz="457120" rtl="0" eaLnBrk="1" fontAlgn="auto" latinLnBrk="0" hangingPunct="0">
                  <a:lnSpc>
                    <a:spcPct val="100000"/>
                  </a:lnSpc>
                  <a:spcBef>
                    <a:spcPts val="0"/>
                  </a:spcBef>
                  <a:spcAft>
                    <a:spcPts val="0"/>
                  </a:spcAft>
                  <a:buClr>
                    <a:srgbClr val="394E55"/>
                  </a:buClr>
                  <a:buSzTx/>
                  <a:buFont typeface="Arial"/>
                  <a:buNone/>
                  <a:tabLst/>
                  <a:defRPr/>
                </a:pPr>
                <a:endParaRPr kumimoji="0" sz="9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80" name="Shape 293">
                <a:extLst>
                  <a:ext uri="{FF2B5EF4-FFF2-40B4-BE49-F238E27FC236}">
                    <a16:creationId xmlns:a16="http://schemas.microsoft.com/office/drawing/2014/main" id="{B7B5E5C2-8415-4304-9200-3EF9C28CF22F}"/>
                  </a:ext>
                </a:extLst>
              </p:cNvPr>
              <p:cNvSpPr/>
              <p:nvPr/>
            </p:nvSpPr>
            <p:spPr>
              <a:xfrm>
                <a:off x="1310495" y="3257103"/>
                <a:ext cx="1029572" cy="1015622"/>
              </a:xfrm>
              <a:prstGeom prst="rect">
                <a:avLst/>
              </a:prstGeom>
              <a:noFill/>
              <a:ln>
                <a:noFill/>
              </a:ln>
            </p:spPr>
            <p:txBody>
              <a:bodyPr lIns="0" tIns="60933" rIns="0" bIns="60933" anchor="t" anchorCtr="0">
                <a:noAutofit/>
              </a:bodyPr>
              <a:lstStyle/>
              <a:p>
                <a:pPr marL="0" marR="0" lvl="0" indent="0" algn="ctr" defTabSz="457120" rtl="0" eaLnBrk="1" fontAlgn="auto" latinLnBrk="0" hangingPunct="0">
                  <a:lnSpc>
                    <a:spcPct val="100000"/>
                  </a:lnSpc>
                  <a:spcBef>
                    <a:spcPts val="0"/>
                  </a:spcBef>
                  <a:spcAft>
                    <a:spcPts val="0"/>
                  </a:spcAft>
                  <a:buClr>
                    <a:srgbClr val="FFFFFF"/>
                  </a:buClr>
                  <a:buSzPct val="25000"/>
                  <a:buFont typeface="Comfortaa"/>
                  <a:buNone/>
                  <a:tabLst/>
                  <a:defRPr/>
                </a:pPr>
                <a:r>
                  <a:rPr kumimoji="0" lang="en" sz="16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Growth in Docker</a:t>
                </a:r>
              </a:p>
              <a:p>
                <a:pPr marL="0" marR="0" lvl="0" indent="0" algn="ctr" defTabSz="457120" rtl="0" eaLnBrk="1" fontAlgn="auto" latinLnBrk="0" hangingPunct="0">
                  <a:lnSpc>
                    <a:spcPct val="100000"/>
                  </a:lnSpc>
                  <a:spcBef>
                    <a:spcPts val="0"/>
                  </a:spcBef>
                  <a:spcAft>
                    <a:spcPts val="0"/>
                  </a:spcAft>
                  <a:buClr>
                    <a:srgbClr val="FFFFFF"/>
                  </a:buClr>
                  <a:buSzPct val="25000"/>
                  <a:buFont typeface="Comfortaa"/>
                  <a:buNone/>
                  <a:tabLst/>
                  <a:defRPr/>
                </a:pPr>
                <a:r>
                  <a:rPr kumimoji="0" lang="en" sz="16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job listings</a:t>
                </a:r>
              </a:p>
            </p:txBody>
          </p:sp>
        </p:grpSp>
        <p:sp>
          <p:nvSpPr>
            <p:cNvPr id="78" name="Shape 294">
              <a:extLst>
                <a:ext uri="{FF2B5EF4-FFF2-40B4-BE49-F238E27FC236}">
                  <a16:creationId xmlns:a16="http://schemas.microsoft.com/office/drawing/2014/main" id="{573F1E10-DAEF-4A13-8D9C-79F29DD14605}"/>
                </a:ext>
              </a:extLst>
            </p:cNvPr>
            <p:cNvSpPr/>
            <p:nvPr/>
          </p:nvSpPr>
          <p:spPr>
            <a:xfrm>
              <a:off x="1288588" y="2384959"/>
              <a:ext cx="1074862" cy="1056095"/>
            </a:xfrm>
            <a:prstGeom prst="rect">
              <a:avLst/>
            </a:prstGeom>
            <a:noFill/>
            <a:ln>
              <a:noFill/>
            </a:ln>
          </p:spPr>
          <p:txBody>
            <a:bodyPr lIns="121900" tIns="60933" rIns="121900" bIns="60933" anchor="t" anchorCtr="0">
              <a:noAutofit/>
            </a:bodyPr>
            <a:lstStyle/>
            <a:p>
              <a:pPr marL="0" marR="0" lvl="0" indent="0" algn="ctr" defTabSz="457120" rtl="0" eaLnBrk="1" fontAlgn="auto" latinLnBrk="0" hangingPunct="0">
                <a:lnSpc>
                  <a:spcPct val="100000"/>
                </a:lnSpc>
                <a:spcBef>
                  <a:spcPts val="0"/>
                </a:spcBef>
                <a:spcAft>
                  <a:spcPts val="0"/>
                </a:spcAft>
                <a:buClr>
                  <a:srgbClr val="FFFFFF"/>
                </a:buClr>
                <a:buSzPct val="25000"/>
                <a:buFont typeface="Comfortaa"/>
                <a:buNone/>
                <a:tabLst/>
                <a:defRPr/>
              </a:pPr>
              <a:r>
                <a:rPr kumimoji="0" lang="en" sz="4000" b="1" i="0" u="none" strike="noStrike" kern="0" cap="none" spc="0" normalizeH="0" baseline="0" noProof="0" dirty="0">
                  <a:ln>
                    <a:noFill/>
                  </a:ln>
                  <a:solidFill>
                    <a:srgbClr val="FFFFFF"/>
                  </a:solidFill>
                  <a:effectLst/>
                  <a:uLnTx/>
                  <a:uFillTx/>
                  <a:latin typeface="Arial" charset="0"/>
                  <a:ea typeface="Arial" charset="0"/>
                  <a:cs typeface="Arial" charset="0"/>
                  <a:sym typeface="Arial"/>
                </a:rPr>
                <a:t>77K%</a:t>
              </a:r>
            </a:p>
          </p:txBody>
        </p:sp>
      </p:grpSp>
      <p:grpSp>
        <p:nvGrpSpPr>
          <p:cNvPr id="81" name="Shape 295">
            <a:extLst>
              <a:ext uri="{FF2B5EF4-FFF2-40B4-BE49-F238E27FC236}">
                <a16:creationId xmlns:a16="http://schemas.microsoft.com/office/drawing/2014/main" id="{DAF04105-AE77-4DC3-96D8-1E50B102F7C1}"/>
              </a:ext>
            </a:extLst>
          </p:cNvPr>
          <p:cNvGrpSpPr/>
          <p:nvPr/>
        </p:nvGrpSpPr>
        <p:grpSpPr>
          <a:xfrm>
            <a:off x="2406678" y="2561825"/>
            <a:ext cx="1859214" cy="2001912"/>
            <a:chOff x="3450108" y="2158023"/>
            <a:chExt cx="1065037" cy="2477906"/>
          </a:xfrm>
        </p:grpSpPr>
        <p:sp>
          <p:nvSpPr>
            <p:cNvPr id="82" name="Shape 296" descr="PresentationLoad.com">
              <a:extLst>
                <a:ext uri="{FF2B5EF4-FFF2-40B4-BE49-F238E27FC236}">
                  <a16:creationId xmlns:a16="http://schemas.microsoft.com/office/drawing/2014/main" id="{4A478460-0D48-49BA-BDF9-BA1738A799CB}"/>
                </a:ext>
              </a:extLst>
            </p:cNvPr>
            <p:cNvSpPr/>
            <p:nvPr/>
          </p:nvSpPr>
          <p:spPr>
            <a:xfrm>
              <a:off x="3482451" y="2158023"/>
              <a:ext cx="1000352" cy="2477906"/>
            </a:xfrm>
            <a:prstGeom prst="rect">
              <a:avLst/>
            </a:prstGeom>
            <a:solidFill>
              <a:schemeClr val="accent4"/>
            </a:solidFill>
            <a:ln>
              <a:noFill/>
            </a:ln>
          </p:spPr>
          <p:txBody>
            <a:bodyPr lIns="121900" tIns="60933" rIns="121900" bIns="60933" anchor="ctr" anchorCtr="0">
              <a:noAutofit/>
            </a:bodyPr>
            <a:lstStyle/>
            <a:p>
              <a:pPr marL="0" marR="0" lvl="0" indent="0" algn="ctr" defTabSz="457120" rtl="0" eaLnBrk="1" fontAlgn="auto" latinLnBrk="0" hangingPunct="0">
                <a:lnSpc>
                  <a:spcPct val="100000"/>
                </a:lnSpc>
                <a:spcBef>
                  <a:spcPts val="0"/>
                </a:spcBef>
                <a:spcAft>
                  <a:spcPts val="0"/>
                </a:spcAft>
                <a:buClr>
                  <a:srgbClr val="394E55"/>
                </a:buClr>
                <a:buSzTx/>
                <a:buFont typeface="Arial"/>
                <a:buNone/>
                <a:tabLst/>
                <a:defRPr/>
              </a:pPr>
              <a:endParaRPr kumimoji="0" sz="9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83" name="Shape 297">
              <a:extLst>
                <a:ext uri="{FF2B5EF4-FFF2-40B4-BE49-F238E27FC236}">
                  <a16:creationId xmlns:a16="http://schemas.microsoft.com/office/drawing/2014/main" id="{C7C734DD-FDFE-47E6-AC04-5DBBB7221B02}"/>
                </a:ext>
              </a:extLst>
            </p:cNvPr>
            <p:cNvSpPr/>
            <p:nvPr/>
          </p:nvSpPr>
          <p:spPr>
            <a:xfrm>
              <a:off x="3467841" y="3265625"/>
              <a:ext cx="1029572" cy="1236274"/>
            </a:xfrm>
            <a:prstGeom prst="rect">
              <a:avLst/>
            </a:prstGeom>
            <a:noFill/>
            <a:ln>
              <a:noFill/>
            </a:ln>
          </p:spPr>
          <p:txBody>
            <a:bodyPr lIns="0" tIns="60933" rIns="0" bIns="60933" anchor="t" anchorCtr="0">
              <a:noAutofit/>
            </a:bodyPr>
            <a:lstStyle/>
            <a:p>
              <a:pPr marL="0" marR="0" lvl="0" indent="0" algn="ctr" defTabSz="457120" rtl="0" eaLnBrk="1" fontAlgn="auto" latinLnBrk="0" hangingPunct="0">
                <a:lnSpc>
                  <a:spcPct val="100000"/>
                </a:lnSpc>
                <a:spcBef>
                  <a:spcPts val="0"/>
                </a:spcBef>
                <a:spcAft>
                  <a:spcPts val="0"/>
                </a:spcAft>
                <a:buClr>
                  <a:srgbClr val="FFFFFF"/>
                </a:buClr>
                <a:buSzPct val="25000"/>
                <a:buFont typeface="Comfortaa"/>
                <a:buNone/>
                <a:tabLst/>
                <a:defRPr/>
              </a:pPr>
              <a:r>
                <a:rPr kumimoji="0" lang="en-US" sz="2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Container downloads</a:t>
              </a:r>
              <a:endParaRPr kumimoji="0" lang="en" sz="20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84" name="Shape 298">
              <a:extLst>
                <a:ext uri="{FF2B5EF4-FFF2-40B4-BE49-F238E27FC236}">
                  <a16:creationId xmlns:a16="http://schemas.microsoft.com/office/drawing/2014/main" id="{B73049BC-6846-4BB0-AC6C-A010AA8FF8EB}"/>
                </a:ext>
              </a:extLst>
            </p:cNvPr>
            <p:cNvSpPr/>
            <p:nvPr/>
          </p:nvSpPr>
          <p:spPr>
            <a:xfrm>
              <a:off x="3450108" y="2393482"/>
              <a:ext cx="1065037" cy="1056096"/>
            </a:xfrm>
            <a:prstGeom prst="rect">
              <a:avLst/>
            </a:prstGeom>
            <a:noFill/>
            <a:ln>
              <a:noFill/>
            </a:ln>
          </p:spPr>
          <p:txBody>
            <a:bodyPr lIns="121900" tIns="60933" rIns="121900" bIns="60933" anchor="t" anchorCtr="0">
              <a:noAutofit/>
            </a:bodyPr>
            <a:lstStyle/>
            <a:p>
              <a:pPr marL="0" marR="0" lvl="0" indent="0" algn="ctr" defTabSz="457120" rtl="0" eaLnBrk="1" fontAlgn="auto" latinLnBrk="0" hangingPunct="0">
                <a:lnSpc>
                  <a:spcPct val="100000"/>
                </a:lnSpc>
                <a:spcBef>
                  <a:spcPts val="0"/>
                </a:spcBef>
                <a:spcAft>
                  <a:spcPts val="0"/>
                </a:spcAft>
                <a:buClr>
                  <a:srgbClr val="FFFFFF"/>
                </a:buClr>
                <a:buSzPct val="25000"/>
                <a:buFont typeface="Comfortaa"/>
                <a:buNone/>
                <a:tabLst/>
                <a:defRPr/>
              </a:pPr>
              <a:r>
                <a:rPr kumimoji="0" lang="en" sz="4267" b="1" i="0" u="none" strike="noStrike" kern="0" cap="none" spc="0" normalizeH="0" baseline="0" noProof="0" dirty="0">
                  <a:ln>
                    <a:noFill/>
                  </a:ln>
                  <a:solidFill>
                    <a:srgbClr val="FFFFFF"/>
                  </a:solidFill>
                  <a:effectLst/>
                  <a:uLnTx/>
                  <a:uFillTx/>
                  <a:latin typeface="Arial" charset="0"/>
                  <a:ea typeface="Arial" charset="0"/>
                  <a:cs typeface="Arial" charset="0"/>
                  <a:sym typeface="Arial"/>
                </a:rPr>
                <a:t>2</a:t>
              </a:r>
              <a:r>
                <a:rPr kumimoji="0" lang="en-US" sz="4267" b="1" i="0" u="none" strike="noStrike" kern="0" cap="none" spc="0" normalizeH="0" baseline="0" noProof="0" dirty="0">
                  <a:ln>
                    <a:noFill/>
                  </a:ln>
                  <a:solidFill>
                    <a:srgbClr val="FFFFFF"/>
                  </a:solidFill>
                  <a:effectLst/>
                  <a:uLnTx/>
                  <a:uFillTx/>
                  <a:latin typeface="Arial" charset="0"/>
                  <a:ea typeface="Arial" charset="0"/>
                  <a:cs typeface="Arial" charset="0"/>
                  <a:sym typeface="Arial"/>
                </a:rPr>
                <a:t>4</a:t>
              </a:r>
              <a:r>
                <a:rPr kumimoji="0" lang="en" sz="4267" b="1" i="0" u="none" strike="noStrike" kern="0" cap="none" spc="0" normalizeH="0" baseline="0" noProof="0" dirty="0">
                  <a:ln>
                    <a:noFill/>
                  </a:ln>
                  <a:solidFill>
                    <a:srgbClr val="FFFFFF"/>
                  </a:solidFill>
                  <a:effectLst/>
                  <a:uLnTx/>
                  <a:uFillTx/>
                  <a:latin typeface="Arial" charset="0"/>
                  <a:ea typeface="Arial" charset="0"/>
                  <a:cs typeface="Arial" charset="0"/>
                  <a:sym typeface="Arial"/>
                </a:rPr>
                <a:t>B</a:t>
              </a:r>
              <a:endParaRPr kumimoji="0" lang="en" sz="4667" b="1"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grpSp>
      <p:grpSp>
        <p:nvGrpSpPr>
          <p:cNvPr id="85" name="Shape 308">
            <a:extLst>
              <a:ext uri="{FF2B5EF4-FFF2-40B4-BE49-F238E27FC236}">
                <a16:creationId xmlns:a16="http://schemas.microsoft.com/office/drawing/2014/main" id="{1CB471DA-C986-4FE2-AE6B-E0037FD16DF6}"/>
              </a:ext>
            </a:extLst>
          </p:cNvPr>
          <p:cNvGrpSpPr/>
          <p:nvPr/>
        </p:nvGrpSpPr>
        <p:grpSpPr>
          <a:xfrm>
            <a:off x="4862036" y="1553030"/>
            <a:ext cx="872993" cy="970111"/>
            <a:chOff x="-4114273" y="2450091"/>
            <a:chExt cx="2854332" cy="3171867"/>
          </a:xfrm>
        </p:grpSpPr>
        <p:sp>
          <p:nvSpPr>
            <p:cNvPr id="86" name="Shape 309">
              <a:extLst>
                <a:ext uri="{FF2B5EF4-FFF2-40B4-BE49-F238E27FC236}">
                  <a16:creationId xmlns:a16="http://schemas.microsoft.com/office/drawing/2014/main" id="{9140EE33-CBBF-421C-ACA0-F44437AEFFD7}"/>
                </a:ext>
              </a:extLst>
            </p:cNvPr>
            <p:cNvSpPr/>
            <p:nvPr/>
          </p:nvSpPr>
          <p:spPr>
            <a:xfrm>
              <a:off x="-3669039" y="3295692"/>
              <a:ext cx="165668" cy="62126"/>
            </a:xfrm>
            <a:custGeom>
              <a:avLst/>
              <a:gdLst/>
              <a:ahLst/>
              <a:cxnLst/>
              <a:rect l="0" t="0" r="0" b="0"/>
              <a:pathLst>
                <a:path w="120000" h="120000" extrusionOk="0">
                  <a:moveTo>
                    <a:pt x="26086" y="0"/>
                  </a:moveTo>
                  <a:cubicBezTo>
                    <a:pt x="15652" y="0"/>
                    <a:pt x="0" y="26666"/>
                    <a:pt x="0" y="66666"/>
                  </a:cubicBezTo>
                  <a:cubicBezTo>
                    <a:pt x="0" y="93333"/>
                    <a:pt x="15652" y="120000"/>
                    <a:pt x="26086" y="120000"/>
                  </a:cubicBezTo>
                  <a:cubicBezTo>
                    <a:pt x="99130" y="120000"/>
                    <a:pt x="99130" y="120000"/>
                    <a:pt x="99130" y="120000"/>
                  </a:cubicBezTo>
                  <a:cubicBezTo>
                    <a:pt x="109565" y="120000"/>
                    <a:pt x="120000" y="93333"/>
                    <a:pt x="120000" y="66666"/>
                  </a:cubicBezTo>
                  <a:cubicBezTo>
                    <a:pt x="120000" y="26666"/>
                    <a:pt x="109565" y="0"/>
                    <a:pt x="99130" y="0"/>
                  </a:cubicBezTo>
                  <a:lnTo>
                    <a:pt x="26086" y="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sp>
          <p:nvSpPr>
            <p:cNvPr id="87" name="Shape 310">
              <a:extLst>
                <a:ext uri="{FF2B5EF4-FFF2-40B4-BE49-F238E27FC236}">
                  <a16:creationId xmlns:a16="http://schemas.microsoft.com/office/drawing/2014/main" id="{A62E1E04-8F3C-4D31-ACBC-D6CF1EBC20E5}"/>
                </a:ext>
              </a:extLst>
            </p:cNvPr>
            <p:cNvSpPr/>
            <p:nvPr/>
          </p:nvSpPr>
          <p:spPr>
            <a:xfrm>
              <a:off x="-3386021" y="3630480"/>
              <a:ext cx="1069943" cy="62126"/>
            </a:xfrm>
            <a:custGeom>
              <a:avLst/>
              <a:gdLst/>
              <a:ahLst/>
              <a:cxnLst/>
              <a:rect l="0" t="0" r="0" b="0"/>
              <a:pathLst>
                <a:path w="120000" h="120000" extrusionOk="0">
                  <a:moveTo>
                    <a:pt x="116821" y="120000"/>
                  </a:moveTo>
                  <a:cubicBezTo>
                    <a:pt x="118410" y="120000"/>
                    <a:pt x="120000" y="93333"/>
                    <a:pt x="120000" y="53333"/>
                  </a:cubicBezTo>
                  <a:cubicBezTo>
                    <a:pt x="120000" y="26666"/>
                    <a:pt x="118410" y="0"/>
                    <a:pt x="116821" y="0"/>
                  </a:cubicBezTo>
                  <a:cubicBezTo>
                    <a:pt x="3973" y="0"/>
                    <a:pt x="3973" y="0"/>
                    <a:pt x="3973" y="0"/>
                  </a:cubicBezTo>
                  <a:cubicBezTo>
                    <a:pt x="1589" y="0"/>
                    <a:pt x="0" y="26666"/>
                    <a:pt x="0" y="53333"/>
                  </a:cubicBezTo>
                  <a:cubicBezTo>
                    <a:pt x="0" y="93333"/>
                    <a:pt x="1589" y="120000"/>
                    <a:pt x="3973" y="120000"/>
                  </a:cubicBezTo>
                  <a:lnTo>
                    <a:pt x="116821" y="12000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sp>
          <p:nvSpPr>
            <p:cNvPr id="88" name="Shape 311">
              <a:extLst>
                <a:ext uri="{FF2B5EF4-FFF2-40B4-BE49-F238E27FC236}">
                  <a16:creationId xmlns:a16="http://schemas.microsoft.com/office/drawing/2014/main" id="{D0E1B82C-218A-4FAD-AB53-7BC52F812CD3}"/>
                </a:ext>
              </a:extLst>
            </p:cNvPr>
            <p:cNvSpPr/>
            <p:nvPr/>
          </p:nvSpPr>
          <p:spPr>
            <a:xfrm>
              <a:off x="-3386021" y="3954914"/>
              <a:ext cx="1069943" cy="62126"/>
            </a:xfrm>
            <a:custGeom>
              <a:avLst/>
              <a:gdLst/>
              <a:ahLst/>
              <a:cxnLst/>
              <a:rect l="0" t="0" r="0" b="0"/>
              <a:pathLst>
                <a:path w="120000" h="120000" extrusionOk="0">
                  <a:moveTo>
                    <a:pt x="116821" y="120000"/>
                  </a:moveTo>
                  <a:cubicBezTo>
                    <a:pt x="118410" y="120000"/>
                    <a:pt x="120000" y="93333"/>
                    <a:pt x="120000" y="66666"/>
                  </a:cubicBezTo>
                  <a:cubicBezTo>
                    <a:pt x="120000" y="26666"/>
                    <a:pt x="118410" y="0"/>
                    <a:pt x="116821" y="0"/>
                  </a:cubicBezTo>
                  <a:cubicBezTo>
                    <a:pt x="3973" y="0"/>
                    <a:pt x="3973" y="0"/>
                    <a:pt x="3973" y="0"/>
                  </a:cubicBezTo>
                  <a:cubicBezTo>
                    <a:pt x="1589" y="0"/>
                    <a:pt x="0" y="26666"/>
                    <a:pt x="0" y="66666"/>
                  </a:cubicBezTo>
                  <a:cubicBezTo>
                    <a:pt x="0" y="93333"/>
                    <a:pt x="1589" y="120000"/>
                    <a:pt x="3973" y="120000"/>
                  </a:cubicBezTo>
                  <a:lnTo>
                    <a:pt x="116821" y="12000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sp>
          <p:nvSpPr>
            <p:cNvPr id="89" name="Shape 312">
              <a:extLst>
                <a:ext uri="{FF2B5EF4-FFF2-40B4-BE49-F238E27FC236}">
                  <a16:creationId xmlns:a16="http://schemas.microsoft.com/office/drawing/2014/main" id="{5F981B0F-CC30-4C61-A5EA-78E51E47FEC4}"/>
                </a:ext>
              </a:extLst>
            </p:cNvPr>
            <p:cNvSpPr/>
            <p:nvPr/>
          </p:nvSpPr>
          <p:spPr>
            <a:xfrm>
              <a:off x="-3386021" y="3295692"/>
              <a:ext cx="1069943" cy="62126"/>
            </a:xfrm>
            <a:custGeom>
              <a:avLst/>
              <a:gdLst/>
              <a:ahLst/>
              <a:cxnLst/>
              <a:rect l="0" t="0" r="0" b="0"/>
              <a:pathLst>
                <a:path w="120000" h="120000" extrusionOk="0">
                  <a:moveTo>
                    <a:pt x="116821" y="120000"/>
                  </a:moveTo>
                  <a:cubicBezTo>
                    <a:pt x="118410" y="120000"/>
                    <a:pt x="120000" y="93333"/>
                    <a:pt x="120000" y="66666"/>
                  </a:cubicBezTo>
                  <a:cubicBezTo>
                    <a:pt x="120000" y="26666"/>
                    <a:pt x="118410" y="0"/>
                    <a:pt x="116821" y="0"/>
                  </a:cubicBezTo>
                  <a:cubicBezTo>
                    <a:pt x="3973" y="0"/>
                    <a:pt x="3973" y="0"/>
                    <a:pt x="3973" y="0"/>
                  </a:cubicBezTo>
                  <a:cubicBezTo>
                    <a:pt x="1589" y="0"/>
                    <a:pt x="0" y="26666"/>
                    <a:pt x="0" y="66666"/>
                  </a:cubicBezTo>
                  <a:cubicBezTo>
                    <a:pt x="0" y="93333"/>
                    <a:pt x="1589" y="120000"/>
                    <a:pt x="3973" y="120000"/>
                  </a:cubicBezTo>
                  <a:lnTo>
                    <a:pt x="116821" y="12000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sp>
          <p:nvSpPr>
            <p:cNvPr id="90" name="Shape 313">
              <a:extLst>
                <a:ext uri="{FF2B5EF4-FFF2-40B4-BE49-F238E27FC236}">
                  <a16:creationId xmlns:a16="http://schemas.microsoft.com/office/drawing/2014/main" id="{321B0490-6337-49F3-A7A1-8E49019C8055}"/>
                </a:ext>
              </a:extLst>
            </p:cNvPr>
            <p:cNvSpPr/>
            <p:nvPr/>
          </p:nvSpPr>
          <p:spPr>
            <a:xfrm>
              <a:off x="-3669039" y="4310414"/>
              <a:ext cx="165668" cy="62126"/>
            </a:xfrm>
            <a:custGeom>
              <a:avLst/>
              <a:gdLst/>
              <a:ahLst/>
              <a:cxnLst/>
              <a:rect l="0" t="0" r="0" b="0"/>
              <a:pathLst>
                <a:path w="120000" h="120000" extrusionOk="0">
                  <a:moveTo>
                    <a:pt x="26086" y="0"/>
                  </a:moveTo>
                  <a:cubicBezTo>
                    <a:pt x="15652" y="0"/>
                    <a:pt x="0" y="26666"/>
                    <a:pt x="0" y="53333"/>
                  </a:cubicBezTo>
                  <a:cubicBezTo>
                    <a:pt x="0" y="93333"/>
                    <a:pt x="15652" y="120000"/>
                    <a:pt x="26086" y="120000"/>
                  </a:cubicBezTo>
                  <a:cubicBezTo>
                    <a:pt x="99130" y="120000"/>
                    <a:pt x="99130" y="120000"/>
                    <a:pt x="99130" y="120000"/>
                  </a:cubicBezTo>
                  <a:cubicBezTo>
                    <a:pt x="109565" y="120000"/>
                    <a:pt x="120000" y="93333"/>
                    <a:pt x="120000" y="53333"/>
                  </a:cubicBezTo>
                  <a:cubicBezTo>
                    <a:pt x="120000" y="26666"/>
                    <a:pt x="109565" y="0"/>
                    <a:pt x="99130" y="0"/>
                  </a:cubicBezTo>
                  <a:lnTo>
                    <a:pt x="26086" y="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sp>
          <p:nvSpPr>
            <p:cNvPr id="91" name="Shape 314">
              <a:extLst>
                <a:ext uri="{FF2B5EF4-FFF2-40B4-BE49-F238E27FC236}">
                  <a16:creationId xmlns:a16="http://schemas.microsoft.com/office/drawing/2014/main" id="{79370EFE-9CAF-432D-9158-4D377590C8AE}"/>
                </a:ext>
              </a:extLst>
            </p:cNvPr>
            <p:cNvSpPr/>
            <p:nvPr/>
          </p:nvSpPr>
          <p:spPr>
            <a:xfrm>
              <a:off x="-3669039" y="3630480"/>
              <a:ext cx="165668" cy="62126"/>
            </a:xfrm>
            <a:custGeom>
              <a:avLst/>
              <a:gdLst/>
              <a:ahLst/>
              <a:cxnLst/>
              <a:rect l="0" t="0" r="0" b="0"/>
              <a:pathLst>
                <a:path w="120000" h="120000" extrusionOk="0">
                  <a:moveTo>
                    <a:pt x="26086" y="0"/>
                  </a:moveTo>
                  <a:cubicBezTo>
                    <a:pt x="15652" y="0"/>
                    <a:pt x="0" y="26666"/>
                    <a:pt x="0" y="53333"/>
                  </a:cubicBezTo>
                  <a:cubicBezTo>
                    <a:pt x="0" y="93333"/>
                    <a:pt x="15652" y="120000"/>
                    <a:pt x="26086" y="120000"/>
                  </a:cubicBezTo>
                  <a:cubicBezTo>
                    <a:pt x="99130" y="120000"/>
                    <a:pt x="99130" y="120000"/>
                    <a:pt x="99130" y="120000"/>
                  </a:cubicBezTo>
                  <a:cubicBezTo>
                    <a:pt x="109565" y="120000"/>
                    <a:pt x="120000" y="93333"/>
                    <a:pt x="120000" y="53333"/>
                  </a:cubicBezTo>
                  <a:cubicBezTo>
                    <a:pt x="120000" y="26666"/>
                    <a:pt x="109565" y="0"/>
                    <a:pt x="99130" y="0"/>
                  </a:cubicBezTo>
                  <a:lnTo>
                    <a:pt x="26086" y="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sp>
          <p:nvSpPr>
            <p:cNvPr id="92" name="Shape 315">
              <a:extLst>
                <a:ext uri="{FF2B5EF4-FFF2-40B4-BE49-F238E27FC236}">
                  <a16:creationId xmlns:a16="http://schemas.microsoft.com/office/drawing/2014/main" id="{5CED6CE6-9B4C-44F3-AB16-CE59FADA8482}"/>
                </a:ext>
              </a:extLst>
            </p:cNvPr>
            <p:cNvSpPr/>
            <p:nvPr/>
          </p:nvSpPr>
          <p:spPr>
            <a:xfrm>
              <a:off x="-3669039" y="3954914"/>
              <a:ext cx="165668" cy="62126"/>
            </a:xfrm>
            <a:custGeom>
              <a:avLst/>
              <a:gdLst/>
              <a:ahLst/>
              <a:cxnLst/>
              <a:rect l="0" t="0" r="0" b="0"/>
              <a:pathLst>
                <a:path w="120000" h="120000" extrusionOk="0">
                  <a:moveTo>
                    <a:pt x="26086" y="0"/>
                  </a:moveTo>
                  <a:cubicBezTo>
                    <a:pt x="15652" y="0"/>
                    <a:pt x="0" y="26666"/>
                    <a:pt x="0" y="66666"/>
                  </a:cubicBezTo>
                  <a:cubicBezTo>
                    <a:pt x="0" y="93333"/>
                    <a:pt x="15652" y="120000"/>
                    <a:pt x="26086" y="120000"/>
                  </a:cubicBezTo>
                  <a:cubicBezTo>
                    <a:pt x="99130" y="120000"/>
                    <a:pt x="99130" y="120000"/>
                    <a:pt x="99130" y="120000"/>
                  </a:cubicBezTo>
                  <a:cubicBezTo>
                    <a:pt x="109565" y="120000"/>
                    <a:pt x="120000" y="93333"/>
                    <a:pt x="120000" y="66666"/>
                  </a:cubicBezTo>
                  <a:cubicBezTo>
                    <a:pt x="120000" y="26666"/>
                    <a:pt x="109565" y="0"/>
                    <a:pt x="99130" y="0"/>
                  </a:cubicBezTo>
                  <a:lnTo>
                    <a:pt x="26086" y="0"/>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grpSp>
          <p:nvGrpSpPr>
            <p:cNvPr id="93" name="Shape 316">
              <a:extLst>
                <a:ext uri="{FF2B5EF4-FFF2-40B4-BE49-F238E27FC236}">
                  <a16:creationId xmlns:a16="http://schemas.microsoft.com/office/drawing/2014/main" id="{D0C80A68-F2CB-438C-96EE-03ECD0DD67A6}"/>
                </a:ext>
              </a:extLst>
            </p:cNvPr>
            <p:cNvGrpSpPr/>
            <p:nvPr/>
          </p:nvGrpSpPr>
          <p:grpSpPr>
            <a:xfrm>
              <a:off x="-4114273" y="2450091"/>
              <a:ext cx="2854332" cy="3171867"/>
              <a:chOff x="-4114273" y="2450091"/>
              <a:chExt cx="2854332" cy="3171867"/>
            </a:xfrm>
          </p:grpSpPr>
          <p:sp>
            <p:nvSpPr>
              <p:cNvPr id="94" name="Shape 317">
                <a:extLst>
                  <a:ext uri="{FF2B5EF4-FFF2-40B4-BE49-F238E27FC236}">
                    <a16:creationId xmlns:a16="http://schemas.microsoft.com/office/drawing/2014/main" id="{8A513941-B873-4776-9B85-82C0602E9825}"/>
                  </a:ext>
                </a:extLst>
              </p:cNvPr>
              <p:cNvSpPr/>
              <p:nvPr/>
            </p:nvSpPr>
            <p:spPr>
              <a:xfrm>
                <a:off x="-4114273" y="2450091"/>
                <a:ext cx="2854332" cy="3171867"/>
              </a:xfrm>
              <a:custGeom>
                <a:avLst/>
                <a:gdLst/>
                <a:ahLst/>
                <a:cxnLst/>
                <a:rect l="0" t="0" r="0" b="0"/>
                <a:pathLst>
                  <a:path w="120000" h="120000" extrusionOk="0">
                    <a:moveTo>
                      <a:pt x="8039" y="110547"/>
                    </a:moveTo>
                    <a:cubicBezTo>
                      <a:pt x="61339" y="110547"/>
                      <a:pt x="61339" y="110547"/>
                      <a:pt x="61339" y="110547"/>
                    </a:cubicBezTo>
                    <a:cubicBezTo>
                      <a:pt x="64615" y="113698"/>
                      <a:pt x="68486" y="116061"/>
                      <a:pt x="72952" y="117636"/>
                    </a:cubicBezTo>
                    <a:cubicBezTo>
                      <a:pt x="76823" y="119212"/>
                      <a:pt x="81290" y="120000"/>
                      <a:pt x="86054" y="120000"/>
                    </a:cubicBezTo>
                    <a:cubicBezTo>
                      <a:pt x="90521" y="120000"/>
                      <a:pt x="94987" y="119212"/>
                      <a:pt x="98858" y="117636"/>
                    </a:cubicBezTo>
                    <a:cubicBezTo>
                      <a:pt x="103027" y="116061"/>
                      <a:pt x="106898" y="113960"/>
                      <a:pt x="109875" y="111072"/>
                    </a:cubicBezTo>
                    <a:cubicBezTo>
                      <a:pt x="113151" y="108446"/>
                      <a:pt x="115533" y="105032"/>
                      <a:pt x="117320" y="101356"/>
                    </a:cubicBezTo>
                    <a:cubicBezTo>
                      <a:pt x="119106" y="97943"/>
                      <a:pt x="120000" y="94004"/>
                      <a:pt x="120000" y="90065"/>
                    </a:cubicBezTo>
                    <a:cubicBezTo>
                      <a:pt x="120000" y="85864"/>
                      <a:pt x="119106" y="81925"/>
                      <a:pt x="117320" y="78512"/>
                    </a:cubicBezTo>
                    <a:cubicBezTo>
                      <a:pt x="115533" y="74835"/>
                      <a:pt x="113151" y="71422"/>
                      <a:pt x="109875" y="68796"/>
                    </a:cubicBezTo>
                    <a:cubicBezTo>
                      <a:pt x="106898" y="65908"/>
                      <a:pt x="103027" y="63807"/>
                      <a:pt x="98858" y="62231"/>
                    </a:cubicBezTo>
                    <a:cubicBezTo>
                      <a:pt x="97965" y="61969"/>
                      <a:pt x="96774" y="61444"/>
                      <a:pt x="95880" y="61181"/>
                    </a:cubicBezTo>
                    <a:cubicBezTo>
                      <a:pt x="95880" y="9715"/>
                      <a:pt x="95880" y="9715"/>
                      <a:pt x="95880" y="9715"/>
                    </a:cubicBezTo>
                    <a:cubicBezTo>
                      <a:pt x="95880" y="5776"/>
                      <a:pt x="92009" y="2363"/>
                      <a:pt x="87543" y="2363"/>
                    </a:cubicBezTo>
                    <a:cubicBezTo>
                      <a:pt x="67295" y="2363"/>
                      <a:pt x="67295" y="2363"/>
                      <a:pt x="67295" y="2363"/>
                    </a:cubicBezTo>
                    <a:cubicBezTo>
                      <a:pt x="67295" y="1050"/>
                      <a:pt x="67295" y="1050"/>
                      <a:pt x="67295" y="1050"/>
                    </a:cubicBezTo>
                    <a:cubicBezTo>
                      <a:pt x="67295" y="525"/>
                      <a:pt x="66699" y="0"/>
                      <a:pt x="66104" y="0"/>
                    </a:cubicBezTo>
                    <a:cubicBezTo>
                      <a:pt x="29776" y="0"/>
                      <a:pt x="29776" y="0"/>
                      <a:pt x="29776" y="0"/>
                    </a:cubicBezTo>
                    <a:cubicBezTo>
                      <a:pt x="28883" y="0"/>
                      <a:pt x="28287" y="525"/>
                      <a:pt x="28287" y="1050"/>
                    </a:cubicBezTo>
                    <a:cubicBezTo>
                      <a:pt x="28287" y="2363"/>
                      <a:pt x="28287" y="2363"/>
                      <a:pt x="28287" y="2363"/>
                    </a:cubicBezTo>
                    <a:cubicBezTo>
                      <a:pt x="8039" y="2363"/>
                      <a:pt x="8039" y="2363"/>
                      <a:pt x="8039" y="2363"/>
                    </a:cubicBezTo>
                    <a:cubicBezTo>
                      <a:pt x="5657" y="2363"/>
                      <a:pt x="3870" y="3150"/>
                      <a:pt x="2382" y="4463"/>
                    </a:cubicBezTo>
                    <a:cubicBezTo>
                      <a:pt x="893" y="5776"/>
                      <a:pt x="0" y="7614"/>
                      <a:pt x="0" y="9715"/>
                    </a:cubicBezTo>
                    <a:cubicBezTo>
                      <a:pt x="0" y="103194"/>
                      <a:pt x="0" y="103194"/>
                      <a:pt x="0" y="103194"/>
                    </a:cubicBezTo>
                    <a:cubicBezTo>
                      <a:pt x="0" y="107396"/>
                      <a:pt x="3573" y="110547"/>
                      <a:pt x="8039" y="110547"/>
                    </a:cubicBezTo>
                    <a:close/>
                    <a:moveTo>
                      <a:pt x="94094" y="63282"/>
                    </a:moveTo>
                    <a:cubicBezTo>
                      <a:pt x="94094" y="63282"/>
                      <a:pt x="94094" y="63282"/>
                      <a:pt x="94094" y="63282"/>
                    </a:cubicBezTo>
                    <a:cubicBezTo>
                      <a:pt x="95583" y="63544"/>
                      <a:pt x="96774" y="64070"/>
                      <a:pt x="97965" y="64595"/>
                    </a:cubicBezTo>
                    <a:cubicBezTo>
                      <a:pt x="101836" y="65908"/>
                      <a:pt x="105111" y="68008"/>
                      <a:pt x="108089" y="70371"/>
                    </a:cubicBezTo>
                    <a:cubicBezTo>
                      <a:pt x="111066" y="72997"/>
                      <a:pt x="113151" y="76148"/>
                      <a:pt x="114937" y="79299"/>
                    </a:cubicBezTo>
                    <a:cubicBezTo>
                      <a:pt x="116426" y="82713"/>
                      <a:pt x="117320" y="86126"/>
                      <a:pt x="117320" y="90065"/>
                    </a:cubicBezTo>
                    <a:cubicBezTo>
                      <a:pt x="117320" y="93741"/>
                      <a:pt x="116426" y="97155"/>
                      <a:pt x="114937" y="100568"/>
                    </a:cubicBezTo>
                    <a:cubicBezTo>
                      <a:pt x="113151" y="103719"/>
                      <a:pt x="111066" y="106870"/>
                      <a:pt x="108089" y="109496"/>
                    </a:cubicBezTo>
                    <a:cubicBezTo>
                      <a:pt x="105111" y="111859"/>
                      <a:pt x="101836" y="113960"/>
                      <a:pt x="97965" y="115273"/>
                    </a:cubicBezTo>
                    <a:cubicBezTo>
                      <a:pt x="94094" y="116849"/>
                      <a:pt x="90223" y="117374"/>
                      <a:pt x="86054" y="117374"/>
                    </a:cubicBezTo>
                    <a:cubicBezTo>
                      <a:pt x="81588" y="117374"/>
                      <a:pt x="77717" y="116849"/>
                      <a:pt x="73846" y="115273"/>
                    </a:cubicBezTo>
                    <a:cubicBezTo>
                      <a:pt x="70272" y="113960"/>
                      <a:pt x="66699" y="111859"/>
                      <a:pt x="63722" y="109496"/>
                    </a:cubicBezTo>
                    <a:cubicBezTo>
                      <a:pt x="61042" y="107133"/>
                      <a:pt x="58957" y="104245"/>
                      <a:pt x="57468" y="101356"/>
                    </a:cubicBezTo>
                    <a:cubicBezTo>
                      <a:pt x="57468" y="101094"/>
                      <a:pt x="57468" y="101094"/>
                      <a:pt x="57468" y="101094"/>
                    </a:cubicBezTo>
                    <a:cubicBezTo>
                      <a:pt x="57171" y="100831"/>
                      <a:pt x="57171" y="100568"/>
                      <a:pt x="57171" y="100568"/>
                    </a:cubicBezTo>
                    <a:cubicBezTo>
                      <a:pt x="55682" y="97155"/>
                      <a:pt x="54789" y="93741"/>
                      <a:pt x="54789" y="90065"/>
                    </a:cubicBezTo>
                    <a:cubicBezTo>
                      <a:pt x="54789" y="86126"/>
                      <a:pt x="55682" y="82713"/>
                      <a:pt x="57171" y="79299"/>
                    </a:cubicBezTo>
                    <a:cubicBezTo>
                      <a:pt x="58660" y="76148"/>
                      <a:pt x="61042" y="72997"/>
                      <a:pt x="63722" y="70371"/>
                    </a:cubicBezTo>
                    <a:cubicBezTo>
                      <a:pt x="66699" y="68008"/>
                      <a:pt x="70272" y="65908"/>
                      <a:pt x="73846" y="64595"/>
                    </a:cubicBezTo>
                    <a:cubicBezTo>
                      <a:pt x="80397" y="62231"/>
                      <a:pt x="87543" y="61706"/>
                      <a:pt x="94094" y="63282"/>
                    </a:cubicBezTo>
                    <a:close/>
                    <a:moveTo>
                      <a:pt x="67295" y="4726"/>
                    </a:moveTo>
                    <a:cubicBezTo>
                      <a:pt x="87543" y="4726"/>
                      <a:pt x="87543" y="4726"/>
                      <a:pt x="87543" y="4726"/>
                    </a:cubicBezTo>
                    <a:cubicBezTo>
                      <a:pt x="90521" y="4726"/>
                      <a:pt x="93200" y="7089"/>
                      <a:pt x="93200" y="9715"/>
                    </a:cubicBezTo>
                    <a:cubicBezTo>
                      <a:pt x="93200" y="60656"/>
                      <a:pt x="93200" y="60656"/>
                      <a:pt x="93200" y="60656"/>
                    </a:cubicBezTo>
                    <a:cubicBezTo>
                      <a:pt x="90818" y="60131"/>
                      <a:pt x="88436" y="59868"/>
                      <a:pt x="86054" y="59868"/>
                    </a:cubicBezTo>
                    <a:cubicBezTo>
                      <a:pt x="86054" y="11291"/>
                      <a:pt x="86054" y="11291"/>
                      <a:pt x="86054" y="11291"/>
                    </a:cubicBezTo>
                    <a:cubicBezTo>
                      <a:pt x="86054" y="10503"/>
                      <a:pt x="85459" y="9978"/>
                      <a:pt x="84565" y="9978"/>
                    </a:cubicBezTo>
                    <a:cubicBezTo>
                      <a:pt x="67295" y="9978"/>
                      <a:pt x="67295" y="9978"/>
                      <a:pt x="67295" y="9978"/>
                    </a:cubicBezTo>
                    <a:lnTo>
                      <a:pt x="67295" y="4726"/>
                    </a:lnTo>
                    <a:close/>
                    <a:moveTo>
                      <a:pt x="30967" y="2363"/>
                    </a:moveTo>
                    <a:cubicBezTo>
                      <a:pt x="64615" y="2363"/>
                      <a:pt x="64615" y="2363"/>
                      <a:pt x="64615" y="2363"/>
                    </a:cubicBezTo>
                    <a:cubicBezTo>
                      <a:pt x="64615" y="6564"/>
                      <a:pt x="64615" y="10765"/>
                      <a:pt x="64615" y="15229"/>
                    </a:cubicBezTo>
                    <a:cubicBezTo>
                      <a:pt x="30967" y="15229"/>
                      <a:pt x="30967" y="15229"/>
                      <a:pt x="30967" y="15229"/>
                    </a:cubicBezTo>
                    <a:cubicBezTo>
                      <a:pt x="30967" y="10765"/>
                      <a:pt x="30967" y="6564"/>
                      <a:pt x="30967" y="2363"/>
                    </a:cubicBezTo>
                    <a:close/>
                    <a:moveTo>
                      <a:pt x="29776" y="17592"/>
                    </a:moveTo>
                    <a:cubicBezTo>
                      <a:pt x="66104" y="17592"/>
                      <a:pt x="66104" y="17592"/>
                      <a:pt x="66104" y="17592"/>
                    </a:cubicBezTo>
                    <a:cubicBezTo>
                      <a:pt x="66699" y="17592"/>
                      <a:pt x="67295" y="17067"/>
                      <a:pt x="67295" y="16280"/>
                    </a:cubicBezTo>
                    <a:cubicBezTo>
                      <a:pt x="67295" y="12603"/>
                      <a:pt x="67295" y="12603"/>
                      <a:pt x="67295" y="12603"/>
                    </a:cubicBezTo>
                    <a:cubicBezTo>
                      <a:pt x="83374" y="12603"/>
                      <a:pt x="83374" y="12603"/>
                      <a:pt x="83374" y="12603"/>
                    </a:cubicBezTo>
                    <a:cubicBezTo>
                      <a:pt x="83374" y="60131"/>
                      <a:pt x="83374" y="60131"/>
                      <a:pt x="83374" y="60131"/>
                    </a:cubicBezTo>
                    <a:cubicBezTo>
                      <a:pt x="79801" y="60393"/>
                      <a:pt x="76228" y="61181"/>
                      <a:pt x="72952" y="62231"/>
                    </a:cubicBezTo>
                    <a:cubicBezTo>
                      <a:pt x="68784" y="63807"/>
                      <a:pt x="64913" y="65908"/>
                      <a:pt x="61935" y="68796"/>
                    </a:cubicBezTo>
                    <a:cubicBezTo>
                      <a:pt x="61339" y="69321"/>
                      <a:pt x="60744" y="69846"/>
                      <a:pt x="60446" y="70371"/>
                    </a:cubicBezTo>
                    <a:cubicBezTo>
                      <a:pt x="32158" y="70371"/>
                      <a:pt x="32158" y="70371"/>
                      <a:pt x="32158" y="70371"/>
                    </a:cubicBezTo>
                    <a:cubicBezTo>
                      <a:pt x="31265" y="70371"/>
                      <a:pt x="30669" y="70897"/>
                      <a:pt x="30669" y="71422"/>
                    </a:cubicBezTo>
                    <a:cubicBezTo>
                      <a:pt x="30669" y="72210"/>
                      <a:pt x="31265" y="72735"/>
                      <a:pt x="32158" y="72735"/>
                    </a:cubicBezTo>
                    <a:cubicBezTo>
                      <a:pt x="58064" y="72735"/>
                      <a:pt x="58064" y="72735"/>
                      <a:pt x="58064" y="72735"/>
                    </a:cubicBezTo>
                    <a:cubicBezTo>
                      <a:pt x="56873" y="74573"/>
                      <a:pt x="55384" y="76411"/>
                      <a:pt x="54491" y="78512"/>
                    </a:cubicBezTo>
                    <a:cubicBezTo>
                      <a:pt x="53002" y="81925"/>
                      <a:pt x="52109" y="85864"/>
                      <a:pt x="52109" y="90065"/>
                    </a:cubicBezTo>
                    <a:cubicBezTo>
                      <a:pt x="52109" y="93741"/>
                      <a:pt x="52704" y="97155"/>
                      <a:pt x="54193" y="100568"/>
                    </a:cubicBezTo>
                    <a:cubicBezTo>
                      <a:pt x="12506" y="100568"/>
                      <a:pt x="12506" y="100568"/>
                      <a:pt x="12506" y="100568"/>
                    </a:cubicBezTo>
                    <a:cubicBezTo>
                      <a:pt x="12506" y="12603"/>
                      <a:pt x="12506" y="12603"/>
                      <a:pt x="12506" y="12603"/>
                    </a:cubicBezTo>
                    <a:cubicBezTo>
                      <a:pt x="28287" y="12603"/>
                      <a:pt x="28287" y="12603"/>
                      <a:pt x="28287" y="12603"/>
                    </a:cubicBezTo>
                    <a:cubicBezTo>
                      <a:pt x="28287" y="16280"/>
                      <a:pt x="28287" y="16280"/>
                      <a:pt x="28287" y="16280"/>
                    </a:cubicBezTo>
                    <a:cubicBezTo>
                      <a:pt x="28287" y="17067"/>
                      <a:pt x="28883" y="17592"/>
                      <a:pt x="29776" y="17592"/>
                    </a:cubicBezTo>
                    <a:close/>
                    <a:moveTo>
                      <a:pt x="2679" y="9715"/>
                    </a:moveTo>
                    <a:cubicBezTo>
                      <a:pt x="2679" y="8402"/>
                      <a:pt x="3275" y="7089"/>
                      <a:pt x="4168" y="6301"/>
                    </a:cubicBezTo>
                    <a:cubicBezTo>
                      <a:pt x="5062" y="5251"/>
                      <a:pt x="6550" y="4726"/>
                      <a:pt x="8039" y="4726"/>
                    </a:cubicBezTo>
                    <a:cubicBezTo>
                      <a:pt x="28287" y="4726"/>
                      <a:pt x="28287" y="4726"/>
                      <a:pt x="28287" y="4726"/>
                    </a:cubicBezTo>
                    <a:cubicBezTo>
                      <a:pt x="28287" y="9978"/>
                      <a:pt x="28287" y="9978"/>
                      <a:pt x="28287" y="9978"/>
                    </a:cubicBezTo>
                    <a:cubicBezTo>
                      <a:pt x="11017" y="9978"/>
                      <a:pt x="11017" y="9978"/>
                      <a:pt x="11017" y="9978"/>
                    </a:cubicBezTo>
                    <a:cubicBezTo>
                      <a:pt x="10124" y="9978"/>
                      <a:pt x="9528" y="10503"/>
                      <a:pt x="9528" y="11291"/>
                    </a:cubicBezTo>
                    <a:cubicBezTo>
                      <a:pt x="9528" y="101619"/>
                      <a:pt x="9528" y="101619"/>
                      <a:pt x="9528" y="101619"/>
                    </a:cubicBezTo>
                    <a:cubicBezTo>
                      <a:pt x="9528" y="102407"/>
                      <a:pt x="10124" y="102932"/>
                      <a:pt x="11017" y="102932"/>
                    </a:cubicBezTo>
                    <a:cubicBezTo>
                      <a:pt x="55384" y="102932"/>
                      <a:pt x="55384" y="102932"/>
                      <a:pt x="55384" y="102932"/>
                    </a:cubicBezTo>
                    <a:cubicBezTo>
                      <a:pt x="56277" y="104770"/>
                      <a:pt x="57468" y="106608"/>
                      <a:pt x="58957" y="108183"/>
                    </a:cubicBezTo>
                    <a:cubicBezTo>
                      <a:pt x="8039" y="108183"/>
                      <a:pt x="8039" y="108183"/>
                      <a:pt x="8039" y="108183"/>
                    </a:cubicBezTo>
                    <a:cubicBezTo>
                      <a:pt x="5062" y="108183"/>
                      <a:pt x="2679" y="106083"/>
                      <a:pt x="2679" y="103194"/>
                    </a:cubicBezTo>
                    <a:lnTo>
                      <a:pt x="2679" y="9715"/>
                    </a:lnTo>
                    <a:close/>
                  </a:path>
                </a:pathLst>
              </a:custGeom>
              <a:solidFill>
                <a:schemeClr val="accent3"/>
              </a:solidFill>
              <a:ln>
                <a:noFill/>
              </a:ln>
            </p:spPr>
            <p:txBody>
              <a:bodyPr lIns="121900" tIns="60933" rIns="121900" bIns="60933"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0095E5"/>
                  </a:solidFill>
                  <a:effectLst/>
                  <a:uLnTx/>
                  <a:uFillTx/>
                  <a:latin typeface="Arial" charset="0"/>
                  <a:ea typeface="Arial" charset="0"/>
                  <a:cs typeface="Arial" charset="0"/>
                  <a:sym typeface="Arial"/>
                </a:endParaRPr>
              </a:p>
            </p:txBody>
          </p:sp>
          <p:grpSp>
            <p:nvGrpSpPr>
              <p:cNvPr id="95" name="Shape 318">
                <a:extLst>
                  <a:ext uri="{FF2B5EF4-FFF2-40B4-BE49-F238E27FC236}">
                    <a16:creationId xmlns:a16="http://schemas.microsoft.com/office/drawing/2014/main" id="{250AEAA2-ACC0-4182-BDB3-B5FCA40ECAD8}"/>
                  </a:ext>
                </a:extLst>
              </p:cNvPr>
              <p:cNvGrpSpPr/>
              <p:nvPr/>
            </p:nvGrpSpPr>
            <p:grpSpPr>
              <a:xfrm>
                <a:off x="-2490214" y="4372540"/>
                <a:ext cx="805032" cy="801343"/>
                <a:chOff x="6114039" y="609600"/>
                <a:chExt cx="1112067" cy="982531"/>
              </a:xfrm>
            </p:grpSpPr>
            <p:sp>
              <p:nvSpPr>
                <p:cNvPr id="96" name="Shape 319">
                  <a:extLst>
                    <a:ext uri="{FF2B5EF4-FFF2-40B4-BE49-F238E27FC236}">
                      <a16:creationId xmlns:a16="http://schemas.microsoft.com/office/drawing/2014/main" id="{59640764-43BE-4F12-B603-CD6378395B42}"/>
                    </a:ext>
                  </a:extLst>
                </p:cNvPr>
                <p:cNvSpPr/>
                <p:nvPr/>
              </p:nvSpPr>
              <p:spPr>
                <a:xfrm rot="10800000">
                  <a:off x="6114039" y="1118795"/>
                  <a:ext cx="387274" cy="473336"/>
                </a:xfrm>
                <a:prstGeom prst="downArrow">
                  <a:avLst>
                    <a:gd name="adj1" fmla="val 50000"/>
                    <a:gd name="adj2" fmla="val 50000"/>
                  </a:avLst>
                </a:prstGeom>
                <a:solidFill>
                  <a:schemeClr val="accent3"/>
                </a:solidFill>
                <a:ln>
                  <a:noFill/>
                </a:ln>
              </p:spPr>
              <p:txBody>
                <a:bodyPr lIns="121900" tIns="60933" rIns="121900" bIns="60933" anchor="ctr" anchorCtr="0">
                  <a:noAutofit/>
                </a:bodyPr>
                <a:lstStyle/>
                <a:p>
                  <a:pPr marL="0" marR="0" lvl="0" indent="0" algn="ctr"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97" name="Shape 320">
                  <a:extLst>
                    <a:ext uri="{FF2B5EF4-FFF2-40B4-BE49-F238E27FC236}">
                      <a16:creationId xmlns:a16="http://schemas.microsoft.com/office/drawing/2014/main" id="{48512CA1-4BAA-4CC0-8015-359D7D213BA9}"/>
                    </a:ext>
                  </a:extLst>
                </p:cNvPr>
                <p:cNvSpPr/>
                <p:nvPr/>
              </p:nvSpPr>
              <p:spPr>
                <a:xfrm rot="10800000">
                  <a:off x="6485343" y="860612"/>
                  <a:ext cx="387274" cy="731519"/>
                </a:xfrm>
                <a:prstGeom prst="downArrow">
                  <a:avLst>
                    <a:gd name="adj1" fmla="val 50000"/>
                    <a:gd name="adj2" fmla="val 50000"/>
                  </a:avLst>
                </a:prstGeom>
                <a:solidFill>
                  <a:schemeClr val="accent3"/>
                </a:solidFill>
                <a:ln>
                  <a:noFill/>
                </a:ln>
              </p:spPr>
              <p:txBody>
                <a:bodyPr lIns="121900" tIns="60933" rIns="121900" bIns="60933" anchor="ctr" anchorCtr="0">
                  <a:noAutofit/>
                </a:bodyPr>
                <a:lstStyle/>
                <a:p>
                  <a:pPr marL="0" marR="0" lvl="0" indent="0" algn="ctr"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98" name="Shape 321">
                  <a:extLst>
                    <a:ext uri="{FF2B5EF4-FFF2-40B4-BE49-F238E27FC236}">
                      <a16:creationId xmlns:a16="http://schemas.microsoft.com/office/drawing/2014/main" id="{AB97EE31-D1E8-4510-996D-EDBE6D0CC659}"/>
                    </a:ext>
                  </a:extLst>
                </p:cNvPr>
                <p:cNvSpPr/>
                <p:nvPr/>
              </p:nvSpPr>
              <p:spPr>
                <a:xfrm rot="10800000">
                  <a:off x="6838832" y="609600"/>
                  <a:ext cx="387274" cy="982531"/>
                </a:xfrm>
                <a:prstGeom prst="downArrow">
                  <a:avLst>
                    <a:gd name="adj1" fmla="val 50000"/>
                    <a:gd name="adj2" fmla="val 50000"/>
                  </a:avLst>
                </a:prstGeom>
                <a:solidFill>
                  <a:schemeClr val="accent3"/>
                </a:solidFill>
                <a:ln>
                  <a:noFill/>
                </a:ln>
              </p:spPr>
              <p:txBody>
                <a:bodyPr lIns="121900" tIns="60933" rIns="121900" bIns="60933" anchor="ctr" anchorCtr="0">
                  <a:noAutofit/>
                </a:bodyPr>
                <a:lstStyle/>
                <a:p>
                  <a:pPr marL="0" marR="0" lvl="0" indent="0" algn="ctr" defTabSz="457120" rtl="0" eaLnBrk="1" fontAlgn="auto" latinLnBrk="0" hangingPunct="0">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grpSp>
        </p:grpSp>
      </p:grpSp>
      <p:sp>
        <p:nvSpPr>
          <p:cNvPr id="99" name="Shape 544">
            <a:extLst>
              <a:ext uri="{FF2B5EF4-FFF2-40B4-BE49-F238E27FC236}">
                <a16:creationId xmlns:a16="http://schemas.microsoft.com/office/drawing/2014/main" id="{1FEB70C2-2E19-478D-AAED-8A3CF54E9C3E}"/>
              </a:ext>
            </a:extLst>
          </p:cNvPr>
          <p:cNvSpPr/>
          <p:nvPr/>
        </p:nvSpPr>
        <p:spPr>
          <a:xfrm>
            <a:off x="784996" y="1675142"/>
            <a:ext cx="1093634" cy="723091"/>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chemeClr val="accent5"/>
          </a:solidFill>
          <a:ln>
            <a:noFill/>
          </a:ln>
        </p:spPr>
        <p:txBody>
          <a:bodyPr wrap="square" lIns="91433" tIns="45700" rIns="91433" bIns="45700" anchor="t" anchorCtr="0">
            <a:noAutofit/>
          </a:bodyPr>
          <a:lstStyle/>
          <a:p>
            <a:pPr marL="0" marR="0" lvl="0" indent="0" algn="l" defTabSz="457120" rtl="0" eaLnBrk="1" fontAlgn="auto" latinLnBrk="0" hangingPunct="0">
              <a:lnSpc>
                <a:spcPct val="100000"/>
              </a:lnSpc>
              <a:spcBef>
                <a:spcPts val="0"/>
              </a:spcBef>
              <a:spcAft>
                <a:spcPts val="0"/>
              </a:spcAft>
              <a:buClr>
                <a:srgbClr val="000000"/>
              </a:buClr>
              <a:buSzTx/>
              <a:buFontTx/>
              <a:buNone/>
              <a:tabLst/>
              <a:defRPr/>
            </a:pPr>
            <a:endParaRPr kumimoji="0" sz="1600" b="0" i="0" u="none" strike="noStrike" kern="0" cap="none" spc="0" normalizeH="0" baseline="0" noProof="0" dirty="0">
              <a:ln>
                <a:noFill/>
              </a:ln>
              <a:solidFill>
                <a:srgbClr val="171717"/>
              </a:solidFill>
              <a:effectLst/>
              <a:uLnTx/>
              <a:uFillTx/>
              <a:latin typeface="Arial" charset="0"/>
              <a:ea typeface="Arial" charset="0"/>
              <a:cs typeface="Arial" charset="0"/>
              <a:sym typeface="Arial"/>
            </a:endParaRPr>
          </a:p>
        </p:txBody>
      </p:sp>
      <p:pic>
        <p:nvPicPr>
          <p:cNvPr id="46" name="Shape 591"/>
          <p:cNvPicPr preferRelativeResize="0"/>
          <p:nvPr/>
        </p:nvPicPr>
        <p:blipFill rotWithShape="1">
          <a:blip r:embed="rId3">
            <a:alphaModFix/>
          </a:blip>
          <a:srcRect/>
          <a:stretch/>
        </p:blipFill>
        <p:spPr>
          <a:xfrm>
            <a:off x="8131791" y="5240884"/>
            <a:ext cx="742141" cy="737878"/>
          </a:xfrm>
          <a:prstGeom prst="rect">
            <a:avLst/>
          </a:prstGeom>
          <a:noFill/>
          <a:ln>
            <a:noFill/>
          </a:ln>
        </p:spPr>
      </p:pic>
      <p:pic>
        <p:nvPicPr>
          <p:cNvPr id="48" name="Shape 605"/>
          <p:cNvPicPr preferRelativeResize="0"/>
          <p:nvPr/>
        </p:nvPicPr>
        <p:blipFill rotWithShape="1">
          <a:blip r:embed="rId4">
            <a:alphaModFix/>
          </a:blip>
          <a:srcRect l="-6581" t="32108"/>
          <a:stretch/>
        </p:blipFill>
        <p:spPr>
          <a:xfrm>
            <a:off x="6781273" y="4575853"/>
            <a:ext cx="968773" cy="480740"/>
          </a:xfrm>
          <a:prstGeom prst="rect">
            <a:avLst/>
          </a:prstGeom>
          <a:noFill/>
          <a:ln>
            <a:noFill/>
          </a:ln>
        </p:spPr>
      </p:pic>
      <p:pic>
        <p:nvPicPr>
          <p:cNvPr id="49" name="Shape 374"/>
          <p:cNvPicPr preferRelativeResize="0"/>
          <p:nvPr/>
        </p:nvPicPr>
        <p:blipFill rotWithShape="1">
          <a:blip r:embed="rId5">
            <a:alphaModFix/>
          </a:blip>
          <a:srcRect/>
          <a:stretch/>
        </p:blipFill>
        <p:spPr>
          <a:xfrm>
            <a:off x="10813653" y="3605278"/>
            <a:ext cx="806583" cy="806583"/>
          </a:xfrm>
          <a:prstGeom prst="rect">
            <a:avLst/>
          </a:prstGeom>
          <a:noFill/>
          <a:ln>
            <a:noFill/>
          </a:ln>
        </p:spPr>
      </p:pic>
      <p:pic>
        <p:nvPicPr>
          <p:cNvPr id="50" name="Picture 49"/>
          <p:cNvPicPr>
            <a:picLocks noChangeAspect="1"/>
          </p:cNvPicPr>
          <p:nvPr/>
        </p:nvPicPr>
        <p:blipFill>
          <a:blip r:embed="rId6"/>
          <a:stretch>
            <a:fillRect/>
          </a:stretch>
        </p:blipFill>
        <p:spPr>
          <a:xfrm>
            <a:off x="6661157" y="5296534"/>
            <a:ext cx="1088633" cy="816475"/>
          </a:xfrm>
          <a:prstGeom prst="rect">
            <a:avLst/>
          </a:prstGeom>
        </p:spPr>
      </p:pic>
      <p:pic>
        <p:nvPicPr>
          <p:cNvPr id="52" name="Shape 375"/>
          <p:cNvPicPr preferRelativeResize="0"/>
          <p:nvPr/>
        </p:nvPicPr>
        <p:blipFill rotWithShape="1">
          <a:blip r:embed="rId7">
            <a:alphaModFix/>
          </a:blip>
          <a:srcRect/>
          <a:stretch/>
        </p:blipFill>
        <p:spPr>
          <a:xfrm>
            <a:off x="9459393" y="5372311"/>
            <a:ext cx="1633538" cy="430662"/>
          </a:xfrm>
          <a:prstGeom prst="rect">
            <a:avLst/>
          </a:prstGeom>
          <a:noFill/>
          <a:ln>
            <a:noFill/>
          </a:ln>
        </p:spPr>
      </p:pic>
      <p:pic>
        <p:nvPicPr>
          <p:cNvPr id="53" name="Picture 52"/>
          <p:cNvPicPr>
            <a:picLocks noChangeAspect="1"/>
          </p:cNvPicPr>
          <p:nvPr/>
        </p:nvPicPr>
        <p:blipFill rotWithShape="1">
          <a:blip r:embed="rId8"/>
          <a:srcRect t="19602" b="19443"/>
          <a:stretch/>
        </p:blipFill>
        <p:spPr>
          <a:xfrm>
            <a:off x="8502862" y="3717217"/>
            <a:ext cx="2009298" cy="431729"/>
          </a:xfrm>
          <a:prstGeom prst="rect">
            <a:avLst/>
          </a:prstGeom>
        </p:spPr>
      </p:pic>
      <p:pic>
        <p:nvPicPr>
          <p:cNvPr id="55" name="Shape 576"/>
          <p:cNvPicPr preferRelativeResize="0"/>
          <p:nvPr/>
        </p:nvPicPr>
        <p:blipFill rotWithShape="1">
          <a:blip r:embed="rId9">
            <a:alphaModFix/>
          </a:blip>
          <a:srcRect/>
          <a:stretch/>
        </p:blipFill>
        <p:spPr>
          <a:xfrm>
            <a:off x="9786789" y="4615275"/>
            <a:ext cx="1306142" cy="435009"/>
          </a:xfrm>
          <a:prstGeom prst="rect">
            <a:avLst/>
          </a:prstGeom>
          <a:noFill/>
          <a:ln>
            <a:noFill/>
          </a:ln>
        </p:spPr>
      </p:pic>
      <p:pic>
        <p:nvPicPr>
          <p:cNvPr id="56" name="Shape 610"/>
          <p:cNvPicPr preferRelativeResize="0"/>
          <p:nvPr/>
        </p:nvPicPr>
        <p:blipFill rotWithShape="1">
          <a:blip r:embed="rId10">
            <a:alphaModFix/>
          </a:blip>
          <a:srcRect/>
          <a:stretch/>
        </p:blipFill>
        <p:spPr>
          <a:xfrm>
            <a:off x="9664349" y="6068370"/>
            <a:ext cx="847811" cy="635204"/>
          </a:xfrm>
          <a:prstGeom prst="rect">
            <a:avLst/>
          </a:prstGeom>
          <a:noFill/>
          <a:ln>
            <a:noFill/>
          </a:ln>
        </p:spPr>
      </p:pic>
      <p:pic>
        <p:nvPicPr>
          <p:cNvPr id="57" name="Shape 586"/>
          <p:cNvPicPr preferRelativeResize="0"/>
          <p:nvPr/>
        </p:nvPicPr>
        <p:blipFill rotWithShape="1">
          <a:blip r:embed="rId11">
            <a:alphaModFix/>
          </a:blip>
          <a:srcRect/>
          <a:stretch/>
        </p:blipFill>
        <p:spPr>
          <a:xfrm>
            <a:off x="8020325" y="4652566"/>
            <a:ext cx="1104762" cy="360428"/>
          </a:xfrm>
          <a:prstGeom prst="rect">
            <a:avLst/>
          </a:prstGeom>
          <a:noFill/>
          <a:ln>
            <a:noFill/>
          </a:ln>
        </p:spPr>
      </p:pic>
      <p:pic>
        <p:nvPicPr>
          <p:cNvPr id="58" name="Shape 378"/>
          <p:cNvPicPr preferRelativeResize="0"/>
          <p:nvPr/>
        </p:nvPicPr>
        <p:blipFill rotWithShape="1">
          <a:blip r:embed="rId12">
            <a:alphaModFix/>
          </a:blip>
          <a:srcRect r="22160"/>
          <a:stretch/>
        </p:blipFill>
        <p:spPr>
          <a:xfrm>
            <a:off x="6572463" y="3730945"/>
            <a:ext cx="1721672" cy="475684"/>
          </a:xfrm>
          <a:prstGeom prst="rect">
            <a:avLst/>
          </a:prstGeom>
          <a:noFill/>
          <a:ln>
            <a:noFill/>
          </a:ln>
        </p:spPr>
      </p:pic>
      <p:pic>
        <p:nvPicPr>
          <p:cNvPr id="4" name="Picture 3"/>
          <p:cNvPicPr>
            <a:picLocks noChangeAspect="1"/>
          </p:cNvPicPr>
          <p:nvPr/>
        </p:nvPicPr>
        <p:blipFill rotWithShape="1">
          <a:blip r:embed="rId13"/>
          <a:srcRect l="6911" t="21019" r="4483" b="12263"/>
          <a:stretch/>
        </p:blipFill>
        <p:spPr>
          <a:xfrm>
            <a:off x="7669339" y="6124411"/>
            <a:ext cx="1667044" cy="571654"/>
          </a:xfrm>
          <a:prstGeom prst="rect">
            <a:avLst/>
          </a:prstGeom>
        </p:spPr>
      </p:pic>
      <p:pic>
        <p:nvPicPr>
          <p:cNvPr id="51" name="Picture 50" descr="Microsoft_logo_(2012).svg.png">
            <a:extLst>
              <a:ext uri="{FF2B5EF4-FFF2-40B4-BE49-F238E27FC236}">
                <a16:creationId xmlns:a16="http://schemas.microsoft.com/office/drawing/2014/main" id="{CC26DE09-D166-4CAC-BE99-C58CB47925A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94825456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 Docker container?</a:t>
            </a:r>
          </a:p>
        </p:txBody>
      </p:sp>
      <p:sp>
        <p:nvSpPr>
          <p:cNvPr id="6" name="Content Placeholder 5"/>
          <p:cNvSpPr>
            <a:spLocks noGrp="1"/>
          </p:cNvSpPr>
          <p:nvPr>
            <p:ph type="body" idx="1"/>
          </p:nvPr>
        </p:nvSpPr>
        <p:spPr>
          <a:xfrm>
            <a:off x="5880538" y="1190400"/>
            <a:ext cx="5739698" cy="5272500"/>
          </a:xfrm>
        </p:spPr>
        <p:txBody>
          <a:bodyPr/>
          <a:lstStyle/>
          <a:p>
            <a:pPr>
              <a:spcAft>
                <a:spcPts val="1200"/>
              </a:spcAft>
            </a:pPr>
            <a:r>
              <a:rPr lang="en-US" dirty="0"/>
              <a:t>Containers are application level tools</a:t>
            </a:r>
          </a:p>
          <a:p>
            <a:pPr>
              <a:spcAft>
                <a:spcPts val="1200"/>
              </a:spcAft>
            </a:pPr>
            <a:r>
              <a:rPr lang="en-US" dirty="0"/>
              <a:t>Package software and dependencies into an isolated process</a:t>
            </a:r>
          </a:p>
          <a:p>
            <a:pPr>
              <a:spcAft>
                <a:spcPts val="1200"/>
              </a:spcAft>
            </a:pPr>
            <a:r>
              <a:rPr lang="en-US" dirty="0"/>
              <a:t>Share the underlying OS kernel</a:t>
            </a:r>
          </a:p>
          <a:p>
            <a:pPr>
              <a:spcAft>
                <a:spcPts val="1200"/>
              </a:spcAft>
            </a:pPr>
            <a:r>
              <a:rPr lang="en-US" dirty="0"/>
              <a:t>Available for Linux and Windows</a:t>
            </a:r>
          </a:p>
        </p:txBody>
      </p:sp>
      <p:pic>
        <p:nvPicPr>
          <p:cNvPr id="4" name="Picture 3"/>
          <p:cNvPicPr>
            <a:picLocks noChangeAspect="1"/>
          </p:cNvPicPr>
          <p:nvPr/>
        </p:nvPicPr>
        <p:blipFill>
          <a:blip r:embed="rId3"/>
          <a:stretch>
            <a:fillRect/>
          </a:stretch>
        </p:blipFill>
        <p:spPr>
          <a:xfrm>
            <a:off x="403698" y="1591377"/>
            <a:ext cx="5283461" cy="4309880"/>
          </a:xfrm>
          <a:prstGeom prst="rect">
            <a:avLst/>
          </a:prstGeom>
        </p:spPr>
      </p:pic>
      <p:pic>
        <p:nvPicPr>
          <p:cNvPr id="5" name="Picture 4" descr="Microsoft_logo_(2012).svg.png">
            <a:extLst>
              <a:ext uri="{FF2B5EF4-FFF2-40B4-BE49-F238E27FC236}">
                <a16:creationId xmlns:a16="http://schemas.microsoft.com/office/drawing/2014/main" id="{5507E7CD-B882-41ED-9D1D-D346A47936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8737563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30B20-323D-4A59-8AA6-598D335A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
            <a:ext cx="12192000" cy="6857701"/>
          </a:xfrm>
          <a:prstGeom prst="rect">
            <a:avLst/>
          </a:prstGeom>
        </p:spPr>
      </p:pic>
      <p:sp>
        <p:nvSpPr>
          <p:cNvPr id="4" name="Rectangle 3"/>
          <p:cNvSpPr/>
          <p:nvPr/>
        </p:nvSpPr>
        <p:spPr bwMode="auto">
          <a:xfrm>
            <a:off x="79232" y="3429000"/>
            <a:ext cx="8666736" cy="3319673"/>
          </a:xfrm>
          <a:prstGeom prst="rect">
            <a:avLst/>
          </a:prstGeom>
          <a:gradFill flip="none" rotWithShape="1">
            <a:gsLst>
              <a:gs pos="0">
                <a:schemeClr val="accent4">
                  <a:lumMod val="50000"/>
                  <a:alpha val="87000"/>
                </a:schemeClr>
              </a:gs>
              <a:gs pos="100000">
                <a:srgbClr val="000000">
                  <a:alpha val="59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38076" y="3429000"/>
            <a:ext cx="8378799" cy="235168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b="1" spc="-39" dirty="0">
                <a:latin typeface="Overpass" panose="020B0604020202020204" charset="0"/>
                <a:cs typeface="Calibri" panose="020F0502020204030204" pitchFamily="34" charset="0"/>
              </a:rPr>
              <a:t>Azure Linux Migration Workshop</a:t>
            </a:r>
          </a:p>
          <a:p>
            <a:pPr defTabSz="914192"/>
            <a:r>
              <a:rPr lang="en-US" sz="2800" spc="-39" dirty="0">
                <a:latin typeface="Overpass" panose="020B0604020202020204" charset="0"/>
                <a:cs typeface="Calibri" panose="020F0502020204030204" pitchFamily="34" charset="0"/>
              </a:rPr>
              <a:t>Analyzing, Migrating, Deploying &amp; Modernizing Linux workloads in Microsoft Azure</a:t>
            </a:r>
          </a:p>
          <a:p>
            <a:pPr defTabSz="914192"/>
            <a:endParaRPr lang="en-US" sz="2800" b="1" spc="-39" dirty="0">
              <a:latin typeface="Overpass" panose="020B0604020202020204" charset="0"/>
              <a:cs typeface="Calibri" panose="020F0502020204030204" pitchFamily="34" charset="0"/>
            </a:endParaRPr>
          </a:p>
          <a:p>
            <a:pPr defTabSz="914192"/>
            <a:r>
              <a:rPr lang="en-US" sz="2800" spc="-39" dirty="0">
                <a:latin typeface="Overpass" panose="020B0604020202020204" charset="0"/>
                <a:cs typeface="Calibri" panose="020F0502020204030204" pitchFamily="34" charset="0"/>
              </a:rPr>
              <a:t>Boston, MA – December 19 / 2017</a:t>
            </a:r>
            <a:endParaRPr lang="en-US" sz="4400" spc="-39" dirty="0">
              <a:latin typeface="Overpass" panose="020B0604020202020204" charset="0"/>
              <a:cs typeface="Calibri" panose="020F0502020204030204" pitchFamily="34" charset="0"/>
            </a:endParaRPr>
          </a:p>
        </p:txBody>
      </p:sp>
      <p:sp>
        <p:nvSpPr>
          <p:cNvPr id="6" name="Title 2"/>
          <p:cNvSpPr txBox="1">
            <a:spLocks/>
          </p:cNvSpPr>
          <p:nvPr/>
        </p:nvSpPr>
        <p:spPr>
          <a:xfrm>
            <a:off x="238076" y="5780688"/>
            <a:ext cx="8378798" cy="824443"/>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400" spc="-29" dirty="0">
                <a:latin typeface="Overpass" panose="020B0604020202020204" charset="0"/>
              </a:rPr>
              <a:t>Program Leads:</a:t>
            </a:r>
          </a:p>
          <a:p>
            <a:pPr defTabSz="914192"/>
            <a:r>
              <a:rPr lang="en-US" sz="2400" spc="-29" dirty="0">
                <a:latin typeface="Overpass" panose="020B0604020202020204" charset="0"/>
              </a:rPr>
              <a:t>Stuart Kirk &amp; Sean Mikha</a:t>
            </a:r>
          </a:p>
        </p:txBody>
      </p:sp>
      <p:pic>
        <p:nvPicPr>
          <p:cNvPr id="9" name="Picture 8">
            <a:extLst>
              <a:ext uri="{FF2B5EF4-FFF2-40B4-BE49-F238E27FC236}">
                <a16:creationId xmlns:a16="http://schemas.microsoft.com/office/drawing/2014/main" id="{3ADFBD76-FD75-41AE-8446-2AE145979C1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172640" y="168009"/>
            <a:ext cx="1421436" cy="300619"/>
          </a:xfrm>
          <a:prstGeom prst="rect">
            <a:avLst/>
          </a:prstGeom>
        </p:spPr>
      </p:pic>
      <p:pic>
        <p:nvPicPr>
          <p:cNvPr id="7" name="Picture 6">
            <a:extLst>
              <a:ext uri="{FF2B5EF4-FFF2-40B4-BE49-F238E27FC236}">
                <a16:creationId xmlns:a16="http://schemas.microsoft.com/office/drawing/2014/main" id="{0360886E-E1BD-42A7-BDF2-CE1680E5A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379" y="168009"/>
            <a:ext cx="2386981" cy="1030170"/>
          </a:xfrm>
          <a:prstGeom prst="rect">
            <a:avLst/>
          </a:prstGeom>
        </p:spPr>
      </p:pic>
    </p:spTree>
    <p:extLst>
      <p:ext uri="{BB962C8B-B14F-4D97-AF65-F5344CB8AC3E}">
        <p14:creationId xmlns:p14="http://schemas.microsoft.com/office/powerpoint/2010/main" val="81949678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Containers and VMs</a:t>
            </a:r>
          </a:p>
        </p:txBody>
      </p:sp>
      <p:pic>
        <p:nvPicPr>
          <p:cNvPr id="4" name="Picture 3"/>
          <p:cNvPicPr>
            <a:picLocks noChangeAspect="1"/>
          </p:cNvPicPr>
          <p:nvPr/>
        </p:nvPicPr>
        <p:blipFill>
          <a:blip r:embed="rId3"/>
          <a:stretch>
            <a:fillRect/>
          </a:stretch>
        </p:blipFill>
        <p:spPr>
          <a:xfrm>
            <a:off x="1142198" y="1303897"/>
            <a:ext cx="4019159" cy="3603383"/>
          </a:xfrm>
          <a:prstGeom prst="rect">
            <a:avLst/>
          </a:prstGeom>
        </p:spPr>
      </p:pic>
      <p:pic>
        <p:nvPicPr>
          <p:cNvPr id="6" name="Picture 5"/>
          <p:cNvPicPr>
            <a:picLocks noChangeAspect="1"/>
          </p:cNvPicPr>
          <p:nvPr/>
        </p:nvPicPr>
        <p:blipFill>
          <a:blip r:embed="rId4"/>
          <a:stretch>
            <a:fillRect/>
          </a:stretch>
        </p:blipFill>
        <p:spPr>
          <a:xfrm>
            <a:off x="6607815" y="1303895"/>
            <a:ext cx="4009520" cy="3603384"/>
          </a:xfrm>
          <a:prstGeom prst="rect">
            <a:avLst/>
          </a:prstGeom>
        </p:spPr>
      </p:pic>
      <p:sp>
        <p:nvSpPr>
          <p:cNvPr id="7" name="TextBox 6"/>
          <p:cNvSpPr txBox="1"/>
          <p:nvPr/>
        </p:nvSpPr>
        <p:spPr>
          <a:xfrm>
            <a:off x="1309037" y="5428648"/>
            <a:ext cx="3721768" cy="707886"/>
          </a:xfrm>
          <a:prstGeom prst="rect">
            <a:avLst/>
          </a:prstGeom>
          <a:noFill/>
        </p:spPr>
        <p:txBody>
          <a:bodyPr wrap="square" rtlCol="0">
            <a:spAutoFit/>
          </a:bodyPr>
          <a:lstStyle/>
          <a:p>
            <a:pPr marL="0" marR="0" lvl="0" indent="0" algn="ctr" defTabSz="45712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95E5"/>
                </a:solidFill>
                <a:effectLst/>
                <a:uLnTx/>
                <a:uFillTx/>
                <a:latin typeface="Arial"/>
                <a:cs typeface="Arial"/>
                <a:sym typeface="Arial"/>
              </a:rPr>
              <a:t>Containers are an app level construct</a:t>
            </a:r>
          </a:p>
        </p:txBody>
      </p:sp>
      <p:sp>
        <p:nvSpPr>
          <p:cNvPr id="8" name="TextBox 7"/>
          <p:cNvSpPr txBox="1"/>
          <p:nvPr/>
        </p:nvSpPr>
        <p:spPr>
          <a:xfrm>
            <a:off x="6430849" y="5377314"/>
            <a:ext cx="4516284" cy="1015663"/>
          </a:xfrm>
          <a:prstGeom prst="rect">
            <a:avLst/>
          </a:prstGeom>
          <a:noFill/>
        </p:spPr>
        <p:txBody>
          <a:bodyPr wrap="square" rtlCol="0">
            <a:spAutoFit/>
          </a:bodyPr>
          <a:lstStyle/>
          <a:p>
            <a:pPr marL="0" marR="0" lvl="0" indent="0" algn="ctr" defTabSz="45712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95E5"/>
                </a:solidFill>
                <a:effectLst/>
                <a:uLnTx/>
                <a:uFillTx/>
                <a:latin typeface="Arial"/>
                <a:cs typeface="Arial"/>
                <a:sym typeface="Arial"/>
              </a:rPr>
              <a:t>VMs are an infrastructure level construct to turn one machine into many servers</a:t>
            </a:r>
          </a:p>
        </p:txBody>
      </p:sp>
      <p:pic>
        <p:nvPicPr>
          <p:cNvPr id="9" name="Picture 8" descr="Microsoft_logo_(2012).svg.png">
            <a:extLst>
              <a:ext uri="{FF2B5EF4-FFF2-40B4-BE49-F238E27FC236}">
                <a16:creationId xmlns:a16="http://schemas.microsoft.com/office/drawing/2014/main" id="{18D5CB1E-5026-4F34-B907-8607289566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9992431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Containers and VMs together</a:t>
            </a:r>
          </a:p>
        </p:txBody>
      </p:sp>
      <p:pic>
        <p:nvPicPr>
          <p:cNvPr id="3" name="Picture 2"/>
          <p:cNvPicPr>
            <a:picLocks noChangeAspect="1"/>
          </p:cNvPicPr>
          <p:nvPr/>
        </p:nvPicPr>
        <p:blipFill>
          <a:blip r:embed="rId3"/>
          <a:stretch>
            <a:fillRect/>
          </a:stretch>
        </p:blipFill>
        <p:spPr>
          <a:xfrm>
            <a:off x="2024514" y="1390012"/>
            <a:ext cx="8142973" cy="3924845"/>
          </a:xfrm>
          <a:prstGeom prst="rect">
            <a:avLst/>
          </a:prstGeom>
        </p:spPr>
      </p:pic>
      <p:sp>
        <p:nvSpPr>
          <p:cNvPr id="7" name="TextBox 6"/>
          <p:cNvSpPr txBox="1"/>
          <p:nvPr/>
        </p:nvSpPr>
        <p:spPr>
          <a:xfrm>
            <a:off x="1386039" y="5608319"/>
            <a:ext cx="9638096" cy="830997"/>
          </a:xfrm>
          <a:prstGeom prst="rect">
            <a:avLst/>
          </a:prstGeom>
          <a:noFill/>
        </p:spPr>
        <p:txBody>
          <a:bodyPr wrap="square" rtlCol="0">
            <a:spAutoFit/>
          </a:bodyPr>
          <a:lstStyle/>
          <a:p>
            <a:pPr marL="0" marR="0" lvl="0" indent="0" algn="ctr" defTabSz="45712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95E5"/>
                </a:solidFill>
                <a:effectLst/>
                <a:uLnTx/>
                <a:uFillTx/>
                <a:latin typeface="Arial"/>
                <a:cs typeface="Arial"/>
                <a:sym typeface="Arial"/>
              </a:rPr>
              <a:t>Containers and VMs together provide a tremendous amount of flexibility for IT to optimally deploy and manage apps.</a:t>
            </a:r>
          </a:p>
        </p:txBody>
      </p:sp>
      <p:pic>
        <p:nvPicPr>
          <p:cNvPr id="5" name="Picture 4" descr="Microsoft_logo_(2012).svg.png">
            <a:extLst>
              <a:ext uri="{FF2B5EF4-FFF2-40B4-BE49-F238E27FC236}">
                <a16:creationId xmlns:a16="http://schemas.microsoft.com/office/drawing/2014/main" id="{A5A43E40-4A40-4B43-A7EF-E0C91048B2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86006120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Enterprise Edition: </a:t>
            </a:r>
            <a:r>
              <a:rPr lang="en-US" b="0" dirty="0"/>
              <a:t>Container management and security platform</a:t>
            </a:r>
          </a:p>
        </p:txBody>
      </p:sp>
      <p:pic>
        <p:nvPicPr>
          <p:cNvPr id="3" name="Picture 2"/>
          <p:cNvPicPr>
            <a:picLocks noChangeAspect="1"/>
          </p:cNvPicPr>
          <p:nvPr/>
        </p:nvPicPr>
        <p:blipFill rotWithShape="1">
          <a:blip r:embed="rId3"/>
          <a:srcRect r="17511"/>
          <a:stretch/>
        </p:blipFill>
        <p:spPr>
          <a:xfrm>
            <a:off x="407368" y="1124744"/>
            <a:ext cx="7128792" cy="5403789"/>
          </a:xfrm>
          <a:prstGeom prst="rect">
            <a:avLst/>
          </a:prstGeom>
        </p:spPr>
      </p:pic>
      <p:sp>
        <p:nvSpPr>
          <p:cNvPr id="4" name="TextBox 3"/>
          <p:cNvSpPr txBox="1"/>
          <p:nvPr/>
        </p:nvSpPr>
        <p:spPr>
          <a:xfrm>
            <a:off x="7536159" y="1268760"/>
            <a:ext cx="4240681" cy="965255"/>
          </a:xfrm>
          <a:prstGeom prst="rect">
            <a:avLst/>
          </a:prstGeom>
          <a:noFill/>
        </p:spPr>
        <p:txBody>
          <a:bodyPr wrap="square" lIns="54000" tIns="36000" rIns="54000" bIns="36000" rtlCol="0">
            <a:spAutoFit/>
          </a:bodyPr>
          <a:lstStyle/>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CERTIFIED PLUGINS FOR NETWORKING AND STORAGE</a:t>
            </a:r>
          </a:p>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CERTIFIED CONTAINERS FOR ISV APPS</a:t>
            </a:r>
          </a:p>
        </p:txBody>
      </p:sp>
      <p:sp>
        <p:nvSpPr>
          <p:cNvPr id="5" name="TextBox 4"/>
          <p:cNvSpPr txBox="1"/>
          <p:nvPr/>
        </p:nvSpPr>
        <p:spPr>
          <a:xfrm>
            <a:off x="7536160" y="3284984"/>
            <a:ext cx="4084078" cy="2011695"/>
          </a:xfrm>
          <a:prstGeom prst="rect">
            <a:avLst/>
          </a:prstGeom>
          <a:noFill/>
        </p:spPr>
        <p:txBody>
          <a:bodyPr wrap="square" lIns="54000" tIns="36000" rIns="54000" bIns="36000" rtlCol="0">
            <a:spAutoFit/>
          </a:bodyPr>
          <a:lstStyle/>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SECURE SOFTWARE SUPPLY CHAIN</a:t>
            </a:r>
          </a:p>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INTEGRATED CONTAINER LIFECYCLE MANAGEMENT</a:t>
            </a:r>
          </a:p>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MULTI-ARCHITECTURE OPERATIONS: WINDOWS, LINUX, MAINFRAME</a:t>
            </a:r>
          </a:p>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CONTAINER RUNTIME </a:t>
            </a:r>
          </a:p>
        </p:txBody>
      </p:sp>
      <p:sp>
        <p:nvSpPr>
          <p:cNvPr id="6" name="TextBox 5"/>
          <p:cNvSpPr txBox="1"/>
          <p:nvPr/>
        </p:nvSpPr>
        <p:spPr>
          <a:xfrm>
            <a:off x="7572163" y="5537700"/>
            <a:ext cx="3399587" cy="565146"/>
          </a:xfrm>
          <a:prstGeom prst="rect">
            <a:avLst/>
          </a:prstGeom>
          <a:noFill/>
        </p:spPr>
        <p:txBody>
          <a:bodyPr wrap="square" lIns="54000" tIns="36000" rIns="54000" bIns="36000" rtlCol="0">
            <a:spAutoFit/>
          </a:bodyPr>
          <a:lstStyle/>
          <a:p>
            <a:pPr marL="0" marR="0" lvl="0" indent="0" algn="l" defTabSz="457120" rtl="0" eaLnBrk="1" fontAlgn="auto" latinLnBrk="0" hangingPunct="0">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Arial"/>
                <a:cs typeface="Arial"/>
                <a:sym typeface="Arial"/>
              </a:rPr>
              <a:t>CERTIFIED INFRASTRUCTURE </a:t>
            </a:r>
            <a:r>
              <a:rPr kumimoji="0" lang="mr-IN" sz="1600" b="0" i="0" u="none" strike="noStrike" kern="0" cap="none" spc="0" normalizeH="0" baseline="0" noProof="0" dirty="0">
                <a:ln>
                  <a:noFill/>
                </a:ln>
                <a:solidFill>
                  <a:srgbClr val="0070C0"/>
                </a:solidFill>
                <a:effectLst/>
                <a:uLnTx/>
                <a:uFillTx/>
                <a:latin typeface="Arial"/>
                <a:sym typeface="Arial"/>
              </a:rPr>
              <a:t>–</a:t>
            </a:r>
            <a:r>
              <a:rPr kumimoji="0" lang="en-US" sz="1600" b="0" i="0" u="none" strike="noStrike" kern="0" cap="none" spc="0" normalizeH="0" baseline="0" noProof="0" dirty="0">
                <a:ln>
                  <a:noFill/>
                </a:ln>
                <a:solidFill>
                  <a:srgbClr val="0070C0"/>
                </a:solidFill>
                <a:effectLst/>
                <a:uLnTx/>
                <a:uFillTx/>
                <a:latin typeface="Arial"/>
                <a:cs typeface="Arial"/>
                <a:sym typeface="Arial"/>
              </a:rPr>
              <a:t> OS AND CLOUD</a:t>
            </a:r>
          </a:p>
        </p:txBody>
      </p:sp>
    </p:spTree>
    <p:extLst>
      <p:ext uri="{BB962C8B-B14F-4D97-AF65-F5344CB8AC3E}">
        <p14:creationId xmlns:p14="http://schemas.microsoft.com/office/powerpoint/2010/main" val="170183833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AF734-71C9-4835-9550-3CAEBFAC682B}"/>
              </a:ext>
            </a:extLst>
          </p:cNvPr>
          <p:cNvSpPr>
            <a:spLocks noGrp="1"/>
          </p:cNvSpPr>
          <p:nvPr>
            <p:ph type="title"/>
          </p:nvPr>
        </p:nvSpPr>
        <p:spPr>
          <a:prstGeom prst="rect">
            <a:avLst/>
          </a:prstGeom>
        </p:spPr>
        <p:txBody>
          <a:bodyPr/>
          <a:lstStyle/>
          <a:p>
            <a:r>
              <a:rPr lang="en-US" dirty="0"/>
              <a:t>Modernize Traditional Apps [MTA] with Docker Enterprise Edition to simplify and accelerate cloud migration</a:t>
            </a:r>
            <a:endParaRPr lang="en-US" b="0" dirty="0"/>
          </a:p>
        </p:txBody>
      </p:sp>
      <p:sp>
        <p:nvSpPr>
          <p:cNvPr id="7" name="Text Placeholder 6"/>
          <p:cNvSpPr>
            <a:spLocks noGrp="1"/>
          </p:cNvSpPr>
          <p:nvPr>
            <p:ph type="body" idx="2"/>
          </p:nvPr>
        </p:nvSpPr>
        <p:spPr/>
        <p:txBody>
          <a:bodyPr/>
          <a:lstStyle/>
          <a:p>
            <a:r>
              <a:rPr lang="en-US" dirty="0"/>
              <a:t>Get immediate savings without disruption</a:t>
            </a:r>
          </a:p>
        </p:txBody>
      </p:sp>
      <p:grpSp>
        <p:nvGrpSpPr>
          <p:cNvPr id="6" name="Group 5">
            <a:extLst>
              <a:ext uri="{FF2B5EF4-FFF2-40B4-BE49-F238E27FC236}">
                <a16:creationId xmlns:a16="http://schemas.microsoft.com/office/drawing/2014/main" id="{68225C81-9904-4A03-9170-45D7F3604CEC}"/>
              </a:ext>
            </a:extLst>
          </p:cNvPr>
          <p:cNvGrpSpPr/>
          <p:nvPr/>
        </p:nvGrpSpPr>
        <p:grpSpPr>
          <a:xfrm>
            <a:off x="2201553" y="5022599"/>
            <a:ext cx="7602324" cy="978922"/>
            <a:chOff x="2170541" y="5073397"/>
            <a:chExt cx="7602324" cy="978922"/>
          </a:xfrm>
        </p:grpSpPr>
        <p:sp>
          <p:nvSpPr>
            <p:cNvPr id="33" name="Rectangle 32">
              <a:extLst>
                <a:ext uri="{FF2B5EF4-FFF2-40B4-BE49-F238E27FC236}">
                  <a16:creationId xmlns:a16="http://schemas.microsoft.com/office/drawing/2014/main" id="{F4F9EF22-8BC9-499F-915A-00292F0AB067}"/>
                </a:ext>
              </a:extLst>
            </p:cNvPr>
            <p:cNvSpPr/>
            <p:nvPr/>
          </p:nvSpPr>
          <p:spPr>
            <a:xfrm>
              <a:off x="3142524" y="5073397"/>
              <a:ext cx="6630341" cy="978922"/>
            </a:xfrm>
            <a:prstGeom prst="rect">
              <a:avLst/>
            </a:prstGeom>
          </p:spPr>
          <p:txBody>
            <a:bodyPr wrap="none">
              <a:spAutoFit/>
            </a:bodyPr>
            <a:lstStyle/>
            <a:p>
              <a:pPr marL="0" marR="0" lvl="0" indent="0" algn="ctr" defTabSz="457120" rtl="0" eaLnBrk="1" fontAlgn="auto" latinLnBrk="0" hangingPunct="0">
                <a:lnSpc>
                  <a:spcPts val="7599"/>
                </a:lnSpc>
                <a:spcBef>
                  <a:spcPts val="0"/>
                </a:spcBef>
                <a:spcAft>
                  <a:spcPts val="0"/>
                </a:spcAft>
                <a:buClrTx/>
                <a:buSzTx/>
                <a:buFontTx/>
                <a:buNone/>
                <a:tabLst/>
                <a:defRPr/>
              </a:pPr>
              <a:r>
                <a:rPr kumimoji="0" lang="en-US" sz="3733" b="0" i="0" u="none" strike="noStrike" kern="0" cap="none" spc="0" normalizeH="0" baseline="0" noProof="0" dirty="0">
                  <a:ln>
                    <a:noFill/>
                  </a:ln>
                  <a:solidFill>
                    <a:srgbClr val="008EC0"/>
                  </a:solidFill>
                  <a:effectLst/>
                  <a:uLnTx/>
                  <a:uFillTx/>
                  <a:latin typeface="Arial"/>
                  <a:cs typeface="Arial"/>
                  <a:sym typeface="Arial"/>
                </a:rPr>
                <a:t>Reducing total costs by </a:t>
              </a:r>
              <a:r>
                <a:rPr kumimoji="0" lang="en-US" sz="5333" b="1" i="0" u="none" strike="noStrike" kern="0" cap="none" spc="0" normalizeH="0" baseline="0" noProof="0" dirty="0">
                  <a:ln>
                    <a:noFill/>
                  </a:ln>
                  <a:solidFill>
                    <a:srgbClr val="008EC0"/>
                  </a:solidFill>
                  <a:effectLst/>
                  <a:uLnTx/>
                  <a:uFillTx/>
                  <a:latin typeface="Arial"/>
                  <a:cs typeface="Arial"/>
                  <a:sym typeface="Arial"/>
                </a:rPr>
                <a:t>50%</a:t>
              </a:r>
              <a:endParaRPr kumimoji="0" lang="en-US" sz="3733" b="1" i="0" u="none" strike="noStrike" kern="0" cap="none" spc="0" normalizeH="0" baseline="0" noProof="0" dirty="0">
                <a:ln>
                  <a:noFill/>
                </a:ln>
                <a:solidFill>
                  <a:srgbClr val="008EC0"/>
                </a:solidFill>
                <a:effectLst/>
                <a:uLnTx/>
                <a:uFillTx/>
                <a:latin typeface="Arial"/>
                <a:cs typeface="Arial"/>
                <a:sym typeface="Arial"/>
              </a:endParaRPr>
            </a:p>
          </p:txBody>
        </p:sp>
        <p:grpSp>
          <p:nvGrpSpPr>
            <p:cNvPr id="44" name="Group 43">
              <a:extLst>
                <a:ext uri="{FF2B5EF4-FFF2-40B4-BE49-F238E27FC236}">
                  <a16:creationId xmlns:a16="http://schemas.microsoft.com/office/drawing/2014/main" id="{D101CD03-2415-47AF-8543-CBC7668687A1}"/>
                </a:ext>
              </a:extLst>
            </p:cNvPr>
            <p:cNvGrpSpPr/>
            <p:nvPr/>
          </p:nvGrpSpPr>
          <p:grpSpPr>
            <a:xfrm>
              <a:off x="2170541" y="5314616"/>
              <a:ext cx="789236" cy="732273"/>
              <a:chOff x="9383628" y="2395078"/>
              <a:chExt cx="1020787" cy="947112"/>
            </a:xfrm>
            <a:solidFill>
              <a:schemeClr val="accent1"/>
            </a:solidFill>
          </p:grpSpPr>
          <p:sp>
            <p:nvSpPr>
              <p:cNvPr id="46" name="Freeform 9">
                <a:extLst>
                  <a:ext uri="{FF2B5EF4-FFF2-40B4-BE49-F238E27FC236}">
                    <a16:creationId xmlns:a16="http://schemas.microsoft.com/office/drawing/2014/main" id="{00FC42C3-699E-415E-A4A0-0C02A994F395}"/>
                  </a:ext>
                </a:extLst>
              </p:cNvPr>
              <p:cNvSpPr>
                <a:spLocks/>
              </p:cNvSpPr>
              <p:nvPr/>
            </p:nvSpPr>
            <p:spPr bwMode="auto">
              <a:xfrm>
                <a:off x="9768100" y="2565107"/>
                <a:ext cx="325832" cy="589380"/>
              </a:xfrm>
              <a:custGeom>
                <a:avLst/>
                <a:gdLst>
                  <a:gd name="T0" fmla="*/ 118 w 125"/>
                  <a:gd name="T1" fmla="*/ 127 h 229"/>
                  <a:gd name="T2" fmla="*/ 98 w 125"/>
                  <a:gd name="T3" fmla="*/ 110 h 229"/>
                  <a:gd name="T4" fmla="*/ 63 w 125"/>
                  <a:gd name="T5" fmla="*/ 100 h 229"/>
                  <a:gd name="T6" fmla="*/ 32 w 125"/>
                  <a:gd name="T7" fmla="*/ 89 h 229"/>
                  <a:gd name="T8" fmla="*/ 26 w 125"/>
                  <a:gd name="T9" fmla="*/ 75 h 229"/>
                  <a:gd name="T10" fmla="*/ 34 w 125"/>
                  <a:gd name="T11" fmla="*/ 59 h 229"/>
                  <a:gd name="T12" fmla="*/ 62 w 125"/>
                  <a:gd name="T13" fmla="*/ 52 h 229"/>
                  <a:gd name="T14" fmla="*/ 89 w 125"/>
                  <a:gd name="T15" fmla="*/ 60 h 229"/>
                  <a:gd name="T16" fmla="*/ 100 w 125"/>
                  <a:gd name="T17" fmla="*/ 82 h 229"/>
                  <a:gd name="T18" fmla="*/ 120 w 125"/>
                  <a:gd name="T19" fmla="*/ 81 h 229"/>
                  <a:gd name="T20" fmla="*/ 112 w 125"/>
                  <a:gd name="T21" fmla="*/ 56 h 229"/>
                  <a:gd name="T22" fmla="*/ 92 w 125"/>
                  <a:gd name="T23" fmla="*/ 40 h 229"/>
                  <a:gd name="T24" fmla="*/ 74 w 125"/>
                  <a:gd name="T25" fmla="*/ 35 h 229"/>
                  <a:gd name="T26" fmla="*/ 74 w 125"/>
                  <a:gd name="T27" fmla="*/ 0 h 229"/>
                  <a:gd name="T28" fmla="*/ 48 w 125"/>
                  <a:gd name="T29" fmla="*/ 0 h 229"/>
                  <a:gd name="T30" fmla="*/ 48 w 125"/>
                  <a:gd name="T31" fmla="*/ 35 h 229"/>
                  <a:gd name="T32" fmla="*/ 32 w 125"/>
                  <a:gd name="T33" fmla="*/ 39 h 229"/>
                  <a:gd name="T34" fmla="*/ 12 w 125"/>
                  <a:gd name="T35" fmla="*/ 55 h 229"/>
                  <a:gd name="T36" fmla="*/ 5 w 125"/>
                  <a:gd name="T37" fmla="*/ 77 h 229"/>
                  <a:gd name="T38" fmla="*/ 11 w 125"/>
                  <a:gd name="T39" fmla="*/ 97 h 229"/>
                  <a:gd name="T40" fmla="*/ 28 w 125"/>
                  <a:gd name="T41" fmla="*/ 111 h 229"/>
                  <a:gd name="T42" fmla="*/ 58 w 125"/>
                  <a:gd name="T43" fmla="*/ 121 h 229"/>
                  <a:gd name="T44" fmla="*/ 86 w 125"/>
                  <a:gd name="T45" fmla="*/ 129 h 229"/>
                  <a:gd name="T46" fmla="*/ 100 w 125"/>
                  <a:gd name="T47" fmla="*/ 138 h 229"/>
                  <a:gd name="T48" fmla="*/ 105 w 125"/>
                  <a:gd name="T49" fmla="*/ 151 h 229"/>
                  <a:gd name="T50" fmla="*/ 100 w 125"/>
                  <a:gd name="T51" fmla="*/ 165 h 229"/>
                  <a:gd name="T52" fmla="*/ 87 w 125"/>
                  <a:gd name="T53" fmla="*/ 174 h 229"/>
                  <a:gd name="T54" fmla="*/ 66 w 125"/>
                  <a:gd name="T55" fmla="*/ 178 h 229"/>
                  <a:gd name="T56" fmla="*/ 42 w 125"/>
                  <a:gd name="T57" fmla="*/ 173 h 229"/>
                  <a:gd name="T58" fmla="*/ 26 w 125"/>
                  <a:gd name="T59" fmla="*/ 161 h 229"/>
                  <a:gd name="T60" fmla="*/ 19 w 125"/>
                  <a:gd name="T61" fmla="*/ 141 h 229"/>
                  <a:gd name="T62" fmla="*/ 0 w 125"/>
                  <a:gd name="T63" fmla="*/ 143 h 229"/>
                  <a:gd name="T64" fmla="*/ 9 w 125"/>
                  <a:gd name="T65" fmla="*/ 171 h 229"/>
                  <a:gd name="T66" fmla="*/ 31 w 125"/>
                  <a:gd name="T67" fmla="*/ 190 h 229"/>
                  <a:gd name="T68" fmla="*/ 49 w 125"/>
                  <a:gd name="T69" fmla="*/ 195 h 229"/>
                  <a:gd name="T70" fmla="*/ 49 w 125"/>
                  <a:gd name="T71" fmla="*/ 229 h 229"/>
                  <a:gd name="T72" fmla="*/ 74 w 125"/>
                  <a:gd name="T73" fmla="*/ 229 h 229"/>
                  <a:gd name="T74" fmla="*/ 74 w 125"/>
                  <a:gd name="T75" fmla="*/ 196 h 229"/>
                  <a:gd name="T76" fmla="*/ 97 w 125"/>
                  <a:gd name="T77" fmla="*/ 190 h 229"/>
                  <a:gd name="T78" fmla="*/ 118 w 125"/>
                  <a:gd name="T79" fmla="*/ 173 h 229"/>
                  <a:gd name="T80" fmla="*/ 125 w 125"/>
                  <a:gd name="T81" fmla="*/ 149 h 229"/>
                  <a:gd name="T82" fmla="*/ 118 w 125"/>
                  <a:gd name="T8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229">
                    <a:moveTo>
                      <a:pt x="118" y="127"/>
                    </a:moveTo>
                    <a:cubicBezTo>
                      <a:pt x="114" y="120"/>
                      <a:pt x="107" y="115"/>
                      <a:pt x="98" y="110"/>
                    </a:cubicBezTo>
                    <a:cubicBezTo>
                      <a:pt x="92" y="107"/>
                      <a:pt x="80" y="104"/>
                      <a:pt x="63" y="100"/>
                    </a:cubicBezTo>
                    <a:cubicBezTo>
                      <a:pt x="46" y="97"/>
                      <a:pt x="36" y="93"/>
                      <a:pt x="32" y="89"/>
                    </a:cubicBezTo>
                    <a:cubicBezTo>
                      <a:pt x="28" y="86"/>
                      <a:pt x="26" y="81"/>
                      <a:pt x="26" y="75"/>
                    </a:cubicBezTo>
                    <a:cubicBezTo>
                      <a:pt x="26" y="69"/>
                      <a:pt x="29" y="63"/>
                      <a:pt x="34" y="59"/>
                    </a:cubicBezTo>
                    <a:cubicBezTo>
                      <a:pt x="40" y="54"/>
                      <a:pt x="49" y="52"/>
                      <a:pt x="62" y="52"/>
                    </a:cubicBezTo>
                    <a:cubicBezTo>
                      <a:pt x="74" y="52"/>
                      <a:pt x="83" y="54"/>
                      <a:pt x="89" y="60"/>
                    </a:cubicBezTo>
                    <a:cubicBezTo>
                      <a:pt x="95" y="65"/>
                      <a:pt x="99" y="72"/>
                      <a:pt x="100" y="82"/>
                    </a:cubicBezTo>
                    <a:cubicBezTo>
                      <a:pt x="120" y="81"/>
                      <a:pt x="120" y="81"/>
                      <a:pt x="120" y="81"/>
                    </a:cubicBezTo>
                    <a:cubicBezTo>
                      <a:pt x="119" y="72"/>
                      <a:pt x="117" y="64"/>
                      <a:pt x="112" y="56"/>
                    </a:cubicBezTo>
                    <a:cubicBezTo>
                      <a:pt x="107" y="49"/>
                      <a:pt x="100" y="43"/>
                      <a:pt x="92" y="40"/>
                    </a:cubicBezTo>
                    <a:cubicBezTo>
                      <a:pt x="86" y="37"/>
                      <a:pt x="80" y="36"/>
                      <a:pt x="74" y="35"/>
                    </a:cubicBezTo>
                    <a:cubicBezTo>
                      <a:pt x="74" y="0"/>
                      <a:pt x="74" y="0"/>
                      <a:pt x="74" y="0"/>
                    </a:cubicBezTo>
                    <a:cubicBezTo>
                      <a:pt x="48" y="0"/>
                      <a:pt x="48" y="0"/>
                      <a:pt x="48" y="0"/>
                    </a:cubicBezTo>
                    <a:cubicBezTo>
                      <a:pt x="48" y="35"/>
                      <a:pt x="48" y="35"/>
                      <a:pt x="48" y="35"/>
                    </a:cubicBezTo>
                    <a:cubicBezTo>
                      <a:pt x="42" y="36"/>
                      <a:pt x="37" y="37"/>
                      <a:pt x="32" y="39"/>
                    </a:cubicBezTo>
                    <a:cubicBezTo>
                      <a:pt x="23" y="43"/>
                      <a:pt x="16" y="48"/>
                      <a:pt x="12" y="55"/>
                    </a:cubicBezTo>
                    <a:cubicBezTo>
                      <a:pt x="8" y="62"/>
                      <a:pt x="5" y="69"/>
                      <a:pt x="5" y="77"/>
                    </a:cubicBezTo>
                    <a:cubicBezTo>
                      <a:pt x="5" y="84"/>
                      <a:pt x="7" y="91"/>
                      <a:pt x="11" y="97"/>
                    </a:cubicBezTo>
                    <a:cubicBezTo>
                      <a:pt x="14" y="102"/>
                      <a:pt x="20" y="107"/>
                      <a:pt x="28" y="111"/>
                    </a:cubicBezTo>
                    <a:cubicBezTo>
                      <a:pt x="33" y="114"/>
                      <a:pt x="44" y="118"/>
                      <a:pt x="58" y="121"/>
                    </a:cubicBezTo>
                    <a:cubicBezTo>
                      <a:pt x="72" y="125"/>
                      <a:pt x="82" y="127"/>
                      <a:pt x="86" y="129"/>
                    </a:cubicBezTo>
                    <a:cubicBezTo>
                      <a:pt x="92" y="132"/>
                      <a:pt x="97" y="135"/>
                      <a:pt x="100" y="138"/>
                    </a:cubicBezTo>
                    <a:cubicBezTo>
                      <a:pt x="103" y="142"/>
                      <a:pt x="105" y="146"/>
                      <a:pt x="105" y="151"/>
                    </a:cubicBezTo>
                    <a:cubicBezTo>
                      <a:pt x="105" y="156"/>
                      <a:pt x="103" y="161"/>
                      <a:pt x="100" y="165"/>
                    </a:cubicBezTo>
                    <a:cubicBezTo>
                      <a:pt x="97" y="169"/>
                      <a:pt x="93" y="172"/>
                      <a:pt x="87" y="174"/>
                    </a:cubicBezTo>
                    <a:cubicBezTo>
                      <a:pt x="81" y="177"/>
                      <a:pt x="74" y="178"/>
                      <a:pt x="66" y="178"/>
                    </a:cubicBezTo>
                    <a:cubicBezTo>
                      <a:pt x="57" y="178"/>
                      <a:pt x="49" y="176"/>
                      <a:pt x="42" y="173"/>
                    </a:cubicBezTo>
                    <a:cubicBezTo>
                      <a:pt x="35" y="170"/>
                      <a:pt x="29" y="166"/>
                      <a:pt x="26" y="161"/>
                    </a:cubicBezTo>
                    <a:cubicBezTo>
                      <a:pt x="22" y="156"/>
                      <a:pt x="20" y="150"/>
                      <a:pt x="19" y="141"/>
                    </a:cubicBezTo>
                    <a:cubicBezTo>
                      <a:pt x="0" y="143"/>
                      <a:pt x="0" y="143"/>
                      <a:pt x="0" y="143"/>
                    </a:cubicBezTo>
                    <a:cubicBezTo>
                      <a:pt x="0" y="153"/>
                      <a:pt x="3" y="163"/>
                      <a:pt x="9" y="171"/>
                    </a:cubicBezTo>
                    <a:cubicBezTo>
                      <a:pt x="14" y="180"/>
                      <a:pt x="22" y="186"/>
                      <a:pt x="31" y="190"/>
                    </a:cubicBezTo>
                    <a:cubicBezTo>
                      <a:pt x="36" y="192"/>
                      <a:pt x="42" y="194"/>
                      <a:pt x="49" y="195"/>
                    </a:cubicBezTo>
                    <a:cubicBezTo>
                      <a:pt x="49" y="229"/>
                      <a:pt x="49" y="229"/>
                      <a:pt x="49" y="229"/>
                    </a:cubicBezTo>
                    <a:cubicBezTo>
                      <a:pt x="74" y="229"/>
                      <a:pt x="74" y="229"/>
                      <a:pt x="74" y="229"/>
                    </a:cubicBezTo>
                    <a:cubicBezTo>
                      <a:pt x="74" y="196"/>
                      <a:pt x="74" y="196"/>
                      <a:pt x="74" y="196"/>
                    </a:cubicBezTo>
                    <a:cubicBezTo>
                      <a:pt x="82" y="195"/>
                      <a:pt x="90" y="193"/>
                      <a:pt x="97" y="190"/>
                    </a:cubicBezTo>
                    <a:cubicBezTo>
                      <a:pt x="106" y="186"/>
                      <a:pt x="113" y="180"/>
                      <a:pt x="118" y="173"/>
                    </a:cubicBezTo>
                    <a:cubicBezTo>
                      <a:pt x="123" y="165"/>
                      <a:pt x="125" y="157"/>
                      <a:pt x="125" y="149"/>
                    </a:cubicBezTo>
                    <a:cubicBezTo>
                      <a:pt x="125" y="140"/>
                      <a:pt x="122" y="133"/>
                      <a:pt x="118"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0095E5"/>
                  </a:solidFill>
                  <a:effectLst/>
                  <a:uLnTx/>
                  <a:uFillTx/>
                  <a:latin typeface="Arial"/>
                  <a:cs typeface="Arial"/>
                  <a:sym typeface="Arial"/>
                </a:endParaRPr>
              </a:p>
            </p:txBody>
          </p:sp>
          <p:sp>
            <p:nvSpPr>
              <p:cNvPr id="53" name="Freeform 10">
                <a:extLst>
                  <a:ext uri="{FF2B5EF4-FFF2-40B4-BE49-F238E27FC236}">
                    <a16:creationId xmlns:a16="http://schemas.microsoft.com/office/drawing/2014/main" id="{F9438758-825E-4541-8B25-BD6D094299EB}"/>
                  </a:ext>
                </a:extLst>
              </p:cNvPr>
              <p:cNvSpPr>
                <a:spLocks/>
              </p:cNvSpPr>
              <p:nvPr/>
            </p:nvSpPr>
            <p:spPr bwMode="auto">
              <a:xfrm>
                <a:off x="9383628" y="2657866"/>
                <a:ext cx="281020" cy="426846"/>
              </a:xfrm>
              <a:custGeom>
                <a:avLst/>
                <a:gdLst>
                  <a:gd name="T0" fmla="*/ 91 w 108"/>
                  <a:gd name="T1" fmla="*/ 104 h 166"/>
                  <a:gd name="T2" fmla="*/ 63 w 108"/>
                  <a:gd name="T3" fmla="*/ 133 h 166"/>
                  <a:gd name="T4" fmla="*/ 63 w 108"/>
                  <a:gd name="T5" fmla="*/ 0 h 166"/>
                  <a:gd name="T6" fmla="*/ 46 w 108"/>
                  <a:gd name="T7" fmla="*/ 0 h 166"/>
                  <a:gd name="T8" fmla="*/ 46 w 108"/>
                  <a:gd name="T9" fmla="*/ 133 h 166"/>
                  <a:gd name="T10" fmla="*/ 18 w 108"/>
                  <a:gd name="T11" fmla="*/ 105 h 166"/>
                  <a:gd name="T12" fmla="*/ 4 w 108"/>
                  <a:gd name="T13" fmla="*/ 105 h 166"/>
                  <a:gd name="T14" fmla="*/ 4 w 108"/>
                  <a:gd name="T15" fmla="*/ 118 h 166"/>
                  <a:gd name="T16" fmla="*/ 47 w 108"/>
                  <a:gd name="T17" fmla="*/ 163 h 166"/>
                  <a:gd name="T18" fmla="*/ 54 w 108"/>
                  <a:gd name="T19" fmla="*/ 166 h 166"/>
                  <a:gd name="T20" fmla="*/ 54 w 108"/>
                  <a:gd name="T21" fmla="*/ 166 h 166"/>
                  <a:gd name="T22" fmla="*/ 54 w 108"/>
                  <a:gd name="T23" fmla="*/ 166 h 166"/>
                  <a:gd name="T24" fmla="*/ 57 w 108"/>
                  <a:gd name="T25" fmla="*/ 165 h 166"/>
                  <a:gd name="T26" fmla="*/ 60 w 108"/>
                  <a:gd name="T27" fmla="*/ 163 h 166"/>
                  <a:gd name="T28" fmla="*/ 60 w 108"/>
                  <a:gd name="T29" fmla="*/ 163 h 166"/>
                  <a:gd name="T30" fmla="*/ 104 w 108"/>
                  <a:gd name="T31" fmla="*/ 118 h 166"/>
                  <a:gd name="T32" fmla="*/ 104 w 108"/>
                  <a:gd name="T33" fmla="*/ 105 h 166"/>
                  <a:gd name="T34" fmla="*/ 91 w 108"/>
                  <a:gd name="T35" fmla="*/ 10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66">
                    <a:moveTo>
                      <a:pt x="91" y="104"/>
                    </a:moveTo>
                    <a:cubicBezTo>
                      <a:pt x="63" y="133"/>
                      <a:pt x="63" y="133"/>
                      <a:pt x="63" y="133"/>
                    </a:cubicBezTo>
                    <a:cubicBezTo>
                      <a:pt x="63" y="0"/>
                      <a:pt x="63" y="0"/>
                      <a:pt x="63" y="0"/>
                    </a:cubicBezTo>
                    <a:cubicBezTo>
                      <a:pt x="46" y="0"/>
                      <a:pt x="46" y="0"/>
                      <a:pt x="46" y="0"/>
                    </a:cubicBezTo>
                    <a:cubicBezTo>
                      <a:pt x="46" y="133"/>
                      <a:pt x="46" y="133"/>
                      <a:pt x="46" y="133"/>
                    </a:cubicBezTo>
                    <a:cubicBezTo>
                      <a:pt x="18" y="105"/>
                      <a:pt x="18" y="105"/>
                      <a:pt x="18" y="105"/>
                    </a:cubicBezTo>
                    <a:cubicBezTo>
                      <a:pt x="14" y="101"/>
                      <a:pt x="8" y="101"/>
                      <a:pt x="4" y="105"/>
                    </a:cubicBezTo>
                    <a:cubicBezTo>
                      <a:pt x="0" y="108"/>
                      <a:pt x="0" y="114"/>
                      <a:pt x="4" y="118"/>
                    </a:cubicBezTo>
                    <a:cubicBezTo>
                      <a:pt x="47" y="163"/>
                      <a:pt x="47" y="163"/>
                      <a:pt x="47" y="163"/>
                    </a:cubicBezTo>
                    <a:cubicBezTo>
                      <a:pt x="49" y="165"/>
                      <a:pt x="51" y="166"/>
                      <a:pt x="54" y="166"/>
                    </a:cubicBezTo>
                    <a:cubicBezTo>
                      <a:pt x="54" y="166"/>
                      <a:pt x="54" y="166"/>
                      <a:pt x="54" y="166"/>
                    </a:cubicBezTo>
                    <a:cubicBezTo>
                      <a:pt x="54" y="166"/>
                      <a:pt x="54" y="166"/>
                      <a:pt x="54" y="166"/>
                    </a:cubicBezTo>
                    <a:cubicBezTo>
                      <a:pt x="55" y="166"/>
                      <a:pt x="56" y="166"/>
                      <a:pt x="57" y="165"/>
                    </a:cubicBezTo>
                    <a:cubicBezTo>
                      <a:pt x="58" y="165"/>
                      <a:pt x="59" y="164"/>
                      <a:pt x="60" y="163"/>
                    </a:cubicBezTo>
                    <a:cubicBezTo>
                      <a:pt x="60" y="163"/>
                      <a:pt x="60" y="163"/>
                      <a:pt x="60" y="163"/>
                    </a:cubicBezTo>
                    <a:cubicBezTo>
                      <a:pt x="104" y="118"/>
                      <a:pt x="104" y="118"/>
                      <a:pt x="104" y="118"/>
                    </a:cubicBezTo>
                    <a:cubicBezTo>
                      <a:pt x="108" y="114"/>
                      <a:pt x="108" y="109"/>
                      <a:pt x="104" y="105"/>
                    </a:cubicBezTo>
                    <a:cubicBezTo>
                      <a:pt x="100" y="101"/>
                      <a:pt x="94" y="101"/>
                      <a:pt x="9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0095E5"/>
                  </a:solidFill>
                  <a:effectLst/>
                  <a:uLnTx/>
                  <a:uFillTx/>
                  <a:latin typeface="Arial"/>
                  <a:cs typeface="Arial"/>
                  <a:sym typeface="Arial"/>
                </a:endParaRPr>
              </a:p>
            </p:txBody>
          </p:sp>
          <p:sp>
            <p:nvSpPr>
              <p:cNvPr id="54" name="Freeform 16">
                <a:extLst>
                  <a:ext uri="{FF2B5EF4-FFF2-40B4-BE49-F238E27FC236}">
                    <a16:creationId xmlns:a16="http://schemas.microsoft.com/office/drawing/2014/main" id="{7A0AC27C-CF32-4FB5-A7EE-2C4B776BE77D}"/>
                  </a:ext>
                </a:extLst>
              </p:cNvPr>
              <p:cNvSpPr>
                <a:spLocks/>
              </p:cNvSpPr>
              <p:nvPr/>
            </p:nvSpPr>
            <p:spPr bwMode="auto">
              <a:xfrm>
                <a:off x="9531737" y="2395078"/>
                <a:ext cx="872678" cy="947112"/>
              </a:xfrm>
              <a:custGeom>
                <a:avLst/>
                <a:gdLst>
                  <a:gd name="T0" fmla="*/ 32 w 335"/>
                  <a:gd name="T1" fmla="*/ 65 h 368"/>
                  <a:gd name="T2" fmla="*/ 151 w 335"/>
                  <a:gd name="T3" fmla="*/ 16 h 368"/>
                  <a:gd name="T4" fmla="*/ 270 w 335"/>
                  <a:gd name="T5" fmla="*/ 65 h 368"/>
                  <a:gd name="T6" fmla="*/ 270 w 335"/>
                  <a:gd name="T7" fmla="*/ 65 h 368"/>
                  <a:gd name="T8" fmla="*/ 319 w 335"/>
                  <a:gd name="T9" fmla="*/ 183 h 368"/>
                  <a:gd name="T10" fmla="*/ 270 w 335"/>
                  <a:gd name="T11" fmla="*/ 302 h 368"/>
                  <a:gd name="T12" fmla="*/ 270 w 335"/>
                  <a:gd name="T13" fmla="*/ 302 h 368"/>
                  <a:gd name="T14" fmla="*/ 151 w 335"/>
                  <a:gd name="T15" fmla="*/ 351 h 368"/>
                  <a:gd name="T16" fmla="*/ 32 w 335"/>
                  <a:gd name="T17" fmla="*/ 302 h 368"/>
                  <a:gd name="T18" fmla="*/ 16 w 335"/>
                  <a:gd name="T19" fmla="*/ 283 h 368"/>
                  <a:gd name="T20" fmla="*/ 0 w 335"/>
                  <a:gd name="T21" fmla="*/ 288 h 368"/>
                  <a:gd name="T22" fmla="*/ 151 w 335"/>
                  <a:gd name="T23" fmla="*/ 368 h 368"/>
                  <a:gd name="T24" fmla="*/ 335 w 335"/>
                  <a:gd name="T25" fmla="*/ 184 h 368"/>
                  <a:gd name="T26" fmla="*/ 151 w 335"/>
                  <a:gd name="T27" fmla="*/ 0 h 368"/>
                  <a:gd name="T28" fmla="*/ 151 w 335"/>
                  <a:gd name="T29" fmla="*/ 0 h 368"/>
                  <a:gd name="T30" fmla="*/ 2 w 335"/>
                  <a:gd name="T31" fmla="*/ 76 h 368"/>
                  <a:gd name="T32" fmla="*/ 16 w 335"/>
                  <a:gd name="T33" fmla="*/ 84 h 368"/>
                  <a:gd name="T34" fmla="*/ 32 w 335"/>
                  <a:gd name="T35"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5" h="368">
                    <a:moveTo>
                      <a:pt x="32" y="65"/>
                    </a:moveTo>
                    <a:cubicBezTo>
                      <a:pt x="63" y="34"/>
                      <a:pt x="104" y="16"/>
                      <a:pt x="151" y="16"/>
                    </a:cubicBezTo>
                    <a:cubicBezTo>
                      <a:pt x="197" y="16"/>
                      <a:pt x="239" y="34"/>
                      <a:pt x="270" y="65"/>
                    </a:cubicBezTo>
                    <a:cubicBezTo>
                      <a:pt x="270" y="65"/>
                      <a:pt x="270" y="65"/>
                      <a:pt x="270" y="65"/>
                    </a:cubicBezTo>
                    <a:cubicBezTo>
                      <a:pt x="300" y="95"/>
                      <a:pt x="319" y="137"/>
                      <a:pt x="319" y="183"/>
                    </a:cubicBezTo>
                    <a:cubicBezTo>
                      <a:pt x="319" y="230"/>
                      <a:pt x="300" y="272"/>
                      <a:pt x="270" y="302"/>
                    </a:cubicBezTo>
                    <a:cubicBezTo>
                      <a:pt x="270" y="302"/>
                      <a:pt x="270" y="302"/>
                      <a:pt x="270" y="302"/>
                    </a:cubicBezTo>
                    <a:cubicBezTo>
                      <a:pt x="239" y="332"/>
                      <a:pt x="197" y="351"/>
                      <a:pt x="151" y="351"/>
                    </a:cubicBezTo>
                    <a:cubicBezTo>
                      <a:pt x="104" y="351"/>
                      <a:pt x="63" y="332"/>
                      <a:pt x="32" y="302"/>
                    </a:cubicBezTo>
                    <a:cubicBezTo>
                      <a:pt x="27" y="296"/>
                      <a:pt x="21" y="290"/>
                      <a:pt x="16" y="283"/>
                    </a:cubicBezTo>
                    <a:cubicBezTo>
                      <a:pt x="0" y="288"/>
                      <a:pt x="0" y="288"/>
                      <a:pt x="0" y="288"/>
                    </a:cubicBezTo>
                    <a:cubicBezTo>
                      <a:pt x="33" y="336"/>
                      <a:pt x="88" y="368"/>
                      <a:pt x="151" y="368"/>
                    </a:cubicBezTo>
                    <a:cubicBezTo>
                      <a:pt x="253" y="368"/>
                      <a:pt x="335" y="286"/>
                      <a:pt x="335" y="184"/>
                    </a:cubicBezTo>
                    <a:cubicBezTo>
                      <a:pt x="335" y="82"/>
                      <a:pt x="253" y="0"/>
                      <a:pt x="151" y="0"/>
                    </a:cubicBezTo>
                    <a:cubicBezTo>
                      <a:pt x="151" y="0"/>
                      <a:pt x="151" y="0"/>
                      <a:pt x="151" y="0"/>
                    </a:cubicBezTo>
                    <a:cubicBezTo>
                      <a:pt x="90" y="0"/>
                      <a:pt x="36" y="30"/>
                      <a:pt x="2" y="76"/>
                    </a:cubicBezTo>
                    <a:cubicBezTo>
                      <a:pt x="16" y="84"/>
                      <a:pt x="16" y="84"/>
                      <a:pt x="16" y="84"/>
                    </a:cubicBezTo>
                    <a:cubicBezTo>
                      <a:pt x="21" y="77"/>
                      <a:pt x="27" y="71"/>
                      <a:pt x="3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0095E5"/>
                  </a:solidFill>
                  <a:effectLst/>
                  <a:uLnTx/>
                  <a:uFillTx/>
                  <a:latin typeface="Arial"/>
                  <a:cs typeface="Arial"/>
                  <a:sym typeface="Arial"/>
                </a:endParaRPr>
              </a:p>
            </p:txBody>
          </p:sp>
        </p:grpSp>
      </p:grpSp>
      <p:grpSp>
        <p:nvGrpSpPr>
          <p:cNvPr id="17" name="Group 16">
            <a:extLst>
              <a:ext uri="{FF2B5EF4-FFF2-40B4-BE49-F238E27FC236}">
                <a16:creationId xmlns:a16="http://schemas.microsoft.com/office/drawing/2014/main" id="{1866E7F3-CC3D-4CA9-943C-347EA042DA54}"/>
              </a:ext>
            </a:extLst>
          </p:cNvPr>
          <p:cNvGrpSpPr/>
          <p:nvPr/>
        </p:nvGrpSpPr>
        <p:grpSpPr>
          <a:xfrm>
            <a:off x="1013388" y="1871218"/>
            <a:ext cx="10211661" cy="2798291"/>
            <a:chOff x="467461" y="1872854"/>
            <a:chExt cx="11397552" cy="3123260"/>
          </a:xfrm>
        </p:grpSpPr>
        <p:sp>
          <p:nvSpPr>
            <p:cNvPr id="29" name="Rectangle 28">
              <a:extLst>
                <a:ext uri="{FF2B5EF4-FFF2-40B4-BE49-F238E27FC236}">
                  <a16:creationId xmlns:a16="http://schemas.microsoft.com/office/drawing/2014/main" id="{BCB01697-E08E-4EDE-A8D9-FC377F54210E}"/>
                </a:ext>
              </a:extLst>
            </p:cNvPr>
            <p:cNvSpPr/>
            <p:nvPr/>
          </p:nvSpPr>
          <p:spPr>
            <a:xfrm>
              <a:off x="4644339" y="1885351"/>
              <a:ext cx="3122365" cy="3110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grpSp>
          <p:nvGrpSpPr>
            <p:cNvPr id="36" name="Group 35">
              <a:extLst>
                <a:ext uri="{FF2B5EF4-FFF2-40B4-BE49-F238E27FC236}">
                  <a16:creationId xmlns:a16="http://schemas.microsoft.com/office/drawing/2014/main" id="{8720FE22-E868-4AC3-8A75-54671570BDA1}"/>
                </a:ext>
              </a:extLst>
            </p:cNvPr>
            <p:cNvGrpSpPr/>
            <p:nvPr/>
          </p:nvGrpSpPr>
          <p:grpSpPr>
            <a:xfrm>
              <a:off x="4385364" y="2943255"/>
              <a:ext cx="3635957" cy="1220487"/>
              <a:chOff x="765884" y="1755029"/>
              <a:chExt cx="2665161" cy="915365"/>
            </a:xfrm>
          </p:grpSpPr>
          <p:sp>
            <p:nvSpPr>
              <p:cNvPr id="37" name="Parallelogram 36">
                <a:extLst>
                  <a:ext uri="{FF2B5EF4-FFF2-40B4-BE49-F238E27FC236}">
                    <a16:creationId xmlns:a16="http://schemas.microsoft.com/office/drawing/2014/main" id="{3EE48894-CD69-463D-AAFE-DE7A0EE4424F}"/>
                  </a:ext>
                </a:extLst>
              </p:cNvPr>
              <p:cNvSpPr/>
              <p:nvPr/>
            </p:nvSpPr>
            <p:spPr>
              <a:xfrm rot="5400000" flipV="1">
                <a:off x="2940184" y="2174161"/>
                <a:ext cx="795089" cy="186633"/>
              </a:xfrm>
              <a:prstGeom prst="parallelogram">
                <a:avLst>
                  <a:gd name="adj" fmla="val 66077"/>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38" name="Parallelogram 37">
                <a:extLst>
                  <a:ext uri="{FF2B5EF4-FFF2-40B4-BE49-F238E27FC236}">
                    <a16:creationId xmlns:a16="http://schemas.microsoft.com/office/drawing/2014/main" id="{DCC572FF-8203-4509-81EC-C218C6CD54AD}"/>
                  </a:ext>
                </a:extLst>
              </p:cNvPr>
              <p:cNvSpPr/>
              <p:nvPr/>
            </p:nvSpPr>
            <p:spPr>
              <a:xfrm rot="16200000" flipH="1" flipV="1">
                <a:off x="456206" y="2168859"/>
                <a:ext cx="811214" cy="191856"/>
              </a:xfrm>
              <a:prstGeom prst="parallelogram">
                <a:avLst>
                  <a:gd name="adj" fmla="val 66077"/>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39" name="Rectangle 38">
                <a:extLst>
                  <a:ext uri="{FF2B5EF4-FFF2-40B4-BE49-F238E27FC236}">
                    <a16:creationId xmlns:a16="http://schemas.microsoft.com/office/drawing/2014/main" id="{8E840042-B413-45EC-9885-BFDDFBBE99BF}"/>
                  </a:ext>
                </a:extLst>
              </p:cNvPr>
              <p:cNvSpPr/>
              <p:nvPr/>
            </p:nvSpPr>
            <p:spPr>
              <a:xfrm>
                <a:off x="765884" y="1859182"/>
                <a:ext cx="2665160" cy="677869"/>
              </a:xfrm>
              <a:prstGeom prst="rect">
                <a:avLst/>
              </a:prstGeom>
              <a:solidFill>
                <a:schemeClr val="accent2">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680" tIns="406400" rIns="325120" bIns="406400" numCol="1" spcCol="1270" anchor="t" anchorCtr="0">
                <a:noAutofit/>
              </a:bodyPr>
              <a:lstStyle/>
              <a:p>
                <a:pPr marL="0" marR="0" lvl="0" indent="0" algn="l" defTabSz="1185274" rtl="0" eaLnBrk="1" fontAlgn="auto" latinLnBrk="0" hangingPunct="0">
                  <a:lnSpc>
                    <a:spcPct val="90000"/>
                  </a:lnSpc>
                  <a:spcBef>
                    <a:spcPct val="0"/>
                  </a:spcBef>
                  <a:spcAft>
                    <a:spcPts val="356"/>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Arial"/>
                  <a:cs typeface="Arial"/>
                  <a:sym typeface="Arial"/>
                </a:endParaRPr>
              </a:p>
            </p:txBody>
          </p:sp>
          <p:sp>
            <p:nvSpPr>
              <p:cNvPr id="40" name="Rectangle 39">
                <a:extLst>
                  <a:ext uri="{FF2B5EF4-FFF2-40B4-BE49-F238E27FC236}">
                    <a16:creationId xmlns:a16="http://schemas.microsoft.com/office/drawing/2014/main" id="{C3BE0D01-234A-4515-A909-FFF0EA4710D7}"/>
                  </a:ext>
                </a:extLst>
              </p:cNvPr>
              <p:cNvSpPr/>
              <p:nvPr/>
            </p:nvSpPr>
            <p:spPr>
              <a:xfrm>
                <a:off x="941295" y="1755029"/>
                <a:ext cx="2317533" cy="800219"/>
              </a:xfrm>
              <a:prstGeom prst="rect">
                <a:avLst/>
              </a:prstGeom>
            </p:spPr>
            <p:txBody>
              <a:bodyPr wrap="square">
                <a:spAutoFit/>
              </a:bodyPr>
              <a:lstStyle/>
              <a:p>
                <a:pPr marL="0" marR="0" lvl="0" indent="0" algn="ctr" defTabSz="457120" rtl="0" eaLnBrk="1" fontAlgn="auto" latinLnBrk="0" hangingPunct="0">
                  <a:lnSpc>
                    <a:spcPts val="7599"/>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Arial"/>
                    <a:cs typeface="Arial"/>
                    <a:sym typeface="Arial"/>
                  </a:rPr>
                  <a:t>Agility</a:t>
                </a:r>
              </a:p>
            </p:txBody>
          </p:sp>
        </p:grpSp>
        <p:sp>
          <p:nvSpPr>
            <p:cNvPr id="15" name="Freeform 118">
              <a:extLst>
                <a:ext uri="{FF2B5EF4-FFF2-40B4-BE49-F238E27FC236}">
                  <a16:creationId xmlns:a16="http://schemas.microsoft.com/office/drawing/2014/main" id="{23C4CFD2-00DD-4BC4-B3DF-E3BA5A92710D}"/>
                </a:ext>
              </a:extLst>
            </p:cNvPr>
            <p:cNvSpPr>
              <a:spLocks noEditPoints="1"/>
            </p:cNvSpPr>
            <p:nvPr/>
          </p:nvSpPr>
          <p:spPr bwMode="auto">
            <a:xfrm>
              <a:off x="5655776" y="2010985"/>
              <a:ext cx="1045576" cy="921253"/>
            </a:xfrm>
            <a:custGeom>
              <a:avLst/>
              <a:gdLst>
                <a:gd name="T0" fmla="*/ 395 w 656"/>
                <a:gd name="T1" fmla="*/ 129 h 578"/>
                <a:gd name="T2" fmla="*/ 447 w 656"/>
                <a:gd name="T3" fmla="*/ 145 h 578"/>
                <a:gd name="T4" fmla="*/ 445 w 656"/>
                <a:gd name="T5" fmla="*/ 124 h 578"/>
                <a:gd name="T6" fmla="*/ 343 w 656"/>
                <a:gd name="T7" fmla="*/ 92 h 578"/>
                <a:gd name="T8" fmla="*/ 215 w 656"/>
                <a:gd name="T9" fmla="*/ 121 h 578"/>
                <a:gd name="T10" fmla="*/ 110 w 656"/>
                <a:gd name="T11" fmla="*/ 236 h 578"/>
                <a:gd name="T12" fmla="*/ 94 w 656"/>
                <a:gd name="T13" fmla="*/ 361 h 578"/>
                <a:gd name="T14" fmla="*/ 127 w 656"/>
                <a:gd name="T15" fmla="*/ 453 h 578"/>
                <a:gd name="T16" fmla="*/ 146 w 656"/>
                <a:gd name="T17" fmla="*/ 457 h 578"/>
                <a:gd name="T18" fmla="*/ 143 w 656"/>
                <a:gd name="T19" fmla="*/ 427 h 578"/>
                <a:gd name="T20" fmla="*/ 117 w 656"/>
                <a:gd name="T21" fmla="*/ 328 h 578"/>
                <a:gd name="T22" fmla="*/ 153 w 656"/>
                <a:gd name="T23" fmla="*/ 211 h 578"/>
                <a:gd name="T24" fmla="*/ 266 w 656"/>
                <a:gd name="T25" fmla="*/ 127 h 578"/>
                <a:gd name="T26" fmla="*/ 510 w 656"/>
                <a:gd name="T27" fmla="*/ 163 h 578"/>
                <a:gd name="T28" fmla="*/ 493 w 656"/>
                <a:gd name="T29" fmla="*/ 146 h 578"/>
                <a:gd name="T30" fmla="*/ 317 w 656"/>
                <a:gd name="T31" fmla="*/ 276 h 578"/>
                <a:gd name="T32" fmla="*/ 275 w 656"/>
                <a:gd name="T33" fmla="*/ 328 h 578"/>
                <a:gd name="T34" fmla="*/ 307 w 656"/>
                <a:gd name="T35" fmla="*/ 377 h 578"/>
                <a:gd name="T36" fmla="*/ 365 w 656"/>
                <a:gd name="T37" fmla="*/ 365 h 578"/>
                <a:gd name="T38" fmla="*/ 378 w 656"/>
                <a:gd name="T39" fmla="*/ 314 h 578"/>
                <a:gd name="T40" fmla="*/ 261 w 656"/>
                <a:gd name="T41" fmla="*/ 6 h 578"/>
                <a:gd name="T42" fmla="*/ 158 w 656"/>
                <a:gd name="T43" fmla="*/ 48 h 578"/>
                <a:gd name="T44" fmla="*/ 74 w 656"/>
                <a:gd name="T45" fmla="*/ 120 h 578"/>
                <a:gd name="T46" fmla="*/ 19 w 656"/>
                <a:gd name="T47" fmla="*/ 215 h 578"/>
                <a:gd name="T48" fmla="*/ 0 w 656"/>
                <a:gd name="T49" fmla="*/ 328 h 578"/>
                <a:gd name="T50" fmla="*/ 16 w 656"/>
                <a:gd name="T51" fmla="*/ 431 h 578"/>
                <a:gd name="T52" fmla="*/ 74 w 656"/>
                <a:gd name="T53" fmla="*/ 537 h 578"/>
                <a:gd name="T54" fmla="*/ 535 w 656"/>
                <a:gd name="T55" fmla="*/ 578 h 578"/>
                <a:gd name="T56" fmla="*/ 581 w 656"/>
                <a:gd name="T57" fmla="*/ 537 h 578"/>
                <a:gd name="T58" fmla="*/ 639 w 656"/>
                <a:gd name="T59" fmla="*/ 431 h 578"/>
                <a:gd name="T60" fmla="*/ 656 w 656"/>
                <a:gd name="T61" fmla="*/ 328 h 578"/>
                <a:gd name="T62" fmla="*/ 636 w 656"/>
                <a:gd name="T63" fmla="*/ 215 h 578"/>
                <a:gd name="T64" fmla="*/ 581 w 656"/>
                <a:gd name="T65" fmla="*/ 120 h 578"/>
                <a:gd name="T66" fmla="*/ 497 w 656"/>
                <a:gd name="T67" fmla="*/ 48 h 578"/>
                <a:gd name="T68" fmla="*/ 394 w 656"/>
                <a:gd name="T69" fmla="*/ 6 h 578"/>
                <a:gd name="T70" fmla="*/ 125 w 656"/>
                <a:gd name="T71" fmla="*/ 552 h 578"/>
                <a:gd name="T72" fmla="*/ 66 w 656"/>
                <a:gd name="T73" fmla="*/ 478 h 578"/>
                <a:gd name="T74" fmla="*/ 30 w 656"/>
                <a:gd name="T75" fmla="*/ 376 h 578"/>
                <a:gd name="T76" fmla="*/ 30 w 656"/>
                <a:gd name="T77" fmla="*/ 283 h 578"/>
                <a:gd name="T78" fmla="*/ 62 w 656"/>
                <a:gd name="T79" fmla="*/ 184 h 578"/>
                <a:gd name="T80" fmla="*/ 125 w 656"/>
                <a:gd name="T81" fmla="*/ 105 h 578"/>
                <a:gd name="T82" fmla="*/ 211 w 656"/>
                <a:gd name="T83" fmla="*/ 50 h 578"/>
                <a:gd name="T84" fmla="*/ 312 w 656"/>
                <a:gd name="T85" fmla="*/ 26 h 578"/>
                <a:gd name="T86" fmla="*/ 403 w 656"/>
                <a:gd name="T87" fmla="*/ 36 h 578"/>
                <a:gd name="T88" fmla="*/ 496 w 656"/>
                <a:gd name="T89" fmla="*/ 77 h 578"/>
                <a:gd name="T90" fmla="*/ 569 w 656"/>
                <a:gd name="T91" fmla="*/ 147 h 578"/>
                <a:gd name="T92" fmla="*/ 616 w 656"/>
                <a:gd name="T93" fmla="*/ 238 h 578"/>
                <a:gd name="T94" fmla="*/ 630 w 656"/>
                <a:gd name="T95" fmla="*/ 328 h 578"/>
                <a:gd name="T96" fmla="*/ 609 w 656"/>
                <a:gd name="T97" fmla="*/ 436 h 578"/>
                <a:gd name="T98" fmla="*/ 553 w 656"/>
                <a:gd name="T99" fmla="*/ 529 h 578"/>
                <a:gd name="T100" fmla="*/ 525 w 656"/>
                <a:gd name="T101" fmla="*/ 204 h 578"/>
                <a:gd name="T102" fmla="*/ 510 w 656"/>
                <a:gd name="T103" fmla="*/ 223 h 578"/>
                <a:gd name="T104" fmla="*/ 535 w 656"/>
                <a:gd name="T105" fmla="*/ 301 h 578"/>
                <a:gd name="T106" fmla="*/ 529 w 656"/>
                <a:gd name="T107" fmla="*/ 386 h 578"/>
                <a:gd name="T108" fmla="*/ 504 w 656"/>
                <a:gd name="T109" fmla="*/ 449 h 578"/>
                <a:gd name="T110" fmla="*/ 520 w 656"/>
                <a:gd name="T111" fmla="*/ 459 h 578"/>
                <a:gd name="T112" fmla="*/ 550 w 656"/>
                <a:gd name="T113" fmla="*/ 409 h 578"/>
                <a:gd name="T114" fmla="*/ 564 w 656"/>
                <a:gd name="T115" fmla="*/ 312 h 578"/>
                <a:gd name="T116" fmla="*/ 532 w 656"/>
                <a:gd name="T117" fmla="*/ 21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6" h="578">
                  <a:moveTo>
                    <a:pt x="328" y="119"/>
                  </a:moveTo>
                  <a:lnTo>
                    <a:pt x="328" y="119"/>
                  </a:lnTo>
                  <a:lnTo>
                    <a:pt x="342" y="119"/>
                  </a:lnTo>
                  <a:lnTo>
                    <a:pt x="356" y="120"/>
                  </a:lnTo>
                  <a:lnTo>
                    <a:pt x="368" y="122"/>
                  </a:lnTo>
                  <a:lnTo>
                    <a:pt x="382" y="125"/>
                  </a:lnTo>
                  <a:lnTo>
                    <a:pt x="395" y="129"/>
                  </a:lnTo>
                  <a:lnTo>
                    <a:pt x="407" y="134"/>
                  </a:lnTo>
                  <a:lnTo>
                    <a:pt x="420" y="140"/>
                  </a:lnTo>
                  <a:lnTo>
                    <a:pt x="433" y="146"/>
                  </a:lnTo>
                  <a:lnTo>
                    <a:pt x="433" y="146"/>
                  </a:lnTo>
                  <a:lnTo>
                    <a:pt x="437" y="148"/>
                  </a:lnTo>
                  <a:lnTo>
                    <a:pt x="442" y="147"/>
                  </a:lnTo>
                  <a:lnTo>
                    <a:pt x="447" y="145"/>
                  </a:lnTo>
                  <a:lnTo>
                    <a:pt x="451" y="142"/>
                  </a:lnTo>
                  <a:lnTo>
                    <a:pt x="451" y="142"/>
                  </a:lnTo>
                  <a:lnTo>
                    <a:pt x="452" y="137"/>
                  </a:lnTo>
                  <a:lnTo>
                    <a:pt x="452" y="131"/>
                  </a:lnTo>
                  <a:lnTo>
                    <a:pt x="450" y="127"/>
                  </a:lnTo>
                  <a:lnTo>
                    <a:pt x="445" y="124"/>
                  </a:lnTo>
                  <a:lnTo>
                    <a:pt x="445" y="124"/>
                  </a:lnTo>
                  <a:lnTo>
                    <a:pt x="432" y="116"/>
                  </a:lnTo>
                  <a:lnTo>
                    <a:pt x="418" y="110"/>
                  </a:lnTo>
                  <a:lnTo>
                    <a:pt x="403" y="105"/>
                  </a:lnTo>
                  <a:lnTo>
                    <a:pt x="388" y="100"/>
                  </a:lnTo>
                  <a:lnTo>
                    <a:pt x="373" y="96"/>
                  </a:lnTo>
                  <a:lnTo>
                    <a:pt x="359" y="94"/>
                  </a:lnTo>
                  <a:lnTo>
                    <a:pt x="343" y="92"/>
                  </a:lnTo>
                  <a:lnTo>
                    <a:pt x="328" y="92"/>
                  </a:lnTo>
                  <a:lnTo>
                    <a:pt x="328" y="92"/>
                  </a:lnTo>
                  <a:lnTo>
                    <a:pt x="304" y="93"/>
                  </a:lnTo>
                  <a:lnTo>
                    <a:pt x="280" y="96"/>
                  </a:lnTo>
                  <a:lnTo>
                    <a:pt x="257" y="103"/>
                  </a:lnTo>
                  <a:lnTo>
                    <a:pt x="236" y="110"/>
                  </a:lnTo>
                  <a:lnTo>
                    <a:pt x="215" y="121"/>
                  </a:lnTo>
                  <a:lnTo>
                    <a:pt x="196" y="132"/>
                  </a:lnTo>
                  <a:lnTo>
                    <a:pt x="178" y="146"/>
                  </a:lnTo>
                  <a:lnTo>
                    <a:pt x="161" y="161"/>
                  </a:lnTo>
                  <a:lnTo>
                    <a:pt x="145" y="178"/>
                  </a:lnTo>
                  <a:lnTo>
                    <a:pt x="132" y="196"/>
                  </a:lnTo>
                  <a:lnTo>
                    <a:pt x="120" y="216"/>
                  </a:lnTo>
                  <a:lnTo>
                    <a:pt x="110" y="236"/>
                  </a:lnTo>
                  <a:lnTo>
                    <a:pt x="102" y="258"/>
                  </a:lnTo>
                  <a:lnTo>
                    <a:pt x="96" y="281"/>
                  </a:lnTo>
                  <a:lnTo>
                    <a:pt x="93" y="304"/>
                  </a:lnTo>
                  <a:lnTo>
                    <a:pt x="91" y="328"/>
                  </a:lnTo>
                  <a:lnTo>
                    <a:pt x="91" y="328"/>
                  </a:lnTo>
                  <a:lnTo>
                    <a:pt x="92" y="345"/>
                  </a:lnTo>
                  <a:lnTo>
                    <a:pt x="94" y="361"/>
                  </a:lnTo>
                  <a:lnTo>
                    <a:pt x="96" y="377"/>
                  </a:lnTo>
                  <a:lnTo>
                    <a:pt x="101" y="393"/>
                  </a:lnTo>
                  <a:lnTo>
                    <a:pt x="106" y="409"/>
                  </a:lnTo>
                  <a:lnTo>
                    <a:pt x="112" y="425"/>
                  </a:lnTo>
                  <a:lnTo>
                    <a:pt x="120" y="439"/>
                  </a:lnTo>
                  <a:lnTo>
                    <a:pt x="127" y="453"/>
                  </a:lnTo>
                  <a:lnTo>
                    <a:pt x="127" y="453"/>
                  </a:lnTo>
                  <a:lnTo>
                    <a:pt x="130" y="456"/>
                  </a:lnTo>
                  <a:lnTo>
                    <a:pt x="132" y="458"/>
                  </a:lnTo>
                  <a:lnTo>
                    <a:pt x="135" y="459"/>
                  </a:lnTo>
                  <a:lnTo>
                    <a:pt x="139" y="459"/>
                  </a:lnTo>
                  <a:lnTo>
                    <a:pt x="139" y="459"/>
                  </a:lnTo>
                  <a:lnTo>
                    <a:pt x="142" y="459"/>
                  </a:lnTo>
                  <a:lnTo>
                    <a:pt x="146" y="457"/>
                  </a:lnTo>
                  <a:lnTo>
                    <a:pt x="146" y="457"/>
                  </a:lnTo>
                  <a:lnTo>
                    <a:pt x="149" y="454"/>
                  </a:lnTo>
                  <a:lnTo>
                    <a:pt x="151" y="449"/>
                  </a:lnTo>
                  <a:lnTo>
                    <a:pt x="151" y="445"/>
                  </a:lnTo>
                  <a:lnTo>
                    <a:pt x="149" y="439"/>
                  </a:lnTo>
                  <a:lnTo>
                    <a:pt x="149" y="439"/>
                  </a:lnTo>
                  <a:lnTo>
                    <a:pt x="143" y="427"/>
                  </a:lnTo>
                  <a:lnTo>
                    <a:pt x="135" y="414"/>
                  </a:lnTo>
                  <a:lnTo>
                    <a:pt x="130" y="400"/>
                  </a:lnTo>
                  <a:lnTo>
                    <a:pt x="126" y="386"/>
                  </a:lnTo>
                  <a:lnTo>
                    <a:pt x="123" y="372"/>
                  </a:lnTo>
                  <a:lnTo>
                    <a:pt x="120" y="358"/>
                  </a:lnTo>
                  <a:lnTo>
                    <a:pt x="119" y="343"/>
                  </a:lnTo>
                  <a:lnTo>
                    <a:pt x="117" y="328"/>
                  </a:lnTo>
                  <a:lnTo>
                    <a:pt x="117" y="328"/>
                  </a:lnTo>
                  <a:lnTo>
                    <a:pt x="119" y="307"/>
                  </a:lnTo>
                  <a:lnTo>
                    <a:pt x="122" y="286"/>
                  </a:lnTo>
                  <a:lnTo>
                    <a:pt x="127" y="266"/>
                  </a:lnTo>
                  <a:lnTo>
                    <a:pt x="134" y="247"/>
                  </a:lnTo>
                  <a:lnTo>
                    <a:pt x="143" y="228"/>
                  </a:lnTo>
                  <a:lnTo>
                    <a:pt x="153" y="211"/>
                  </a:lnTo>
                  <a:lnTo>
                    <a:pt x="166" y="195"/>
                  </a:lnTo>
                  <a:lnTo>
                    <a:pt x="179" y="180"/>
                  </a:lnTo>
                  <a:lnTo>
                    <a:pt x="194" y="166"/>
                  </a:lnTo>
                  <a:lnTo>
                    <a:pt x="211" y="153"/>
                  </a:lnTo>
                  <a:lnTo>
                    <a:pt x="227" y="144"/>
                  </a:lnTo>
                  <a:lnTo>
                    <a:pt x="245" y="134"/>
                  </a:lnTo>
                  <a:lnTo>
                    <a:pt x="266" y="127"/>
                  </a:lnTo>
                  <a:lnTo>
                    <a:pt x="286" y="123"/>
                  </a:lnTo>
                  <a:lnTo>
                    <a:pt x="306" y="120"/>
                  </a:lnTo>
                  <a:lnTo>
                    <a:pt x="328" y="119"/>
                  </a:lnTo>
                  <a:lnTo>
                    <a:pt x="328" y="119"/>
                  </a:lnTo>
                  <a:close/>
                  <a:moveTo>
                    <a:pt x="508" y="167"/>
                  </a:moveTo>
                  <a:lnTo>
                    <a:pt x="508" y="167"/>
                  </a:lnTo>
                  <a:lnTo>
                    <a:pt x="510" y="163"/>
                  </a:lnTo>
                  <a:lnTo>
                    <a:pt x="511" y="158"/>
                  </a:lnTo>
                  <a:lnTo>
                    <a:pt x="510" y="153"/>
                  </a:lnTo>
                  <a:lnTo>
                    <a:pt x="508" y="149"/>
                  </a:lnTo>
                  <a:lnTo>
                    <a:pt x="508" y="149"/>
                  </a:lnTo>
                  <a:lnTo>
                    <a:pt x="504" y="146"/>
                  </a:lnTo>
                  <a:lnTo>
                    <a:pt x="498" y="145"/>
                  </a:lnTo>
                  <a:lnTo>
                    <a:pt x="493" y="146"/>
                  </a:lnTo>
                  <a:lnTo>
                    <a:pt x="489" y="148"/>
                  </a:lnTo>
                  <a:lnTo>
                    <a:pt x="342" y="277"/>
                  </a:lnTo>
                  <a:lnTo>
                    <a:pt x="342" y="277"/>
                  </a:lnTo>
                  <a:lnTo>
                    <a:pt x="334" y="276"/>
                  </a:lnTo>
                  <a:lnTo>
                    <a:pt x="328" y="275"/>
                  </a:lnTo>
                  <a:lnTo>
                    <a:pt x="328" y="275"/>
                  </a:lnTo>
                  <a:lnTo>
                    <a:pt x="317" y="276"/>
                  </a:lnTo>
                  <a:lnTo>
                    <a:pt x="307" y="279"/>
                  </a:lnTo>
                  <a:lnTo>
                    <a:pt x="298" y="285"/>
                  </a:lnTo>
                  <a:lnTo>
                    <a:pt x="291" y="291"/>
                  </a:lnTo>
                  <a:lnTo>
                    <a:pt x="285" y="299"/>
                  </a:lnTo>
                  <a:lnTo>
                    <a:pt x="279" y="308"/>
                  </a:lnTo>
                  <a:lnTo>
                    <a:pt x="276" y="318"/>
                  </a:lnTo>
                  <a:lnTo>
                    <a:pt x="275" y="328"/>
                  </a:lnTo>
                  <a:lnTo>
                    <a:pt x="275" y="328"/>
                  </a:lnTo>
                  <a:lnTo>
                    <a:pt x="276" y="339"/>
                  </a:lnTo>
                  <a:lnTo>
                    <a:pt x="279" y="348"/>
                  </a:lnTo>
                  <a:lnTo>
                    <a:pt x="285" y="358"/>
                  </a:lnTo>
                  <a:lnTo>
                    <a:pt x="291" y="365"/>
                  </a:lnTo>
                  <a:lnTo>
                    <a:pt x="298" y="372"/>
                  </a:lnTo>
                  <a:lnTo>
                    <a:pt x="307" y="377"/>
                  </a:lnTo>
                  <a:lnTo>
                    <a:pt x="317" y="380"/>
                  </a:lnTo>
                  <a:lnTo>
                    <a:pt x="328" y="381"/>
                  </a:lnTo>
                  <a:lnTo>
                    <a:pt x="328" y="381"/>
                  </a:lnTo>
                  <a:lnTo>
                    <a:pt x="339" y="380"/>
                  </a:lnTo>
                  <a:lnTo>
                    <a:pt x="348" y="377"/>
                  </a:lnTo>
                  <a:lnTo>
                    <a:pt x="357" y="372"/>
                  </a:lnTo>
                  <a:lnTo>
                    <a:pt x="365" y="365"/>
                  </a:lnTo>
                  <a:lnTo>
                    <a:pt x="371" y="358"/>
                  </a:lnTo>
                  <a:lnTo>
                    <a:pt x="376" y="348"/>
                  </a:lnTo>
                  <a:lnTo>
                    <a:pt x="379" y="339"/>
                  </a:lnTo>
                  <a:lnTo>
                    <a:pt x="380" y="328"/>
                  </a:lnTo>
                  <a:lnTo>
                    <a:pt x="380" y="328"/>
                  </a:lnTo>
                  <a:lnTo>
                    <a:pt x="380" y="321"/>
                  </a:lnTo>
                  <a:lnTo>
                    <a:pt x="378" y="314"/>
                  </a:lnTo>
                  <a:lnTo>
                    <a:pt x="508" y="167"/>
                  </a:lnTo>
                  <a:close/>
                  <a:moveTo>
                    <a:pt x="328" y="0"/>
                  </a:moveTo>
                  <a:lnTo>
                    <a:pt x="328" y="0"/>
                  </a:lnTo>
                  <a:lnTo>
                    <a:pt x="311" y="0"/>
                  </a:lnTo>
                  <a:lnTo>
                    <a:pt x="294" y="1"/>
                  </a:lnTo>
                  <a:lnTo>
                    <a:pt x="278" y="3"/>
                  </a:lnTo>
                  <a:lnTo>
                    <a:pt x="261" y="6"/>
                  </a:lnTo>
                  <a:lnTo>
                    <a:pt x="245" y="11"/>
                  </a:lnTo>
                  <a:lnTo>
                    <a:pt x="231" y="15"/>
                  </a:lnTo>
                  <a:lnTo>
                    <a:pt x="215" y="20"/>
                  </a:lnTo>
                  <a:lnTo>
                    <a:pt x="200" y="25"/>
                  </a:lnTo>
                  <a:lnTo>
                    <a:pt x="185" y="32"/>
                  </a:lnTo>
                  <a:lnTo>
                    <a:pt x="171" y="39"/>
                  </a:lnTo>
                  <a:lnTo>
                    <a:pt x="158" y="48"/>
                  </a:lnTo>
                  <a:lnTo>
                    <a:pt x="144" y="56"/>
                  </a:lnTo>
                  <a:lnTo>
                    <a:pt x="131" y="66"/>
                  </a:lnTo>
                  <a:lnTo>
                    <a:pt x="120" y="75"/>
                  </a:lnTo>
                  <a:lnTo>
                    <a:pt x="107" y="86"/>
                  </a:lnTo>
                  <a:lnTo>
                    <a:pt x="95" y="96"/>
                  </a:lnTo>
                  <a:lnTo>
                    <a:pt x="85" y="108"/>
                  </a:lnTo>
                  <a:lnTo>
                    <a:pt x="74" y="120"/>
                  </a:lnTo>
                  <a:lnTo>
                    <a:pt x="65" y="132"/>
                  </a:lnTo>
                  <a:lnTo>
                    <a:pt x="56" y="145"/>
                  </a:lnTo>
                  <a:lnTo>
                    <a:pt x="47" y="158"/>
                  </a:lnTo>
                  <a:lnTo>
                    <a:pt x="39" y="171"/>
                  </a:lnTo>
                  <a:lnTo>
                    <a:pt x="32" y="186"/>
                  </a:lnTo>
                  <a:lnTo>
                    <a:pt x="25" y="200"/>
                  </a:lnTo>
                  <a:lnTo>
                    <a:pt x="19" y="215"/>
                  </a:lnTo>
                  <a:lnTo>
                    <a:pt x="14" y="231"/>
                  </a:lnTo>
                  <a:lnTo>
                    <a:pt x="10" y="247"/>
                  </a:lnTo>
                  <a:lnTo>
                    <a:pt x="6" y="263"/>
                  </a:lnTo>
                  <a:lnTo>
                    <a:pt x="3" y="278"/>
                  </a:lnTo>
                  <a:lnTo>
                    <a:pt x="1" y="294"/>
                  </a:lnTo>
                  <a:lnTo>
                    <a:pt x="0" y="311"/>
                  </a:lnTo>
                  <a:lnTo>
                    <a:pt x="0" y="328"/>
                  </a:lnTo>
                  <a:lnTo>
                    <a:pt x="0" y="328"/>
                  </a:lnTo>
                  <a:lnTo>
                    <a:pt x="0" y="346"/>
                  </a:lnTo>
                  <a:lnTo>
                    <a:pt x="1" y="363"/>
                  </a:lnTo>
                  <a:lnTo>
                    <a:pt x="4" y="380"/>
                  </a:lnTo>
                  <a:lnTo>
                    <a:pt x="7" y="398"/>
                  </a:lnTo>
                  <a:lnTo>
                    <a:pt x="11" y="414"/>
                  </a:lnTo>
                  <a:lnTo>
                    <a:pt x="16" y="431"/>
                  </a:lnTo>
                  <a:lnTo>
                    <a:pt x="22" y="447"/>
                  </a:lnTo>
                  <a:lnTo>
                    <a:pt x="29" y="464"/>
                  </a:lnTo>
                  <a:lnTo>
                    <a:pt x="36" y="478"/>
                  </a:lnTo>
                  <a:lnTo>
                    <a:pt x="44" y="494"/>
                  </a:lnTo>
                  <a:lnTo>
                    <a:pt x="54" y="508"/>
                  </a:lnTo>
                  <a:lnTo>
                    <a:pt x="63" y="523"/>
                  </a:lnTo>
                  <a:lnTo>
                    <a:pt x="74" y="537"/>
                  </a:lnTo>
                  <a:lnTo>
                    <a:pt x="86" y="549"/>
                  </a:lnTo>
                  <a:lnTo>
                    <a:pt x="98" y="562"/>
                  </a:lnTo>
                  <a:lnTo>
                    <a:pt x="111" y="575"/>
                  </a:lnTo>
                  <a:lnTo>
                    <a:pt x="111" y="575"/>
                  </a:lnTo>
                  <a:lnTo>
                    <a:pt x="115" y="577"/>
                  </a:lnTo>
                  <a:lnTo>
                    <a:pt x="120" y="578"/>
                  </a:lnTo>
                  <a:lnTo>
                    <a:pt x="535" y="578"/>
                  </a:lnTo>
                  <a:lnTo>
                    <a:pt x="535" y="578"/>
                  </a:lnTo>
                  <a:lnTo>
                    <a:pt x="541" y="577"/>
                  </a:lnTo>
                  <a:lnTo>
                    <a:pt x="544" y="575"/>
                  </a:lnTo>
                  <a:lnTo>
                    <a:pt x="544" y="575"/>
                  </a:lnTo>
                  <a:lnTo>
                    <a:pt x="558" y="562"/>
                  </a:lnTo>
                  <a:lnTo>
                    <a:pt x="569" y="549"/>
                  </a:lnTo>
                  <a:lnTo>
                    <a:pt x="581" y="537"/>
                  </a:lnTo>
                  <a:lnTo>
                    <a:pt x="591" y="523"/>
                  </a:lnTo>
                  <a:lnTo>
                    <a:pt x="602" y="508"/>
                  </a:lnTo>
                  <a:lnTo>
                    <a:pt x="611" y="494"/>
                  </a:lnTo>
                  <a:lnTo>
                    <a:pt x="619" y="478"/>
                  </a:lnTo>
                  <a:lnTo>
                    <a:pt x="626" y="464"/>
                  </a:lnTo>
                  <a:lnTo>
                    <a:pt x="634" y="447"/>
                  </a:lnTo>
                  <a:lnTo>
                    <a:pt x="639" y="431"/>
                  </a:lnTo>
                  <a:lnTo>
                    <a:pt x="644" y="414"/>
                  </a:lnTo>
                  <a:lnTo>
                    <a:pt x="649" y="398"/>
                  </a:lnTo>
                  <a:lnTo>
                    <a:pt x="652" y="380"/>
                  </a:lnTo>
                  <a:lnTo>
                    <a:pt x="654" y="363"/>
                  </a:lnTo>
                  <a:lnTo>
                    <a:pt x="655" y="346"/>
                  </a:lnTo>
                  <a:lnTo>
                    <a:pt x="656" y="328"/>
                  </a:lnTo>
                  <a:lnTo>
                    <a:pt x="656" y="328"/>
                  </a:lnTo>
                  <a:lnTo>
                    <a:pt x="655" y="311"/>
                  </a:lnTo>
                  <a:lnTo>
                    <a:pt x="654" y="294"/>
                  </a:lnTo>
                  <a:lnTo>
                    <a:pt x="652" y="278"/>
                  </a:lnTo>
                  <a:lnTo>
                    <a:pt x="650" y="263"/>
                  </a:lnTo>
                  <a:lnTo>
                    <a:pt x="645" y="247"/>
                  </a:lnTo>
                  <a:lnTo>
                    <a:pt x="641" y="231"/>
                  </a:lnTo>
                  <a:lnTo>
                    <a:pt x="636" y="215"/>
                  </a:lnTo>
                  <a:lnTo>
                    <a:pt x="630" y="200"/>
                  </a:lnTo>
                  <a:lnTo>
                    <a:pt x="623" y="186"/>
                  </a:lnTo>
                  <a:lnTo>
                    <a:pt x="616" y="171"/>
                  </a:lnTo>
                  <a:lnTo>
                    <a:pt x="608" y="158"/>
                  </a:lnTo>
                  <a:lnTo>
                    <a:pt x="600" y="145"/>
                  </a:lnTo>
                  <a:lnTo>
                    <a:pt x="590" y="132"/>
                  </a:lnTo>
                  <a:lnTo>
                    <a:pt x="581" y="120"/>
                  </a:lnTo>
                  <a:lnTo>
                    <a:pt x="570" y="108"/>
                  </a:lnTo>
                  <a:lnTo>
                    <a:pt x="560" y="96"/>
                  </a:lnTo>
                  <a:lnTo>
                    <a:pt x="548" y="86"/>
                  </a:lnTo>
                  <a:lnTo>
                    <a:pt x="536" y="75"/>
                  </a:lnTo>
                  <a:lnTo>
                    <a:pt x="524" y="66"/>
                  </a:lnTo>
                  <a:lnTo>
                    <a:pt x="511" y="56"/>
                  </a:lnTo>
                  <a:lnTo>
                    <a:pt x="497" y="48"/>
                  </a:lnTo>
                  <a:lnTo>
                    <a:pt x="484" y="39"/>
                  </a:lnTo>
                  <a:lnTo>
                    <a:pt x="470" y="32"/>
                  </a:lnTo>
                  <a:lnTo>
                    <a:pt x="455" y="25"/>
                  </a:lnTo>
                  <a:lnTo>
                    <a:pt x="440" y="20"/>
                  </a:lnTo>
                  <a:lnTo>
                    <a:pt x="425" y="15"/>
                  </a:lnTo>
                  <a:lnTo>
                    <a:pt x="409" y="11"/>
                  </a:lnTo>
                  <a:lnTo>
                    <a:pt x="394" y="6"/>
                  </a:lnTo>
                  <a:lnTo>
                    <a:pt x="378" y="3"/>
                  </a:lnTo>
                  <a:lnTo>
                    <a:pt x="361" y="1"/>
                  </a:lnTo>
                  <a:lnTo>
                    <a:pt x="345" y="0"/>
                  </a:lnTo>
                  <a:lnTo>
                    <a:pt x="328" y="0"/>
                  </a:lnTo>
                  <a:lnTo>
                    <a:pt x="328" y="0"/>
                  </a:lnTo>
                  <a:close/>
                  <a:moveTo>
                    <a:pt x="530" y="552"/>
                  </a:moveTo>
                  <a:lnTo>
                    <a:pt x="125" y="552"/>
                  </a:lnTo>
                  <a:lnTo>
                    <a:pt x="125" y="552"/>
                  </a:lnTo>
                  <a:lnTo>
                    <a:pt x="113" y="541"/>
                  </a:lnTo>
                  <a:lnTo>
                    <a:pt x="103" y="529"/>
                  </a:lnTo>
                  <a:lnTo>
                    <a:pt x="92" y="517"/>
                  </a:lnTo>
                  <a:lnTo>
                    <a:pt x="83" y="504"/>
                  </a:lnTo>
                  <a:lnTo>
                    <a:pt x="74" y="491"/>
                  </a:lnTo>
                  <a:lnTo>
                    <a:pt x="66" y="478"/>
                  </a:lnTo>
                  <a:lnTo>
                    <a:pt x="58" y="465"/>
                  </a:lnTo>
                  <a:lnTo>
                    <a:pt x="52" y="450"/>
                  </a:lnTo>
                  <a:lnTo>
                    <a:pt x="45" y="436"/>
                  </a:lnTo>
                  <a:lnTo>
                    <a:pt x="40" y="421"/>
                  </a:lnTo>
                  <a:lnTo>
                    <a:pt x="36" y="407"/>
                  </a:lnTo>
                  <a:lnTo>
                    <a:pt x="33" y="391"/>
                  </a:lnTo>
                  <a:lnTo>
                    <a:pt x="30" y="376"/>
                  </a:lnTo>
                  <a:lnTo>
                    <a:pt x="28" y="360"/>
                  </a:lnTo>
                  <a:lnTo>
                    <a:pt x="26" y="344"/>
                  </a:lnTo>
                  <a:lnTo>
                    <a:pt x="25" y="328"/>
                  </a:lnTo>
                  <a:lnTo>
                    <a:pt x="25" y="328"/>
                  </a:lnTo>
                  <a:lnTo>
                    <a:pt x="26" y="312"/>
                  </a:lnTo>
                  <a:lnTo>
                    <a:pt x="28" y="297"/>
                  </a:lnTo>
                  <a:lnTo>
                    <a:pt x="30" y="283"/>
                  </a:lnTo>
                  <a:lnTo>
                    <a:pt x="32" y="268"/>
                  </a:lnTo>
                  <a:lnTo>
                    <a:pt x="35" y="253"/>
                  </a:lnTo>
                  <a:lnTo>
                    <a:pt x="39" y="238"/>
                  </a:lnTo>
                  <a:lnTo>
                    <a:pt x="44" y="224"/>
                  </a:lnTo>
                  <a:lnTo>
                    <a:pt x="50" y="211"/>
                  </a:lnTo>
                  <a:lnTo>
                    <a:pt x="56" y="197"/>
                  </a:lnTo>
                  <a:lnTo>
                    <a:pt x="62" y="184"/>
                  </a:lnTo>
                  <a:lnTo>
                    <a:pt x="70" y="171"/>
                  </a:lnTo>
                  <a:lnTo>
                    <a:pt x="77" y="160"/>
                  </a:lnTo>
                  <a:lnTo>
                    <a:pt x="86" y="147"/>
                  </a:lnTo>
                  <a:lnTo>
                    <a:pt x="95" y="137"/>
                  </a:lnTo>
                  <a:lnTo>
                    <a:pt x="105" y="125"/>
                  </a:lnTo>
                  <a:lnTo>
                    <a:pt x="114" y="114"/>
                  </a:lnTo>
                  <a:lnTo>
                    <a:pt x="125" y="105"/>
                  </a:lnTo>
                  <a:lnTo>
                    <a:pt x="135" y="95"/>
                  </a:lnTo>
                  <a:lnTo>
                    <a:pt x="147" y="86"/>
                  </a:lnTo>
                  <a:lnTo>
                    <a:pt x="159" y="77"/>
                  </a:lnTo>
                  <a:lnTo>
                    <a:pt x="171" y="70"/>
                  </a:lnTo>
                  <a:lnTo>
                    <a:pt x="184" y="62"/>
                  </a:lnTo>
                  <a:lnTo>
                    <a:pt x="197" y="56"/>
                  </a:lnTo>
                  <a:lnTo>
                    <a:pt x="211" y="50"/>
                  </a:lnTo>
                  <a:lnTo>
                    <a:pt x="224" y="44"/>
                  </a:lnTo>
                  <a:lnTo>
                    <a:pt x="238" y="40"/>
                  </a:lnTo>
                  <a:lnTo>
                    <a:pt x="252" y="36"/>
                  </a:lnTo>
                  <a:lnTo>
                    <a:pt x="267" y="32"/>
                  </a:lnTo>
                  <a:lnTo>
                    <a:pt x="281" y="30"/>
                  </a:lnTo>
                  <a:lnTo>
                    <a:pt x="297" y="28"/>
                  </a:lnTo>
                  <a:lnTo>
                    <a:pt x="312" y="26"/>
                  </a:lnTo>
                  <a:lnTo>
                    <a:pt x="328" y="26"/>
                  </a:lnTo>
                  <a:lnTo>
                    <a:pt x="328" y="26"/>
                  </a:lnTo>
                  <a:lnTo>
                    <a:pt x="343" y="26"/>
                  </a:lnTo>
                  <a:lnTo>
                    <a:pt x="359" y="28"/>
                  </a:lnTo>
                  <a:lnTo>
                    <a:pt x="373" y="30"/>
                  </a:lnTo>
                  <a:lnTo>
                    <a:pt x="388" y="32"/>
                  </a:lnTo>
                  <a:lnTo>
                    <a:pt x="403" y="36"/>
                  </a:lnTo>
                  <a:lnTo>
                    <a:pt x="417" y="40"/>
                  </a:lnTo>
                  <a:lnTo>
                    <a:pt x="432" y="44"/>
                  </a:lnTo>
                  <a:lnTo>
                    <a:pt x="445" y="50"/>
                  </a:lnTo>
                  <a:lnTo>
                    <a:pt x="458" y="56"/>
                  </a:lnTo>
                  <a:lnTo>
                    <a:pt x="472" y="62"/>
                  </a:lnTo>
                  <a:lnTo>
                    <a:pt x="485" y="70"/>
                  </a:lnTo>
                  <a:lnTo>
                    <a:pt x="496" y="77"/>
                  </a:lnTo>
                  <a:lnTo>
                    <a:pt x="508" y="86"/>
                  </a:lnTo>
                  <a:lnTo>
                    <a:pt x="520" y="95"/>
                  </a:lnTo>
                  <a:lnTo>
                    <a:pt x="530" y="105"/>
                  </a:lnTo>
                  <a:lnTo>
                    <a:pt x="541" y="114"/>
                  </a:lnTo>
                  <a:lnTo>
                    <a:pt x="551" y="125"/>
                  </a:lnTo>
                  <a:lnTo>
                    <a:pt x="561" y="137"/>
                  </a:lnTo>
                  <a:lnTo>
                    <a:pt x="569" y="147"/>
                  </a:lnTo>
                  <a:lnTo>
                    <a:pt x="578" y="160"/>
                  </a:lnTo>
                  <a:lnTo>
                    <a:pt x="586" y="171"/>
                  </a:lnTo>
                  <a:lnTo>
                    <a:pt x="594" y="184"/>
                  </a:lnTo>
                  <a:lnTo>
                    <a:pt x="600" y="197"/>
                  </a:lnTo>
                  <a:lnTo>
                    <a:pt x="606" y="211"/>
                  </a:lnTo>
                  <a:lnTo>
                    <a:pt x="612" y="224"/>
                  </a:lnTo>
                  <a:lnTo>
                    <a:pt x="616" y="238"/>
                  </a:lnTo>
                  <a:lnTo>
                    <a:pt x="620" y="253"/>
                  </a:lnTo>
                  <a:lnTo>
                    <a:pt x="623" y="268"/>
                  </a:lnTo>
                  <a:lnTo>
                    <a:pt x="626" y="283"/>
                  </a:lnTo>
                  <a:lnTo>
                    <a:pt x="628" y="297"/>
                  </a:lnTo>
                  <a:lnTo>
                    <a:pt x="630" y="312"/>
                  </a:lnTo>
                  <a:lnTo>
                    <a:pt x="630" y="328"/>
                  </a:lnTo>
                  <a:lnTo>
                    <a:pt x="630" y="328"/>
                  </a:lnTo>
                  <a:lnTo>
                    <a:pt x="630" y="344"/>
                  </a:lnTo>
                  <a:lnTo>
                    <a:pt x="627" y="360"/>
                  </a:lnTo>
                  <a:lnTo>
                    <a:pt x="626" y="376"/>
                  </a:lnTo>
                  <a:lnTo>
                    <a:pt x="623" y="391"/>
                  </a:lnTo>
                  <a:lnTo>
                    <a:pt x="619" y="407"/>
                  </a:lnTo>
                  <a:lnTo>
                    <a:pt x="615" y="421"/>
                  </a:lnTo>
                  <a:lnTo>
                    <a:pt x="609" y="436"/>
                  </a:lnTo>
                  <a:lnTo>
                    <a:pt x="604" y="450"/>
                  </a:lnTo>
                  <a:lnTo>
                    <a:pt x="597" y="465"/>
                  </a:lnTo>
                  <a:lnTo>
                    <a:pt x="589" y="478"/>
                  </a:lnTo>
                  <a:lnTo>
                    <a:pt x="582" y="491"/>
                  </a:lnTo>
                  <a:lnTo>
                    <a:pt x="572" y="504"/>
                  </a:lnTo>
                  <a:lnTo>
                    <a:pt x="563" y="517"/>
                  </a:lnTo>
                  <a:lnTo>
                    <a:pt x="553" y="529"/>
                  </a:lnTo>
                  <a:lnTo>
                    <a:pt x="542" y="541"/>
                  </a:lnTo>
                  <a:lnTo>
                    <a:pt x="530" y="552"/>
                  </a:lnTo>
                  <a:lnTo>
                    <a:pt x="530" y="552"/>
                  </a:lnTo>
                  <a:close/>
                  <a:moveTo>
                    <a:pt x="532" y="211"/>
                  </a:moveTo>
                  <a:lnTo>
                    <a:pt x="532" y="211"/>
                  </a:lnTo>
                  <a:lnTo>
                    <a:pt x="529" y="206"/>
                  </a:lnTo>
                  <a:lnTo>
                    <a:pt x="525" y="204"/>
                  </a:lnTo>
                  <a:lnTo>
                    <a:pt x="520" y="204"/>
                  </a:lnTo>
                  <a:lnTo>
                    <a:pt x="514" y="205"/>
                  </a:lnTo>
                  <a:lnTo>
                    <a:pt x="514" y="205"/>
                  </a:lnTo>
                  <a:lnTo>
                    <a:pt x="510" y="209"/>
                  </a:lnTo>
                  <a:lnTo>
                    <a:pt x="508" y="214"/>
                  </a:lnTo>
                  <a:lnTo>
                    <a:pt x="508" y="218"/>
                  </a:lnTo>
                  <a:lnTo>
                    <a:pt x="510" y="223"/>
                  </a:lnTo>
                  <a:lnTo>
                    <a:pt x="510" y="223"/>
                  </a:lnTo>
                  <a:lnTo>
                    <a:pt x="516" y="236"/>
                  </a:lnTo>
                  <a:lnTo>
                    <a:pt x="522" y="248"/>
                  </a:lnTo>
                  <a:lnTo>
                    <a:pt x="527" y="261"/>
                  </a:lnTo>
                  <a:lnTo>
                    <a:pt x="530" y="274"/>
                  </a:lnTo>
                  <a:lnTo>
                    <a:pt x="533" y="287"/>
                  </a:lnTo>
                  <a:lnTo>
                    <a:pt x="535" y="301"/>
                  </a:lnTo>
                  <a:lnTo>
                    <a:pt x="537" y="314"/>
                  </a:lnTo>
                  <a:lnTo>
                    <a:pt x="537" y="328"/>
                  </a:lnTo>
                  <a:lnTo>
                    <a:pt x="537" y="328"/>
                  </a:lnTo>
                  <a:lnTo>
                    <a:pt x="537" y="343"/>
                  </a:lnTo>
                  <a:lnTo>
                    <a:pt x="535" y="358"/>
                  </a:lnTo>
                  <a:lnTo>
                    <a:pt x="533" y="372"/>
                  </a:lnTo>
                  <a:lnTo>
                    <a:pt x="529" y="386"/>
                  </a:lnTo>
                  <a:lnTo>
                    <a:pt x="525" y="400"/>
                  </a:lnTo>
                  <a:lnTo>
                    <a:pt x="520" y="414"/>
                  </a:lnTo>
                  <a:lnTo>
                    <a:pt x="513" y="427"/>
                  </a:lnTo>
                  <a:lnTo>
                    <a:pt x="506" y="439"/>
                  </a:lnTo>
                  <a:lnTo>
                    <a:pt x="506" y="439"/>
                  </a:lnTo>
                  <a:lnTo>
                    <a:pt x="504" y="445"/>
                  </a:lnTo>
                  <a:lnTo>
                    <a:pt x="504" y="449"/>
                  </a:lnTo>
                  <a:lnTo>
                    <a:pt x="506" y="454"/>
                  </a:lnTo>
                  <a:lnTo>
                    <a:pt x="510" y="457"/>
                  </a:lnTo>
                  <a:lnTo>
                    <a:pt x="510" y="457"/>
                  </a:lnTo>
                  <a:lnTo>
                    <a:pt x="513" y="459"/>
                  </a:lnTo>
                  <a:lnTo>
                    <a:pt x="516" y="459"/>
                  </a:lnTo>
                  <a:lnTo>
                    <a:pt x="516" y="459"/>
                  </a:lnTo>
                  <a:lnTo>
                    <a:pt x="520" y="459"/>
                  </a:lnTo>
                  <a:lnTo>
                    <a:pt x="523" y="458"/>
                  </a:lnTo>
                  <a:lnTo>
                    <a:pt x="526" y="456"/>
                  </a:lnTo>
                  <a:lnTo>
                    <a:pt x="528" y="453"/>
                  </a:lnTo>
                  <a:lnTo>
                    <a:pt x="528" y="453"/>
                  </a:lnTo>
                  <a:lnTo>
                    <a:pt x="536" y="439"/>
                  </a:lnTo>
                  <a:lnTo>
                    <a:pt x="544" y="425"/>
                  </a:lnTo>
                  <a:lnTo>
                    <a:pt x="550" y="409"/>
                  </a:lnTo>
                  <a:lnTo>
                    <a:pt x="554" y="393"/>
                  </a:lnTo>
                  <a:lnTo>
                    <a:pt x="559" y="377"/>
                  </a:lnTo>
                  <a:lnTo>
                    <a:pt x="562" y="361"/>
                  </a:lnTo>
                  <a:lnTo>
                    <a:pt x="563" y="345"/>
                  </a:lnTo>
                  <a:lnTo>
                    <a:pt x="564" y="328"/>
                  </a:lnTo>
                  <a:lnTo>
                    <a:pt x="564" y="328"/>
                  </a:lnTo>
                  <a:lnTo>
                    <a:pt x="564" y="312"/>
                  </a:lnTo>
                  <a:lnTo>
                    <a:pt x="562" y="297"/>
                  </a:lnTo>
                  <a:lnTo>
                    <a:pt x="560" y="283"/>
                  </a:lnTo>
                  <a:lnTo>
                    <a:pt x="555" y="267"/>
                  </a:lnTo>
                  <a:lnTo>
                    <a:pt x="551" y="253"/>
                  </a:lnTo>
                  <a:lnTo>
                    <a:pt x="546" y="238"/>
                  </a:lnTo>
                  <a:lnTo>
                    <a:pt x="540" y="224"/>
                  </a:lnTo>
                  <a:lnTo>
                    <a:pt x="532" y="211"/>
                  </a:lnTo>
                  <a:lnTo>
                    <a:pt x="532" y="211"/>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algn="l"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42" name="TextBox 41">
              <a:extLst>
                <a:ext uri="{FF2B5EF4-FFF2-40B4-BE49-F238E27FC236}">
                  <a16:creationId xmlns:a16="http://schemas.microsoft.com/office/drawing/2014/main" id="{62818A8F-C094-4935-BF4C-E856CEAE44EF}"/>
                </a:ext>
              </a:extLst>
            </p:cNvPr>
            <p:cNvSpPr txBox="1"/>
            <p:nvPr/>
          </p:nvSpPr>
          <p:spPr>
            <a:xfrm>
              <a:off x="4349764" y="4275428"/>
              <a:ext cx="3657601" cy="42080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ea typeface="+mn-ea"/>
                  <a:cs typeface="Arial"/>
                  <a:sym typeface="Arial"/>
                </a:rPr>
                <a:t>2x Faster</a:t>
              </a:r>
            </a:p>
          </p:txBody>
        </p:sp>
        <p:sp>
          <p:nvSpPr>
            <p:cNvPr id="41" name="Rectangle 40">
              <a:extLst>
                <a:ext uri="{FF2B5EF4-FFF2-40B4-BE49-F238E27FC236}">
                  <a16:creationId xmlns:a16="http://schemas.microsoft.com/office/drawing/2014/main" id="{2BA153BD-8732-4A82-8CC7-318945F6213F}"/>
                </a:ext>
              </a:extLst>
            </p:cNvPr>
            <p:cNvSpPr/>
            <p:nvPr/>
          </p:nvSpPr>
          <p:spPr>
            <a:xfrm>
              <a:off x="8488031" y="1872854"/>
              <a:ext cx="3122365" cy="31107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grpSp>
          <p:nvGrpSpPr>
            <p:cNvPr id="52" name="Group 51">
              <a:extLst>
                <a:ext uri="{FF2B5EF4-FFF2-40B4-BE49-F238E27FC236}">
                  <a16:creationId xmlns:a16="http://schemas.microsoft.com/office/drawing/2014/main" id="{3BADF568-8FD2-4AC4-A6A9-9502C415CFAB}"/>
                </a:ext>
              </a:extLst>
            </p:cNvPr>
            <p:cNvGrpSpPr/>
            <p:nvPr/>
          </p:nvGrpSpPr>
          <p:grpSpPr>
            <a:xfrm>
              <a:off x="8229056" y="2930758"/>
              <a:ext cx="3635957" cy="1220487"/>
              <a:chOff x="765884" y="1755029"/>
              <a:chExt cx="2665161" cy="915365"/>
            </a:xfrm>
          </p:grpSpPr>
          <p:sp>
            <p:nvSpPr>
              <p:cNvPr id="55" name="Parallelogram 54">
                <a:extLst>
                  <a:ext uri="{FF2B5EF4-FFF2-40B4-BE49-F238E27FC236}">
                    <a16:creationId xmlns:a16="http://schemas.microsoft.com/office/drawing/2014/main" id="{0BB066F3-5A4B-41CA-BF02-633D7107BD32}"/>
                  </a:ext>
                </a:extLst>
              </p:cNvPr>
              <p:cNvSpPr/>
              <p:nvPr/>
            </p:nvSpPr>
            <p:spPr>
              <a:xfrm rot="5400000" flipV="1">
                <a:off x="2940184" y="2174161"/>
                <a:ext cx="795089" cy="186633"/>
              </a:xfrm>
              <a:prstGeom prst="parallelogram">
                <a:avLst>
                  <a:gd name="adj" fmla="val 66077"/>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56" name="Parallelogram 55">
                <a:extLst>
                  <a:ext uri="{FF2B5EF4-FFF2-40B4-BE49-F238E27FC236}">
                    <a16:creationId xmlns:a16="http://schemas.microsoft.com/office/drawing/2014/main" id="{5406EEC6-C6BF-4CEE-B2CB-B5DCB883447A}"/>
                  </a:ext>
                </a:extLst>
              </p:cNvPr>
              <p:cNvSpPr/>
              <p:nvPr/>
            </p:nvSpPr>
            <p:spPr>
              <a:xfrm rot="16200000" flipH="1" flipV="1">
                <a:off x="456206" y="2168859"/>
                <a:ext cx="811214" cy="191856"/>
              </a:xfrm>
              <a:prstGeom prst="parallelogram">
                <a:avLst>
                  <a:gd name="adj" fmla="val 66077"/>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57" name="Rectangle 56">
                <a:extLst>
                  <a:ext uri="{FF2B5EF4-FFF2-40B4-BE49-F238E27FC236}">
                    <a16:creationId xmlns:a16="http://schemas.microsoft.com/office/drawing/2014/main" id="{E8A6B5ED-7BD9-4A9A-BEA0-0F26439D1876}"/>
                  </a:ext>
                </a:extLst>
              </p:cNvPr>
              <p:cNvSpPr/>
              <p:nvPr/>
            </p:nvSpPr>
            <p:spPr>
              <a:xfrm>
                <a:off x="765884" y="1859182"/>
                <a:ext cx="2665160" cy="677869"/>
              </a:xfrm>
              <a:prstGeom prst="rect">
                <a:avLst/>
              </a:prstGeom>
              <a:solidFill>
                <a:schemeClr val="accent6">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680" tIns="406400" rIns="325120" bIns="406400" numCol="1" spcCol="1270" anchor="t" anchorCtr="0">
                <a:noAutofit/>
              </a:bodyPr>
              <a:lstStyle/>
              <a:p>
                <a:pPr marL="0" marR="0" lvl="0" indent="0" algn="l" defTabSz="1185274" rtl="0" eaLnBrk="1" fontAlgn="auto" latinLnBrk="0" hangingPunct="0">
                  <a:lnSpc>
                    <a:spcPct val="90000"/>
                  </a:lnSpc>
                  <a:spcBef>
                    <a:spcPct val="0"/>
                  </a:spcBef>
                  <a:spcAft>
                    <a:spcPts val="356"/>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Arial"/>
                  <a:cs typeface="Arial"/>
                  <a:sym typeface="Arial"/>
                </a:endParaRPr>
              </a:p>
            </p:txBody>
          </p:sp>
          <p:sp>
            <p:nvSpPr>
              <p:cNvPr id="58" name="Rectangle 57">
                <a:extLst>
                  <a:ext uri="{FF2B5EF4-FFF2-40B4-BE49-F238E27FC236}">
                    <a16:creationId xmlns:a16="http://schemas.microsoft.com/office/drawing/2014/main" id="{BA846F91-5E80-4708-9AEE-84BD10F46BD9}"/>
                  </a:ext>
                </a:extLst>
              </p:cNvPr>
              <p:cNvSpPr/>
              <p:nvPr/>
            </p:nvSpPr>
            <p:spPr>
              <a:xfrm>
                <a:off x="941295" y="1755029"/>
                <a:ext cx="2317533" cy="777158"/>
              </a:xfrm>
              <a:prstGeom prst="rect">
                <a:avLst/>
              </a:prstGeom>
            </p:spPr>
            <p:txBody>
              <a:bodyPr wrap="square">
                <a:spAutoFit/>
              </a:bodyPr>
              <a:lstStyle/>
              <a:p>
                <a:pPr marL="0" marR="0" lvl="0" indent="0" algn="ctr" defTabSz="457120" rtl="0" eaLnBrk="1" fontAlgn="auto" latinLnBrk="0" hangingPunct="0">
                  <a:lnSpc>
                    <a:spcPts val="7599"/>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Arial"/>
                    <a:cs typeface="Arial"/>
                    <a:sym typeface="Arial"/>
                  </a:rPr>
                  <a:t>Security</a:t>
                </a:r>
              </a:p>
            </p:txBody>
          </p:sp>
        </p:grpSp>
        <p:sp>
          <p:nvSpPr>
            <p:cNvPr id="60" name="TextBox 59">
              <a:extLst>
                <a:ext uri="{FF2B5EF4-FFF2-40B4-BE49-F238E27FC236}">
                  <a16:creationId xmlns:a16="http://schemas.microsoft.com/office/drawing/2014/main" id="{95163417-9C1B-4492-9670-ECD753556285}"/>
                </a:ext>
              </a:extLst>
            </p:cNvPr>
            <p:cNvSpPr txBox="1"/>
            <p:nvPr/>
          </p:nvSpPr>
          <p:spPr>
            <a:xfrm>
              <a:off x="8893373" y="4090763"/>
              <a:ext cx="2311680" cy="7643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ea typeface="+mn-ea"/>
                  <a:cs typeface="Arial"/>
                  <a:sym typeface="Arial"/>
                </a:rPr>
                <a:t>Isolation</a:t>
              </a:r>
            </a:p>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ea typeface="+mn-ea"/>
                  <a:cs typeface="Arial"/>
                  <a:sym typeface="Arial"/>
                </a:rPr>
                <a:t>&amp; Integrity</a:t>
              </a:r>
            </a:p>
          </p:txBody>
        </p:sp>
        <p:sp>
          <p:nvSpPr>
            <p:cNvPr id="16" name="Freeform 5">
              <a:extLst>
                <a:ext uri="{FF2B5EF4-FFF2-40B4-BE49-F238E27FC236}">
                  <a16:creationId xmlns:a16="http://schemas.microsoft.com/office/drawing/2014/main" id="{35BA25DE-A33F-434D-A456-B86F0CB29A10}"/>
                </a:ext>
              </a:extLst>
            </p:cNvPr>
            <p:cNvSpPr>
              <a:spLocks noEditPoints="1"/>
            </p:cNvSpPr>
            <p:nvPr/>
          </p:nvSpPr>
          <p:spPr bwMode="auto">
            <a:xfrm>
              <a:off x="9683082" y="1943315"/>
              <a:ext cx="732263" cy="990475"/>
            </a:xfrm>
            <a:custGeom>
              <a:avLst/>
              <a:gdLst>
                <a:gd name="T0" fmla="*/ 309 w 348"/>
                <a:gd name="T1" fmla="*/ 213 h 483"/>
                <a:gd name="T2" fmla="*/ 39 w 348"/>
                <a:gd name="T3" fmla="*/ 213 h 483"/>
                <a:gd name="T4" fmla="*/ 0 w 348"/>
                <a:gd name="T5" fmla="*/ 251 h 483"/>
                <a:gd name="T6" fmla="*/ 0 w 348"/>
                <a:gd name="T7" fmla="*/ 444 h 483"/>
                <a:gd name="T8" fmla="*/ 39 w 348"/>
                <a:gd name="T9" fmla="*/ 483 h 483"/>
                <a:gd name="T10" fmla="*/ 309 w 348"/>
                <a:gd name="T11" fmla="*/ 483 h 483"/>
                <a:gd name="T12" fmla="*/ 348 w 348"/>
                <a:gd name="T13" fmla="*/ 444 h 483"/>
                <a:gd name="T14" fmla="*/ 348 w 348"/>
                <a:gd name="T15" fmla="*/ 251 h 483"/>
                <a:gd name="T16" fmla="*/ 309 w 348"/>
                <a:gd name="T17" fmla="*/ 213 h 483"/>
                <a:gd name="T18" fmla="*/ 329 w 348"/>
                <a:gd name="T19" fmla="*/ 444 h 483"/>
                <a:gd name="T20" fmla="*/ 309 w 348"/>
                <a:gd name="T21" fmla="*/ 464 h 483"/>
                <a:gd name="T22" fmla="*/ 39 w 348"/>
                <a:gd name="T23" fmla="*/ 464 h 483"/>
                <a:gd name="T24" fmla="*/ 20 w 348"/>
                <a:gd name="T25" fmla="*/ 444 h 483"/>
                <a:gd name="T26" fmla="*/ 20 w 348"/>
                <a:gd name="T27" fmla="*/ 251 h 483"/>
                <a:gd name="T28" fmla="*/ 39 w 348"/>
                <a:gd name="T29" fmla="*/ 232 h 483"/>
                <a:gd name="T30" fmla="*/ 309 w 348"/>
                <a:gd name="T31" fmla="*/ 232 h 483"/>
                <a:gd name="T32" fmla="*/ 329 w 348"/>
                <a:gd name="T33" fmla="*/ 251 h 483"/>
                <a:gd name="T34" fmla="*/ 329 w 348"/>
                <a:gd name="T35" fmla="*/ 444 h 483"/>
                <a:gd name="T36" fmla="*/ 68 w 348"/>
                <a:gd name="T37" fmla="*/ 126 h 483"/>
                <a:gd name="T38" fmla="*/ 174 w 348"/>
                <a:gd name="T39" fmla="*/ 19 h 483"/>
                <a:gd name="T40" fmla="*/ 280 w 348"/>
                <a:gd name="T41" fmla="*/ 126 h 483"/>
                <a:gd name="T42" fmla="*/ 280 w 348"/>
                <a:gd name="T43" fmla="*/ 193 h 483"/>
                <a:gd name="T44" fmla="*/ 300 w 348"/>
                <a:gd name="T45" fmla="*/ 193 h 483"/>
                <a:gd name="T46" fmla="*/ 300 w 348"/>
                <a:gd name="T47" fmla="*/ 126 h 483"/>
                <a:gd name="T48" fmla="*/ 174 w 348"/>
                <a:gd name="T49" fmla="*/ 0 h 483"/>
                <a:gd name="T50" fmla="*/ 49 w 348"/>
                <a:gd name="T51" fmla="*/ 126 h 483"/>
                <a:gd name="T52" fmla="*/ 49 w 348"/>
                <a:gd name="T53" fmla="*/ 193 h 483"/>
                <a:gd name="T54" fmla="*/ 68 w 348"/>
                <a:gd name="T55" fmla="*/ 193 h 483"/>
                <a:gd name="T56" fmla="*/ 68 w 348"/>
                <a:gd name="T57" fmla="*/ 126 h 483"/>
                <a:gd name="T58" fmla="*/ 174 w 348"/>
                <a:gd name="T59" fmla="*/ 299 h 483"/>
                <a:gd name="T60" fmla="*/ 145 w 348"/>
                <a:gd name="T61" fmla="*/ 328 h 483"/>
                <a:gd name="T62" fmla="*/ 164 w 348"/>
                <a:gd name="T63" fmla="*/ 356 h 483"/>
                <a:gd name="T64" fmla="*/ 164 w 348"/>
                <a:gd name="T65" fmla="*/ 415 h 483"/>
                <a:gd name="T66" fmla="*/ 184 w 348"/>
                <a:gd name="T67" fmla="*/ 415 h 483"/>
                <a:gd name="T68" fmla="*/ 184 w 348"/>
                <a:gd name="T69" fmla="*/ 356 h 483"/>
                <a:gd name="T70" fmla="*/ 203 w 348"/>
                <a:gd name="T71" fmla="*/ 328 h 483"/>
                <a:gd name="T72" fmla="*/ 174 w 348"/>
                <a:gd name="T73" fmla="*/ 29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8" h="483">
                  <a:moveTo>
                    <a:pt x="309" y="213"/>
                  </a:moveTo>
                  <a:cubicBezTo>
                    <a:pt x="39" y="213"/>
                    <a:pt x="39" y="213"/>
                    <a:pt x="39" y="213"/>
                  </a:cubicBezTo>
                  <a:cubicBezTo>
                    <a:pt x="18" y="213"/>
                    <a:pt x="0" y="230"/>
                    <a:pt x="0" y="251"/>
                  </a:cubicBezTo>
                  <a:cubicBezTo>
                    <a:pt x="0" y="444"/>
                    <a:pt x="0" y="444"/>
                    <a:pt x="0" y="444"/>
                  </a:cubicBezTo>
                  <a:cubicBezTo>
                    <a:pt x="0" y="466"/>
                    <a:pt x="18" y="483"/>
                    <a:pt x="39" y="483"/>
                  </a:cubicBezTo>
                  <a:cubicBezTo>
                    <a:pt x="309" y="483"/>
                    <a:pt x="309" y="483"/>
                    <a:pt x="309" y="483"/>
                  </a:cubicBezTo>
                  <a:cubicBezTo>
                    <a:pt x="331" y="483"/>
                    <a:pt x="348" y="466"/>
                    <a:pt x="348" y="444"/>
                  </a:cubicBezTo>
                  <a:cubicBezTo>
                    <a:pt x="348" y="251"/>
                    <a:pt x="348" y="251"/>
                    <a:pt x="348" y="251"/>
                  </a:cubicBezTo>
                  <a:cubicBezTo>
                    <a:pt x="348" y="230"/>
                    <a:pt x="331" y="213"/>
                    <a:pt x="309" y="213"/>
                  </a:cubicBezTo>
                  <a:close/>
                  <a:moveTo>
                    <a:pt x="329" y="444"/>
                  </a:moveTo>
                  <a:cubicBezTo>
                    <a:pt x="329" y="455"/>
                    <a:pt x="320" y="464"/>
                    <a:pt x="309" y="464"/>
                  </a:cubicBezTo>
                  <a:cubicBezTo>
                    <a:pt x="39" y="464"/>
                    <a:pt x="39" y="464"/>
                    <a:pt x="39" y="464"/>
                  </a:cubicBezTo>
                  <a:cubicBezTo>
                    <a:pt x="28" y="464"/>
                    <a:pt x="20" y="455"/>
                    <a:pt x="20" y="444"/>
                  </a:cubicBezTo>
                  <a:cubicBezTo>
                    <a:pt x="20" y="251"/>
                    <a:pt x="20" y="251"/>
                    <a:pt x="20" y="251"/>
                  </a:cubicBezTo>
                  <a:cubicBezTo>
                    <a:pt x="20" y="241"/>
                    <a:pt x="28" y="232"/>
                    <a:pt x="39" y="232"/>
                  </a:cubicBezTo>
                  <a:cubicBezTo>
                    <a:pt x="309" y="232"/>
                    <a:pt x="309" y="232"/>
                    <a:pt x="309" y="232"/>
                  </a:cubicBezTo>
                  <a:cubicBezTo>
                    <a:pt x="320" y="232"/>
                    <a:pt x="329" y="241"/>
                    <a:pt x="329" y="251"/>
                  </a:cubicBezTo>
                  <a:lnTo>
                    <a:pt x="329" y="444"/>
                  </a:lnTo>
                  <a:close/>
                  <a:moveTo>
                    <a:pt x="68" y="126"/>
                  </a:moveTo>
                  <a:cubicBezTo>
                    <a:pt x="68" y="67"/>
                    <a:pt x="116" y="19"/>
                    <a:pt x="174" y="19"/>
                  </a:cubicBezTo>
                  <a:cubicBezTo>
                    <a:pt x="233" y="19"/>
                    <a:pt x="280" y="67"/>
                    <a:pt x="280" y="126"/>
                  </a:cubicBezTo>
                  <a:cubicBezTo>
                    <a:pt x="280" y="193"/>
                    <a:pt x="280" y="193"/>
                    <a:pt x="280" y="193"/>
                  </a:cubicBezTo>
                  <a:cubicBezTo>
                    <a:pt x="300" y="193"/>
                    <a:pt x="300" y="193"/>
                    <a:pt x="300" y="193"/>
                  </a:cubicBezTo>
                  <a:cubicBezTo>
                    <a:pt x="300" y="126"/>
                    <a:pt x="300" y="126"/>
                    <a:pt x="300" y="126"/>
                  </a:cubicBezTo>
                  <a:cubicBezTo>
                    <a:pt x="300" y="56"/>
                    <a:pt x="243" y="0"/>
                    <a:pt x="174" y="0"/>
                  </a:cubicBezTo>
                  <a:cubicBezTo>
                    <a:pt x="105" y="0"/>
                    <a:pt x="49" y="56"/>
                    <a:pt x="49" y="126"/>
                  </a:cubicBezTo>
                  <a:cubicBezTo>
                    <a:pt x="49" y="193"/>
                    <a:pt x="49" y="193"/>
                    <a:pt x="49" y="193"/>
                  </a:cubicBezTo>
                  <a:cubicBezTo>
                    <a:pt x="68" y="193"/>
                    <a:pt x="68" y="193"/>
                    <a:pt x="68" y="193"/>
                  </a:cubicBezTo>
                  <a:lnTo>
                    <a:pt x="68" y="126"/>
                  </a:lnTo>
                  <a:close/>
                  <a:moveTo>
                    <a:pt x="174" y="299"/>
                  </a:moveTo>
                  <a:cubicBezTo>
                    <a:pt x="158" y="299"/>
                    <a:pt x="145" y="312"/>
                    <a:pt x="145" y="328"/>
                  </a:cubicBezTo>
                  <a:cubicBezTo>
                    <a:pt x="145" y="341"/>
                    <a:pt x="153" y="352"/>
                    <a:pt x="164" y="356"/>
                  </a:cubicBezTo>
                  <a:cubicBezTo>
                    <a:pt x="164" y="415"/>
                    <a:pt x="164" y="415"/>
                    <a:pt x="164" y="415"/>
                  </a:cubicBezTo>
                  <a:cubicBezTo>
                    <a:pt x="184" y="415"/>
                    <a:pt x="184" y="415"/>
                    <a:pt x="184" y="415"/>
                  </a:cubicBezTo>
                  <a:cubicBezTo>
                    <a:pt x="184" y="356"/>
                    <a:pt x="184" y="356"/>
                    <a:pt x="184" y="356"/>
                  </a:cubicBezTo>
                  <a:cubicBezTo>
                    <a:pt x="195" y="352"/>
                    <a:pt x="203" y="341"/>
                    <a:pt x="203" y="328"/>
                  </a:cubicBezTo>
                  <a:cubicBezTo>
                    <a:pt x="203" y="312"/>
                    <a:pt x="190" y="299"/>
                    <a:pt x="174" y="299"/>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algn="l"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61" name="Rectangle 60">
              <a:extLst>
                <a:ext uri="{FF2B5EF4-FFF2-40B4-BE49-F238E27FC236}">
                  <a16:creationId xmlns:a16="http://schemas.microsoft.com/office/drawing/2014/main" id="{DDAC1FD3-4674-445A-932A-EB2AE085E378}"/>
                </a:ext>
              </a:extLst>
            </p:cNvPr>
            <p:cNvSpPr/>
            <p:nvPr/>
          </p:nvSpPr>
          <p:spPr>
            <a:xfrm>
              <a:off x="762036" y="1872854"/>
              <a:ext cx="3122365" cy="31107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grpSp>
          <p:nvGrpSpPr>
            <p:cNvPr id="62" name="Group 61">
              <a:extLst>
                <a:ext uri="{FF2B5EF4-FFF2-40B4-BE49-F238E27FC236}">
                  <a16:creationId xmlns:a16="http://schemas.microsoft.com/office/drawing/2014/main" id="{FEEADCA6-4126-4B15-B6C4-9544F2EE42EF}"/>
                </a:ext>
              </a:extLst>
            </p:cNvPr>
            <p:cNvGrpSpPr/>
            <p:nvPr/>
          </p:nvGrpSpPr>
          <p:grpSpPr>
            <a:xfrm>
              <a:off x="503061" y="2930758"/>
              <a:ext cx="3635957" cy="1220487"/>
              <a:chOff x="765884" y="1755029"/>
              <a:chExt cx="2665161" cy="915365"/>
            </a:xfrm>
          </p:grpSpPr>
          <p:sp>
            <p:nvSpPr>
              <p:cNvPr id="63" name="Parallelogram 62">
                <a:extLst>
                  <a:ext uri="{FF2B5EF4-FFF2-40B4-BE49-F238E27FC236}">
                    <a16:creationId xmlns:a16="http://schemas.microsoft.com/office/drawing/2014/main" id="{82FAA9F1-E7DB-4BF7-9BF4-E8293E3A27A6}"/>
                  </a:ext>
                </a:extLst>
              </p:cNvPr>
              <p:cNvSpPr/>
              <p:nvPr/>
            </p:nvSpPr>
            <p:spPr>
              <a:xfrm rot="5400000" flipV="1">
                <a:off x="2940184" y="2174161"/>
                <a:ext cx="795089" cy="186633"/>
              </a:xfrm>
              <a:prstGeom prst="parallelogram">
                <a:avLst>
                  <a:gd name="adj" fmla="val 66077"/>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64" name="Parallelogram 63">
                <a:extLst>
                  <a:ext uri="{FF2B5EF4-FFF2-40B4-BE49-F238E27FC236}">
                    <a16:creationId xmlns:a16="http://schemas.microsoft.com/office/drawing/2014/main" id="{61C7BDC4-8AD3-4BFB-936F-C05F9A8B4E65}"/>
                  </a:ext>
                </a:extLst>
              </p:cNvPr>
              <p:cNvSpPr/>
              <p:nvPr/>
            </p:nvSpPr>
            <p:spPr>
              <a:xfrm rot="16200000" flipH="1" flipV="1">
                <a:off x="456206" y="2168859"/>
                <a:ext cx="811214" cy="191856"/>
              </a:xfrm>
              <a:prstGeom prst="parallelogram">
                <a:avLst>
                  <a:gd name="adj" fmla="val 66077"/>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65" name="Rectangle 64">
                <a:extLst>
                  <a:ext uri="{FF2B5EF4-FFF2-40B4-BE49-F238E27FC236}">
                    <a16:creationId xmlns:a16="http://schemas.microsoft.com/office/drawing/2014/main" id="{885BE0D1-BD13-41A7-9C3D-9CD8E6622E3E}"/>
                  </a:ext>
                </a:extLst>
              </p:cNvPr>
              <p:cNvSpPr/>
              <p:nvPr/>
            </p:nvSpPr>
            <p:spPr>
              <a:xfrm>
                <a:off x="765884" y="1859182"/>
                <a:ext cx="2665160" cy="677869"/>
              </a:xfrm>
              <a:prstGeom prst="rect">
                <a:avLst/>
              </a:prstGeom>
              <a:solidFill>
                <a:schemeClr val="accent5">
                  <a:lumMod val="7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680" tIns="406400" rIns="325120" bIns="406400" numCol="1" spcCol="1270" anchor="t" anchorCtr="0">
                <a:noAutofit/>
              </a:bodyPr>
              <a:lstStyle/>
              <a:p>
                <a:pPr marL="0" marR="0" lvl="0" indent="0" algn="l" defTabSz="1185274" rtl="0" eaLnBrk="1" fontAlgn="auto" latinLnBrk="0" hangingPunct="0">
                  <a:lnSpc>
                    <a:spcPct val="90000"/>
                  </a:lnSpc>
                  <a:spcBef>
                    <a:spcPct val="0"/>
                  </a:spcBef>
                  <a:spcAft>
                    <a:spcPts val="356"/>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Arial"/>
                  <a:cs typeface="Arial"/>
                  <a:sym typeface="Arial"/>
                </a:endParaRPr>
              </a:p>
            </p:txBody>
          </p:sp>
          <p:sp>
            <p:nvSpPr>
              <p:cNvPr id="66" name="Rectangle 65">
                <a:extLst>
                  <a:ext uri="{FF2B5EF4-FFF2-40B4-BE49-F238E27FC236}">
                    <a16:creationId xmlns:a16="http://schemas.microsoft.com/office/drawing/2014/main" id="{6901E219-40DF-49E7-9279-74112FF47BEE}"/>
                  </a:ext>
                </a:extLst>
              </p:cNvPr>
              <p:cNvSpPr/>
              <p:nvPr/>
            </p:nvSpPr>
            <p:spPr>
              <a:xfrm>
                <a:off x="941295" y="1755029"/>
                <a:ext cx="2317533" cy="777158"/>
              </a:xfrm>
              <a:prstGeom prst="rect">
                <a:avLst/>
              </a:prstGeom>
            </p:spPr>
            <p:txBody>
              <a:bodyPr wrap="square">
                <a:spAutoFit/>
              </a:bodyPr>
              <a:lstStyle/>
              <a:p>
                <a:pPr marL="0" marR="0" lvl="0" indent="0" algn="ctr" defTabSz="457120" rtl="0" eaLnBrk="1" fontAlgn="auto" latinLnBrk="0" hangingPunct="0">
                  <a:lnSpc>
                    <a:spcPts val="7599"/>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Arial"/>
                    <a:cs typeface="Arial"/>
                    <a:sym typeface="Arial"/>
                  </a:rPr>
                  <a:t>Portability</a:t>
                </a:r>
              </a:p>
            </p:txBody>
          </p:sp>
        </p:grpSp>
        <p:sp>
          <p:nvSpPr>
            <p:cNvPr id="67" name="Freeform 118">
              <a:extLst>
                <a:ext uri="{FF2B5EF4-FFF2-40B4-BE49-F238E27FC236}">
                  <a16:creationId xmlns:a16="http://schemas.microsoft.com/office/drawing/2014/main" id="{B8FA1691-E940-4F7A-8C47-A32408068736}"/>
                </a:ext>
              </a:extLst>
            </p:cNvPr>
            <p:cNvSpPr>
              <a:spLocks noEditPoints="1"/>
            </p:cNvSpPr>
            <p:nvPr/>
          </p:nvSpPr>
          <p:spPr bwMode="auto">
            <a:xfrm>
              <a:off x="1773473" y="1998488"/>
              <a:ext cx="1045576" cy="921253"/>
            </a:xfrm>
            <a:custGeom>
              <a:avLst/>
              <a:gdLst>
                <a:gd name="T0" fmla="*/ 395 w 656"/>
                <a:gd name="T1" fmla="*/ 129 h 578"/>
                <a:gd name="T2" fmla="*/ 447 w 656"/>
                <a:gd name="T3" fmla="*/ 145 h 578"/>
                <a:gd name="T4" fmla="*/ 445 w 656"/>
                <a:gd name="T5" fmla="*/ 124 h 578"/>
                <a:gd name="T6" fmla="*/ 343 w 656"/>
                <a:gd name="T7" fmla="*/ 92 h 578"/>
                <a:gd name="T8" fmla="*/ 215 w 656"/>
                <a:gd name="T9" fmla="*/ 121 h 578"/>
                <a:gd name="T10" fmla="*/ 110 w 656"/>
                <a:gd name="T11" fmla="*/ 236 h 578"/>
                <a:gd name="T12" fmla="*/ 94 w 656"/>
                <a:gd name="T13" fmla="*/ 361 h 578"/>
                <a:gd name="T14" fmla="*/ 127 w 656"/>
                <a:gd name="T15" fmla="*/ 453 h 578"/>
                <a:gd name="T16" fmla="*/ 146 w 656"/>
                <a:gd name="T17" fmla="*/ 457 h 578"/>
                <a:gd name="T18" fmla="*/ 143 w 656"/>
                <a:gd name="T19" fmla="*/ 427 h 578"/>
                <a:gd name="T20" fmla="*/ 117 w 656"/>
                <a:gd name="T21" fmla="*/ 328 h 578"/>
                <a:gd name="T22" fmla="*/ 153 w 656"/>
                <a:gd name="T23" fmla="*/ 211 h 578"/>
                <a:gd name="T24" fmla="*/ 266 w 656"/>
                <a:gd name="T25" fmla="*/ 127 h 578"/>
                <a:gd name="T26" fmla="*/ 510 w 656"/>
                <a:gd name="T27" fmla="*/ 163 h 578"/>
                <a:gd name="T28" fmla="*/ 493 w 656"/>
                <a:gd name="T29" fmla="*/ 146 h 578"/>
                <a:gd name="T30" fmla="*/ 317 w 656"/>
                <a:gd name="T31" fmla="*/ 276 h 578"/>
                <a:gd name="T32" fmla="*/ 275 w 656"/>
                <a:gd name="T33" fmla="*/ 328 h 578"/>
                <a:gd name="T34" fmla="*/ 307 w 656"/>
                <a:gd name="T35" fmla="*/ 377 h 578"/>
                <a:gd name="T36" fmla="*/ 365 w 656"/>
                <a:gd name="T37" fmla="*/ 365 h 578"/>
                <a:gd name="T38" fmla="*/ 378 w 656"/>
                <a:gd name="T39" fmla="*/ 314 h 578"/>
                <a:gd name="T40" fmla="*/ 261 w 656"/>
                <a:gd name="T41" fmla="*/ 6 h 578"/>
                <a:gd name="T42" fmla="*/ 158 w 656"/>
                <a:gd name="T43" fmla="*/ 48 h 578"/>
                <a:gd name="T44" fmla="*/ 74 w 656"/>
                <a:gd name="T45" fmla="*/ 120 h 578"/>
                <a:gd name="T46" fmla="*/ 19 w 656"/>
                <a:gd name="T47" fmla="*/ 215 h 578"/>
                <a:gd name="T48" fmla="*/ 0 w 656"/>
                <a:gd name="T49" fmla="*/ 328 h 578"/>
                <a:gd name="T50" fmla="*/ 16 w 656"/>
                <a:gd name="T51" fmla="*/ 431 h 578"/>
                <a:gd name="T52" fmla="*/ 74 w 656"/>
                <a:gd name="T53" fmla="*/ 537 h 578"/>
                <a:gd name="T54" fmla="*/ 535 w 656"/>
                <a:gd name="T55" fmla="*/ 578 h 578"/>
                <a:gd name="T56" fmla="*/ 581 w 656"/>
                <a:gd name="T57" fmla="*/ 537 h 578"/>
                <a:gd name="T58" fmla="*/ 639 w 656"/>
                <a:gd name="T59" fmla="*/ 431 h 578"/>
                <a:gd name="T60" fmla="*/ 656 w 656"/>
                <a:gd name="T61" fmla="*/ 328 h 578"/>
                <a:gd name="T62" fmla="*/ 636 w 656"/>
                <a:gd name="T63" fmla="*/ 215 h 578"/>
                <a:gd name="T64" fmla="*/ 581 w 656"/>
                <a:gd name="T65" fmla="*/ 120 h 578"/>
                <a:gd name="T66" fmla="*/ 497 w 656"/>
                <a:gd name="T67" fmla="*/ 48 h 578"/>
                <a:gd name="T68" fmla="*/ 394 w 656"/>
                <a:gd name="T69" fmla="*/ 6 h 578"/>
                <a:gd name="T70" fmla="*/ 125 w 656"/>
                <a:gd name="T71" fmla="*/ 552 h 578"/>
                <a:gd name="T72" fmla="*/ 66 w 656"/>
                <a:gd name="T73" fmla="*/ 478 h 578"/>
                <a:gd name="T74" fmla="*/ 30 w 656"/>
                <a:gd name="T75" fmla="*/ 376 h 578"/>
                <a:gd name="T76" fmla="*/ 30 w 656"/>
                <a:gd name="T77" fmla="*/ 283 h 578"/>
                <a:gd name="T78" fmla="*/ 62 w 656"/>
                <a:gd name="T79" fmla="*/ 184 h 578"/>
                <a:gd name="T80" fmla="*/ 125 w 656"/>
                <a:gd name="T81" fmla="*/ 105 h 578"/>
                <a:gd name="T82" fmla="*/ 211 w 656"/>
                <a:gd name="T83" fmla="*/ 50 h 578"/>
                <a:gd name="T84" fmla="*/ 312 w 656"/>
                <a:gd name="T85" fmla="*/ 26 h 578"/>
                <a:gd name="T86" fmla="*/ 403 w 656"/>
                <a:gd name="T87" fmla="*/ 36 h 578"/>
                <a:gd name="T88" fmla="*/ 496 w 656"/>
                <a:gd name="T89" fmla="*/ 77 h 578"/>
                <a:gd name="T90" fmla="*/ 569 w 656"/>
                <a:gd name="T91" fmla="*/ 147 h 578"/>
                <a:gd name="T92" fmla="*/ 616 w 656"/>
                <a:gd name="T93" fmla="*/ 238 h 578"/>
                <a:gd name="T94" fmla="*/ 630 w 656"/>
                <a:gd name="T95" fmla="*/ 328 h 578"/>
                <a:gd name="T96" fmla="*/ 609 w 656"/>
                <a:gd name="T97" fmla="*/ 436 h 578"/>
                <a:gd name="T98" fmla="*/ 553 w 656"/>
                <a:gd name="T99" fmla="*/ 529 h 578"/>
                <a:gd name="T100" fmla="*/ 525 w 656"/>
                <a:gd name="T101" fmla="*/ 204 h 578"/>
                <a:gd name="T102" fmla="*/ 510 w 656"/>
                <a:gd name="T103" fmla="*/ 223 h 578"/>
                <a:gd name="T104" fmla="*/ 535 w 656"/>
                <a:gd name="T105" fmla="*/ 301 h 578"/>
                <a:gd name="T106" fmla="*/ 529 w 656"/>
                <a:gd name="T107" fmla="*/ 386 h 578"/>
                <a:gd name="T108" fmla="*/ 504 w 656"/>
                <a:gd name="T109" fmla="*/ 449 h 578"/>
                <a:gd name="T110" fmla="*/ 520 w 656"/>
                <a:gd name="T111" fmla="*/ 459 h 578"/>
                <a:gd name="T112" fmla="*/ 550 w 656"/>
                <a:gd name="T113" fmla="*/ 409 h 578"/>
                <a:gd name="T114" fmla="*/ 564 w 656"/>
                <a:gd name="T115" fmla="*/ 312 h 578"/>
                <a:gd name="T116" fmla="*/ 532 w 656"/>
                <a:gd name="T117" fmla="*/ 21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6" h="578">
                  <a:moveTo>
                    <a:pt x="328" y="119"/>
                  </a:moveTo>
                  <a:lnTo>
                    <a:pt x="328" y="119"/>
                  </a:lnTo>
                  <a:lnTo>
                    <a:pt x="342" y="119"/>
                  </a:lnTo>
                  <a:lnTo>
                    <a:pt x="356" y="120"/>
                  </a:lnTo>
                  <a:lnTo>
                    <a:pt x="368" y="122"/>
                  </a:lnTo>
                  <a:lnTo>
                    <a:pt x="382" y="125"/>
                  </a:lnTo>
                  <a:lnTo>
                    <a:pt x="395" y="129"/>
                  </a:lnTo>
                  <a:lnTo>
                    <a:pt x="407" y="134"/>
                  </a:lnTo>
                  <a:lnTo>
                    <a:pt x="420" y="140"/>
                  </a:lnTo>
                  <a:lnTo>
                    <a:pt x="433" y="146"/>
                  </a:lnTo>
                  <a:lnTo>
                    <a:pt x="433" y="146"/>
                  </a:lnTo>
                  <a:lnTo>
                    <a:pt x="437" y="148"/>
                  </a:lnTo>
                  <a:lnTo>
                    <a:pt x="442" y="147"/>
                  </a:lnTo>
                  <a:lnTo>
                    <a:pt x="447" y="145"/>
                  </a:lnTo>
                  <a:lnTo>
                    <a:pt x="451" y="142"/>
                  </a:lnTo>
                  <a:lnTo>
                    <a:pt x="451" y="142"/>
                  </a:lnTo>
                  <a:lnTo>
                    <a:pt x="452" y="137"/>
                  </a:lnTo>
                  <a:lnTo>
                    <a:pt x="452" y="131"/>
                  </a:lnTo>
                  <a:lnTo>
                    <a:pt x="450" y="127"/>
                  </a:lnTo>
                  <a:lnTo>
                    <a:pt x="445" y="124"/>
                  </a:lnTo>
                  <a:lnTo>
                    <a:pt x="445" y="124"/>
                  </a:lnTo>
                  <a:lnTo>
                    <a:pt x="432" y="116"/>
                  </a:lnTo>
                  <a:lnTo>
                    <a:pt x="418" y="110"/>
                  </a:lnTo>
                  <a:lnTo>
                    <a:pt x="403" y="105"/>
                  </a:lnTo>
                  <a:lnTo>
                    <a:pt x="388" y="100"/>
                  </a:lnTo>
                  <a:lnTo>
                    <a:pt x="373" y="96"/>
                  </a:lnTo>
                  <a:lnTo>
                    <a:pt x="359" y="94"/>
                  </a:lnTo>
                  <a:lnTo>
                    <a:pt x="343" y="92"/>
                  </a:lnTo>
                  <a:lnTo>
                    <a:pt x="328" y="92"/>
                  </a:lnTo>
                  <a:lnTo>
                    <a:pt x="328" y="92"/>
                  </a:lnTo>
                  <a:lnTo>
                    <a:pt x="304" y="93"/>
                  </a:lnTo>
                  <a:lnTo>
                    <a:pt x="280" y="96"/>
                  </a:lnTo>
                  <a:lnTo>
                    <a:pt x="257" y="103"/>
                  </a:lnTo>
                  <a:lnTo>
                    <a:pt x="236" y="110"/>
                  </a:lnTo>
                  <a:lnTo>
                    <a:pt x="215" y="121"/>
                  </a:lnTo>
                  <a:lnTo>
                    <a:pt x="196" y="132"/>
                  </a:lnTo>
                  <a:lnTo>
                    <a:pt x="178" y="146"/>
                  </a:lnTo>
                  <a:lnTo>
                    <a:pt x="161" y="161"/>
                  </a:lnTo>
                  <a:lnTo>
                    <a:pt x="145" y="178"/>
                  </a:lnTo>
                  <a:lnTo>
                    <a:pt x="132" y="196"/>
                  </a:lnTo>
                  <a:lnTo>
                    <a:pt x="120" y="216"/>
                  </a:lnTo>
                  <a:lnTo>
                    <a:pt x="110" y="236"/>
                  </a:lnTo>
                  <a:lnTo>
                    <a:pt x="102" y="258"/>
                  </a:lnTo>
                  <a:lnTo>
                    <a:pt x="96" y="281"/>
                  </a:lnTo>
                  <a:lnTo>
                    <a:pt x="93" y="304"/>
                  </a:lnTo>
                  <a:lnTo>
                    <a:pt x="91" y="328"/>
                  </a:lnTo>
                  <a:lnTo>
                    <a:pt x="91" y="328"/>
                  </a:lnTo>
                  <a:lnTo>
                    <a:pt x="92" y="345"/>
                  </a:lnTo>
                  <a:lnTo>
                    <a:pt x="94" y="361"/>
                  </a:lnTo>
                  <a:lnTo>
                    <a:pt x="96" y="377"/>
                  </a:lnTo>
                  <a:lnTo>
                    <a:pt x="101" y="393"/>
                  </a:lnTo>
                  <a:lnTo>
                    <a:pt x="106" y="409"/>
                  </a:lnTo>
                  <a:lnTo>
                    <a:pt x="112" y="425"/>
                  </a:lnTo>
                  <a:lnTo>
                    <a:pt x="120" y="439"/>
                  </a:lnTo>
                  <a:lnTo>
                    <a:pt x="127" y="453"/>
                  </a:lnTo>
                  <a:lnTo>
                    <a:pt x="127" y="453"/>
                  </a:lnTo>
                  <a:lnTo>
                    <a:pt x="130" y="456"/>
                  </a:lnTo>
                  <a:lnTo>
                    <a:pt x="132" y="458"/>
                  </a:lnTo>
                  <a:lnTo>
                    <a:pt x="135" y="459"/>
                  </a:lnTo>
                  <a:lnTo>
                    <a:pt x="139" y="459"/>
                  </a:lnTo>
                  <a:lnTo>
                    <a:pt x="139" y="459"/>
                  </a:lnTo>
                  <a:lnTo>
                    <a:pt x="142" y="459"/>
                  </a:lnTo>
                  <a:lnTo>
                    <a:pt x="146" y="457"/>
                  </a:lnTo>
                  <a:lnTo>
                    <a:pt x="146" y="457"/>
                  </a:lnTo>
                  <a:lnTo>
                    <a:pt x="149" y="454"/>
                  </a:lnTo>
                  <a:lnTo>
                    <a:pt x="151" y="449"/>
                  </a:lnTo>
                  <a:lnTo>
                    <a:pt x="151" y="445"/>
                  </a:lnTo>
                  <a:lnTo>
                    <a:pt x="149" y="439"/>
                  </a:lnTo>
                  <a:lnTo>
                    <a:pt x="149" y="439"/>
                  </a:lnTo>
                  <a:lnTo>
                    <a:pt x="143" y="427"/>
                  </a:lnTo>
                  <a:lnTo>
                    <a:pt x="135" y="414"/>
                  </a:lnTo>
                  <a:lnTo>
                    <a:pt x="130" y="400"/>
                  </a:lnTo>
                  <a:lnTo>
                    <a:pt x="126" y="386"/>
                  </a:lnTo>
                  <a:lnTo>
                    <a:pt x="123" y="372"/>
                  </a:lnTo>
                  <a:lnTo>
                    <a:pt x="120" y="358"/>
                  </a:lnTo>
                  <a:lnTo>
                    <a:pt x="119" y="343"/>
                  </a:lnTo>
                  <a:lnTo>
                    <a:pt x="117" y="328"/>
                  </a:lnTo>
                  <a:lnTo>
                    <a:pt x="117" y="328"/>
                  </a:lnTo>
                  <a:lnTo>
                    <a:pt x="119" y="307"/>
                  </a:lnTo>
                  <a:lnTo>
                    <a:pt x="122" y="286"/>
                  </a:lnTo>
                  <a:lnTo>
                    <a:pt x="127" y="266"/>
                  </a:lnTo>
                  <a:lnTo>
                    <a:pt x="134" y="247"/>
                  </a:lnTo>
                  <a:lnTo>
                    <a:pt x="143" y="228"/>
                  </a:lnTo>
                  <a:lnTo>
                    <a:pt x="153" y="211"/>
                  </a:lnTo>
                  <a:lnTo>
                    <a:pt x="166" y="195"/>
                  </a:lnTo>
                  <a:lnTo>
                    <a:pt x="179" y="180"/>
                  </a:lnTo>
                  <a:lnTo>
                    <a:pt x="194" y="166"/>
                  </a:lnTo>
                  <a:lnTo>
                    <a:pt x="211" y="153"/>
                  </a:lnTo>
                  <a:lnTo>
                    <a:pt x="227" y="144"/>
                  </a:lnTo>
                  <a:lnTo>
                    <a:pt x="245" y="134"/>
                  </a:lnTo>
                  <a:lnTo>
                    <a:pt x="266" y="127"/>
                  </a:lnTo>
                  <a:lnTo>
                    <a:pt x="286" y="123"/>
                  </a:lnTo>
                  <a:lnTo>
                    <a:pt x="306" y="120"/>
                  </a:lnTo>
                  <a:lnTo>
                    <a:pt x="328" y="119"/>
                  </a:lnTo>
                  <a:lnTo>
                    <a:pt x="328" y="119"/>
                  </a:lnTo>
                  <a:close/>
                  <a:moveTo>
                    <a:pt x="508" y="167"/>
                  </a:moveTo>
                  <a:lnTo>
                    <a:pt x="508" y="167"/>
                  </a:lnTo>
                  <a:lnTo>
                    <a:pt x="510" y="163"/>
                  </a:lnTo>
                  <a:lnTo>
                    <a:pt x="511" y="158"/>
                  </a:lnTo>
                  <a:lnTo>
                    <a:pt x="510" y="153"/>
                  </a:lnTo>
                  <a:lnTo>
                    <a:pt x="508" y="149"/>
                  </a:lnTo>
                  <a:lnTo>
                    <a:pt x="508" y="149"/>
                  </a:lnTo>
                  <a:lnTo>
                    <a:pt x="504" y="146"/>
                  </a:lnTo>
                  <a:lnTo>
                    <a:pt x="498" y="145"/>
                  </a:lnTo>
                  <a:lnTo>
                    <a:pt x="493" y="146"/>
                  </a:lnTo>
                  <a:lnTo>
                    <a:pt x="489" y="148"/>
                  </a:lnTo>
                  <a:lnTo>
                    <a:pt x="342" y="277"/>
                  </a:lnTo>
                  <a:lnTo>
                    <a:pt x="342" y="277"/>
                  </a:lnTo>
                  <a:lnTo>
                    <a:pt x="334" y="276"/>
                  </a:lnTo>
                  <a:lnTo>
                    <a:pt x="328" y="275"/>
                  </a:lnTo>
                  <a:lnTo>
                    <a:pt x="328" y="275"/>
                  </a:lnTo>
                  <a:lnTo>
                    <a:pt x="317" y="276"/>
                  </a:lnTo>
                  <a:lnTo>
                    <a:pt x="307" y="279"/>
                  </a:lnTo>
                  <a:lnTo>
                    <a:pt x="298" y="285"/>
                  </a:lnTo>
                  <a:lnTo>
                    <a:pt x="291" y="291"/>
                  </a:lnTo>
                  <a:lnTo>
                    <a:pt x="285" y="299"/>
                  </a:lnTo>
                  <a:lnTo>
                    <a:pt x="279" y="308"/>
                  </a:lnTo>
                  <a:lnTo>
                    <a:pt x="276" y="318"/>
                  </a:lnTo>
                  <a:lnTo>
                    <a:pt x="275" y="328"/>
                  </a:lnTo>
                  <a:lnTo>
                    <a:pt x="275" y="328"/>
                  </a:lnTo>
                  <a:lnTo>
                    <a:pt x="276" y="339"/>
                  </a:lnTo>
                  <a:lnTo>
                    <a:pt x="279" y="348"/>
                  </a:lnTo>
                  <a:lnTo>
                    <a:pt x="285" y="358"/>
                  </a:lnTo>
                  <a:lnTo>
                    <a:pt x="291" y="365"/>
                  </a:lnTo>
                  <a:lnTo>
                    <a:pt x="298" y="372"/>
                  </a:lnTo>
                  <a:lnTo>
                    <a:pt x="307" y="377"/>
                  </a:lnTo>
                  <a:lnTo>
                    <a:pt x="317" y="380"/>
                  </a:lnTo>
                  <a:lnTo>
                    <a:pt x="328" y="381"/>
                  </a:lnTo>
                  <a:lnTo>
                    <a:pt x="328" y="381"/>
                  </a:lnTo>
                  <a:lnTo>
                    <a:pt x="339" y="380"/>
                  </a:lnTo>
                  <a:lnTo>
                    <a:pt x="348" y="377"/>
                  </a:lnTo>
                  <a:lnTo>
                    <a:pt x="357" y="372"/>
                  </a:lnTo>
                  <a:lnTo>
                    <a:pt x="365" y="365"/>
                  </a:lnTo>
                  <a:lnTo>
                    <a:pt x="371" y="358"/>
                  </a:lnTo>
                  <a:lnTo>
                    <a:pt x="376" y="348"/>
                  </a:lnTo>
                  <a:lnTo>
                    <a:pt x="379" y="339"/>
                  </a:lnTo>
                  <a:lnTo>
                    <a:pt x="380" y="328"/>
                  </a:lnTo>
                  <a:lnTo>
                    <a:pt x="380" y="328"/>
                  </a:lnTo>
                  <a:lnTo>
                    <a:pt x="380" y="321"/>
                  </a:lnTo>
                  <a:lnTo>
                    <a:pt x="378" y="314"/>
                  </a:lnTo>
                  <a:lnTo>
                    <a:pt x="508" y="167"/>
                  </a:lnTo>
                  <a:close/>
                  <a:moveTo>
                    <a:pt x="328" y="0"/>
                  </a:moveTo>
                  <a:lnTo>
                    <a:pt x="328" y="0"/>
                  </a:lnTo>
                  <a:lnTo>
                    <a:pt x="311" y="0"/>
                  </a:lnTo>
                  <a:lnTo>
                    <a:pt x="294" y="1"/>
                  </a:lnTo>
                  <a:lnTo>
                    <a:pt x="278" y="3"/>
                  </a:lnTo>
                  <a:lnTo>
                    <a:pt x="261" y="6"/>
                  </a:lnTo>
                  <a:lnTo>
                    <a:pt x="245" y="11"/>
                  </a:lnTo>
                  <a:lnTo>
                    <a:pt x="231" y="15"/>
                  </a:lnTo>
                  <a:lnTo>
                    <a:pt x="215" y="20"/>
                  </a:lnTo>
                  <a:lnTo>
                    <a:pt x="200" y="25"/>
                  </a:lnTo>
                  <a:lnTo>
                    <a:pt x="185" y="32"/>
                  </a:lnTo>
                  <a:lnTo>
                    <a:pt x="171" y="39"/>
                  </a:lnTo>
                  <a:lnTo>
                    <a:pt x="158" y="48"/>
                  </a:lnTo>
                  <a:lnTo>
                    <a:pt x="144" y="56"/>
                  </a:lnTo>
                  <a:lnTo>
                    <a:pt x="131" y="66"/>
                  </a:lnTo>
                  <a:lnTo>
                    <a:pt x="120" y="75"/>
                  </a:lnTo>
                  <a:lnTo>
                    <a:pt x="107" y="86"/>
                  </a:lnTo>
                  <a:lnTo>
                    <a:pt x="95" y="96"/>
                  </a:lnTo>
                  <a:lnTo>
                    <a:pt x="85" y="108"/>
                  </a:lnTo>
                  <a:lnTo>
                    <a:pt x="74" y="120"/>
                  </a:lnTo>
                  <a:lnTo>
                    <a:pt x="65" y="132"/>
                  </a:lnTo>
                  <a:lnTo>
                    <a:pt x="56" y="145"/>
                  </a:lnTo>
                  <a:lnTo>
                    <a:pt x="47" y="158"/>
                  </a:lnTo>
                  <a:lnTo>
                    <a:pt x="39" y="171"/>
                  </a:lnTo>
                  <a:lnTo>
                    <a:pt x="32" y="186"/>
                  </a:lnTo>
                  <a:lnTo>
                    <a:pt x="25" y="200"/>
                  </a:lnTo>
                  <a:lnTo>
                    <a:pt x="19" y="215"/>
                  </a:lnTo>
                  <a:lnTo>
                    <a:pt x="14" y="231"/>
                  </a:lnTo>
                  <a:lnTo>
                    <a:pt x="10" y="247"/>
                  </a:lnTo>
                  <a:lnTo>
                    <a:pt x="6" y="263"/>
                  </a:lnTo>
                  <a:lnTo>
                    <a:pt x="3" y="278"/>
                  </a:lnTo>
                  <a:lnTo>
                    <a:pt x="1" y="294"/>
                  </a:lnTo>
                  <a:lnTo>
                    <a:pt x="0" y="311"/>
                  </a:lnTo>
                  <a:lnTo>
                    <a:pt x="0" y="328"/>
                  </a:lnTo>
                  <a:lnTo>
                    <a:pt x="0" y="328"/>
                  </a:lnTo>
                  <a:lnTo>
                    <a:pt x="0" y="346"/>
                  </a:lnTo>
                  <a:lnTo>
                    <a:pt x="1" y="363"/>
                  </a:lnTo>
                  <a:lnTo>
                    <a:pt x="4" y="380"/>
                  </a:lnTo>
                  <a:lnTo>
                    <a:pt x="7" y="398"/>
                  </a:lnTo>
                  <a:lnTo>
                    <a:pt x="11" y="414"/>
                  </a:lnTo>
                  <a:lnTo>
                    <a:pt x="16" y="431"/>
                  </a:lnTo>
                  <a:lnTo>
                    <a:pt x="22" y="447"/>
                  </a:lnTo>
                  <a:lnTo>
                    <a:pt x="29" y="464"/>
                  </a:lnTo>
                  <a:lnTo>
                    <a:pt x="36" y="478"/>
                  </a:lnTo>
                  <a:lnTo>
                    <a:pt x="44" y="494"/>
                  </a:lnTo>
                  <a:lnTo>
                    <a:pt x="54" y="508"/>
                  </a:lnTo>
                  <a:lnTo>
                    <a:pt x="63" y="523"/>
                  </a:lnTo>
                  <a:lnTo>
                    <a:pt x="74" y="537"/>
                  </a:lnTo>
                  <a:lnTo>
                    <a:pt x="86" y="549"/>
                  </a:lnTo>
                  <a:lnTo>
                    <a:pt x="98" y="562"/>
                  </a:lnTo>
                  <a:lnTo>
                    <a:pt x="111" y="575"/>
                  </a:lnTo>
                  <a:lnTo>
                    <a:pt x="111" y="575"/>
                  </a:lnTo>
                  <a:lnTo>
                    <a:pt x="115" y="577"/>
                  </a:lnTo>
                  <a:lnTo>
                    <a:pt x="120" y="578"/>
                  </a:lnTo>
                  <a:lnTo>
                    <a:pt x="535" y="578"/>
                  </a:lnTo>
                  <a:lnTo>
                    <a:pt x="535" y="578"/>
                  </a:lnTo>
                  <a:lnTo>
                    <a:pt x="541" y="577"/>
                  </a:lnTo>
                  <a:lnTo>
                    <a:pt x="544" y="575"/>
                  </a:lnTo>
                  <a:lnTo>
                    <a:pt x="544" y="575"/>
                  </a:lnTo>
                  <a:lnTo>
                    <a:pt x="558" y="562"/>
                  </a:lnTo>
                  <a:lnTo>
                    <a:pt x="569" y="549"/>
                  </a:lnTo>
                  <a:lnTo>
                    <a:pt x="581" y="537"/>
                  </a:lnTo>
                  <a:lnTo>
                    <a:pt x="591" y="523"/>
                  </a:lnTo>
                  <a:lnTo>
                    <a:pt x="602" y="508"/>
                  </a:lnTo>
                  <a:lnTo>
                    <a:pt x="611" y="494"/>
                  </a:lnTo>
                  <a:lnTo>
                    <a:pt x="619" y="478"/>
                  </a:lnTo>
                  <a:lnTo>
                    <a:pt x="626" y="464"/>
                  </a:lnTo>
                  <a:lnTo>
                    <a:pt x="634" y="447"/>
                  </a:lnTo>
                  <a:lnTo>
                    <a:pt x="639" y="431"/>
                  </a:lnTo>
                  <a:lnTo>
                    <a:pt x="644" y="414"/>
                  </a:lnTo>
                  <a:lnTo>
                    <a:pt x="649" y="398"/>
                  </a:lnTo>
                  <a:lnTo>
                    <a:pt x="652" y="380"/>
                  </a:lnTo>
                  <a:lnTo>
                    <a:pt x="654" y="363"/>
                  </a:lnTo>
                  <a:lnTo>
                    <a:pt x="655" y="346"/>
                  </a:lnTo>
                  <a:lnTo>
                    <a:pt x="656" y="328"/>
                  </a:lnTo>
                  <a:lnTo>
                    <a:pt x="656" y="328"/>
                  </a:lnTo>
                  <a:lnTo>
                    <a:pt x="655" y="311"/>
                  </a:lnTo>
                  <a:lnTo>
                    <a:pt x="654" y="294"/>
                  </a:lnTo>
                  <a:lnTo>
                    <a:pt x="652" y="278"/>
                  </a:lnTo>
                  <a:lnTo>
                    <a:pt x="650" y="263"/>
                  </a:lnTo>
                  <a:lnTo>
                    <a:pt x="645" y="247"/>
                  </a:lnTo>
                  <a:lnTo>
                    <a:pt x="641" y="231"/>
                  </a:lnTo>
                  <a:lnTo>
                    <a:pt x="636" y="215"/>
                  </a:lnTo>
                  <a:lnTo>
                    <a:pt x="630" y="200"/>
                  </a:lnTo>
                  <a:lnTo>
                    <a:pt x="623" y="186"/>
                  </a:lnTo>
                  <a:lnTo>
                    <a:pt x="616" y="171"/>
                  </a:lnTo>
                  <a:lnTo>
                    <a:pt x="608" y="158"/>
                  </a:lnTo>
                  <a:lnTo>
                    <a:pt x="600" y="145"/>
                  </a:lnTo>
                  <a:lnTo>
                    <a:pt x="590" y="132"/>
                  </a:lnTo>
                  <a:lnTo>
                    <a:pt x="581" y="120"/>
                  </a:lnTo>
                  <a:lnTo>
                    <a:pt x="570" y="108"/>
                  </a:lnTo>
                  <a:lnTo>
                    <a:pt x="560" y="96"/>
                  </a:lnTo>
                  <a:lnTo>
                    <a:pt x="548" y="86"/>
                  </a:lnTo>
                  <a:lnTo>
                    <a:pt x="536" y="75"/>
                  </a:lnTo>
                  <a:lnTo>
                    <a:pt x="524" y="66"/>
                  </a:lnTo>
                  <a:lnTo>
                    <a:pt x="511" y="56"/>
                  </a:lnTo>
                  <a:lnTo>
                    <a:pt x="497" y="48"/>
                  </a:lnTo>
                  <a:lnTo>
                    <a:pt x="484" y="39"/>
                  </a:lnTo>
                  <a:lnTo>
                    <a:pt x="470" y="32"/>
                  </a:lnTo>
                  <a:lnTo>
                    <a:pt x="455" y="25"/>
                  </a:lnTo>
                  <a:lnTo>
                    <a:pt x="440" y="20"/>
                  </a:lnTo>
                  <a:lnTo>
                    <a:pt x="425" y="15"/>
                  </a:lnTo>
                  <a:lnTo>
                    <a:pt x="409" y="11"/>
                  </a:lnTo>
                  <a:lnTo>
                    <a:pt x="394" y="6"/>
                  </a:lnTo>
                  <a:lnTo>
                    <a:pt x="378" y="3"/>
                  </a:lnTo>
                  <a:lnTo>
                    <a:pt x="361" y="1"/>
                  </a:lnTo>
                  <a:lnTo>
                    <a:pt x="345" y="0"/>
                  </a:lnTo>
                  <a:lnTo>
                    <a:pt x="328" y="0"/>
                  </a:lnTo>
                  <a:lnTo>
                    <a:pt x="328" y="0"/>
                  </a:lnTo>
                  <a:close/>
                  <a:moveTo>
                    <a:pt x="530" y="552"/>
                  </a:moveTo>
                  <a:lnTo>
                    <a:pt x="125" y="552"/>
                  </a:lnTo>
                  <a:lnTo>
                    <a:pt x="125" y="552"/>
                  </a:lnTo>
                  <a:lnTo>
                    <a:pt x="113" y="541"/>
                  </a:lnTo>
                  <a:lnTo>
                    <a:pt x="103" y="529"/>
                  </a:lnTo>
                  <a:lnTo>
                    <a:pt x="92" y="517"/>
                  </a:lnTo>
                  <a:lnTo>
                    <a:pt x="83" y="504"/>
                  </a:lnTo>
                  <a:lnTo>
                    <a:pt x="74" y="491"/>
                  </a:lnTo>
                  <a:lnTo>
                    <a:pt x="66" y="478"/>
                  </a:lnTo>
                  <a:lnTo>
                    <a:pt x="58" y="465"/>
                  </a:lnTo>
                  <a:lnTo>
                    <a:pt x="52" y="450"/>
                  </a:lnTo>
                  <a:lnTo>
                    <a:pt x="45" y="436"/>
                  </a:lnTo>
                  <a:lnTo>
                    <a:pt x="40" y="421"/>
                  </a:lnTo>
                  <a:lnTo>
                    <a:pt x="36" y="407"/>
                  </a:lnTo>
                  <a:lnTo>
                    <a:pt x="33" y="391"/>
                  </a:lnTo>
                  <a:lnTo>
                    <a:pt x="30" y="376"/>
                  </a:lnTo>
                  <a:lnTo>
                    <a:pt x="28" y="360"/>
                  </a:lnTo>
                  <a:lnTo>
                    <a:pt x="26" y="344"/>
                  </a:lnTo>
                  <a:lnTo>
                    <a:pt x="25" y="328"/>
                  </a:lnTo>
                  <a:lnTo>
                    <a:pt x="25" y="328"/>
                  </a:lnTo>
                  <a:lnTo>
                    <a:pt x="26" y="312"/>
                  </a:lnTo>
                  <a:lnTo>
                    <a:pt x="28" y="297"/>
                  </a:lnTo>
                  <a:lnTo>
                    <a:pt x="30" y="283"/>
                  </a:lnTo>
                  <a:lnTo>
                    <a:pt x="32" y="268"/>
                  </a:lnTo>
                  <a:lnTo>
                    <a:pt x="35" y="253"/>
                  </a:lnTo>
                  <a:lnTo>
                    <a:pt x="39" y="238"/>
                  </a:lnTo>
                  <a:lnTo>
                    <a:pt x="44" y="224"/>
                  </a:lnTo>
                  <a:lnTo>
                    <a:pt x="50" y="211"/>
                  </a:lnTo>
                  <a:lnTo>
                    <a:pt x="56" y="197"/>
                  </a:lnTo>
                  <a:lnTo>
                    <a:pt x="62" y="184"/>
                  </a:lnTo>
                  <a:lnTo>
                    <a:pt x="70" y="171"/>
                  </a:lnTo>
                  <a:lnTo>
                    <a:pt x="77" y="160"/>
                  </a:lnTo>
                  <a:lnTo>
                    <a:pt x="86" y="147"/>
                  </a:lnTo>
                  <a:lnTo>
                    <a:pt x="95" y="137"/>
                  </a:lnTo>
                  <a:lnTo>
                    <a:pt x="105" y="125"/>
                  </a:lnTo>
                  <a:lnTo>
                    <a:pt x="114" y="114"/>
                  </a:lnTo>
                  <a:lnTo>
                    <a:pt x="125" y="105"/>
                  </a:lnTo>
                  <a:lnTo>
                    <a:pt x="135" y="95"/>
                  </a:lnTo>
                  <a:lnTo>
                    <a:pt x="147" y="86"/>
                  </a:lnTo>
                  <a:lnTo>
                    <a:pt x="159" y="77"/>
                  </a:lnTo>
                  <a:lnTo>
                    <a:pt x="171" y="70"/>
                  </a:lnTo>
                  <a:lnTo>
                    <a:pt x="184" y="62"/>
                  </a:lnTo>
                  <a:lnTo>
                    <a:pt x="197" y="56"/>
                  </a:lnTo>
                  <a:lnTo>
                    <a:pt x="211" y="50"/>
                  </a:lnTo>
                  <a:lnTo>
                    <a:pt x="224" y="44"/>
                  </a:lnTo>
                  <a:lnTo>
                    <a:pt x="238" y="40"/>
                  </a:lnTo>
                  <a:lnTo>
                    <a:pt x="252" y="36"/>
                  </a:lnTo>
                  <a:lnTo>
                    <a:pt x="267" y="32"/>
                  </a:lnTo>
                  <a:lnTo>
                    <a:pt x="281" y="30"/>
                  </a:lnTo>
                  <a:lnTo>
                    <a:pt x="297" y="28"/>
                  </a:lnTo>
                  <a:lnTo>
                    <a:pt x="312" y="26"/>
                  </a:lnTo>
                  <a:lnTo>
                    <a:pt x="328" y="26"/>
                  </a:lnTo>
                  <a:lnTo>
                    <a:pt x="328" y="26"/>
                  </a:lnTo>
                  <a:lnTo>
                    <a:pt x="343" y="26"/>
                  </a:lnTo>
                  <a:lnTo>
                    <a:pt x="359" y="28"/>
                  </a:lnTo>
                  <a:lnTo>
                    <a:pt x="373" y="30"/>
                  </a:lnTo>
                  <a:lnTo>
                    <a:pt x="388" y="32"/>
                  </a:lnTo>
                  <a:lnTo>
                    <a:pt x="403" y="36"/>
                  </a:lnTo>
                  <a:lnTo>
                    <a:pt x="417" y="40"/>
                  </a:lnTo>
                  <a:lnTo>
                    <a:pt x="432" y="44"/>
                  </a:lnTo>
                  <a:lnTo>
                    <a:pt x="445" y="50"/>
                  </a:lnTo>
                  <a:lnTo>
                    <a:pt x="458" y="56"/>
                  </a:lnTo>
                  <a:lnTo>
                    <a:pt x="472" y="62"/>
                  </a:lnTo>
                  <a:lnTo>
                    <a:pt x="485" y="70"/>
                  </a:lnTo>
                  <a:lnTo>
                    <a:pt x="496" y="77"/>
                  </a:lnTo>
                  <a:lnTo>
                    <a:pt x="508" y="86"/>
                  </a:lnTo>
                  <a:lnTo>
                    <a:pt x="520" y="95"/>
                  </a:lnTo>
                  <a:lnTo>
                    <a:pt x="530" y="105"/>
                  </a:lnTo>
                  <a:lnTo>
                    <a:pt x="541" y="114"/>
                  </a:lnTo>
                  <a:lnTo>
                    <a:pt x="551" y="125"/>
                  </a:lnTo>
                  <a:lnTo>
                    <a:pt x="561" y="137"/>
                  </a:lnTo>
                  <a:lnTo>
                    <a:pt x="569" y="147"/>
                  </a:lnTo>
                  <a:lnTo>
                    <a:pt x="578" y="160"/>
                  </a:lnTo>
                  <a:lnTo>
                    <a:pt x="586" y="171"/>
                  </a:lnTo>
                  <a:lnTo>
                    <a:pt x="594" y="184"/>
                  </a:lnTo>
                  <a:lnTo>
                    <a:pt x="600" y="197"/>
                  </a:lnTo>
                  <a:lnTo>
                    <a:pt x="606" y="211"/>
                  </a:lnTo>
                  <a:lnTo>
                    <a:pt x="612" y="224"/>
                  </a:lnTo>
                  <a:lnTo>
                    <a:pt x="616" y="238"/>
                  </a:lnTo>
                  <a:lnTo>
                    <a:pt x="620" y="253"/>
                  </a:lnTo>
                  <a:lnTo>
                    <a:pt x="623" y="268"/>
                  </a:lnTo>
                  <a:lnTo>
                    <a:pt x="626" y="283"/>
                  </a:lnTo>
                  <a:lnTo>
                    <a:pt x="628" y="297"/>
                  </a:lnTo>
                  <a:lnTo>
                    <a:pt x="630" y="312"/>
                  </a:lnTo>
                  <a:lnTo>
                    <a:pt x="630" y="328"/>
                  </a:lnTo>
                  <a:lnTo>
                    <a:pt x="630" y="328"/>
                  </a:lnTo>
                  <a:lnTo>
                    <a:pt x="630" y="344"/>
                  </a:lnTo>
                  <a:lnTo>
                    <a:pt x="627" y="360"/>
                  </a:lnTo>
                  <a:lnTo>
                    <a:pt x="626" y="376"/>
                  </a:lnTo>
                  <a:lnTo>
                    <a:pt x="623" y="391"/>
                  </a:lnTo>
                  <a:lnTo>
                    <a:pt x="619" y="407"/>
                  </a:lnTo>
                  <a:lnTo>
                    <a:pt x="615" y="421"/>
                  </a:lnTo>
                  <a:lnTo>
                    <a:pt x="609" y="436"/>
                  </a:lnTo>
                  <a:lnTo>
                    <a:pt x="604" y="450"/>
                  </a:lnTo>
                  <a:lnTo>
                    <a:pt x="597" y="465"/>
                  </a:lnTo>
                  <a:lnTo>
                    <a:pt x="589" y="478"/>
                  </a:lnTo>
                  <a:lnTo>
                    <a:pt x="582" y="491"/>
                  </a:lnTo>
                  <a:lnTo>
                    <a:pt x="572" y="504"/>
                  </a:lnTo>
                  <a:lnTo>
                    <a:pt x="563" y="517"/>
                  </a:lnTo>
                  <a:lnTo>
                    <a:pt x="553" y="529"/>
                  </a:lnTo>
                  <a:lnTo>
                    <a:pt x="542" y="541"/>
                  </a:lnTo>
                  <a:lnTo>
                    <a:pt x="530" y="552"/>
                  </a:lnTo>
                  <a:lnTo>
                    <a:pt x="530" y="552"/>
                  </a:lnTo>
                  <a:close/>
                  <a:moveTo>
                    <a:pt x="532" y="211"/>
                  </a:moveTo>
                  <a:lnTo>
                    <a:pt x="532" y="211"/>
                  </a:lnTo>
                  <a:lnTo>
                    <a:pt x="529" y="206"/>
                  </a:lnTo>
                  <a:lnTo>
                    <a:pt x="525" y="204"/>
                  </a:lnTo>
                  <a:lnTo>
                    <a:pt x="520" y="204"/>
                  </a:lnTo>
                  <a:lnTo>
                    <a:pt x="514" y="205"/>
                  </a:lnTo>
                  <a:lnTo>
                    <a:pt x="514" y="205"/>
                  </a:lnTo>
                  <a:lnTo>
                    <a:pt x="510" y="209"/>
                  </a:lnTo>
                  <a:lnTo>
                    <a:pt x="508" y="214"/>
                  </a:lnTo>
                  <a:lnTo>
                    <a:pt x="508" y="218"/>
                  </a:lnTo>
                  <a:lnTo>
                    <a:pt x="510" y="223"/>
                  </a:lnTo>
                  <a:lnTo>
                    <a:pt x="510" y="223"/>
                  </a:lnTo>
                  <a:lnTo>
                    <a:pt x="516" y="236"/>
                  </a:lnTo>
                  <a:lnTo>
                    <a:pt x="522" y="248"/>
                  </a:lnTo>
                  <a:lnTo>
                    <a:pt x="527" y="261"/>
                  </a:lnTo>
                  <a:lnTo>
                    <a:pt x="530" y="274"/>
                  </a:lnTo>
                  <a:lnTo>
                    <a:pt x="533" y="287"/>
                  </a:lnTo>
                  <a:lnTo>
                    <a:pt x="535" y="301"/>
                  </a:lnTo>
                  <a:lnTo>
                    <a:pt x="537" y="314"/>
                  </a:lnTo>
                  <a:lnTo>
                    <a:pt x="537" y="328"/>
                  </a:lnTo>
                  <a:lnTo>
                    <a:pt x="537" y="328"/>
                  </a:lnTo>
                  <a:lnTo>
                    <a:pt x="537" y="343"/>
                  </a:lnTo>
                  <a:lnTo>
                    <a:pt x="535" y="358"/>
                  </a:lnTo>
                  <a:lnTo>
                    <a:pt x="533" y="372"/>
                  </a:lnTo>
                  <a:lnTo>
                    <a:pt x="529" y="386"/>
                  </a:lnTo>
                  <a:lnTo>
                    <a:pt x="525" y="400"/>
                  </a:lnTo>
                  <a:lnTo>
                    <a:pt x="520" y="414"/>
                  </a:lnTo>
                  <a:lnTo>
                    <a:pt x="513" y="427"/>
                  </a:lnTo>
                  <a:lnTo>
                    <a:pt x="506" y="439"/>
                  </a:lnTo>
                  <a:lnTo>
                    <a:pt x="506" y="439"/>
                  </a:lnTo>
                  <a:lnTo>
                    <a:pt x="504" y="445"/>
                  </a:lnTo>
                  <a:lnTo>
                    <a:pt x="504" y="449"/>
                  </a:lnTo>
                  <a:lnTo>
                    <a:pt x="506" y="454"/>
                  </a:lnTo>
                  <a:lnTo>
                    <a:pt x="510" y="457"/>
                  </a:lnTo>
                  <a:lnTo>
                    <a:pt x="510" y="457"/>
                  </a:lnTo>
                  <a:lnTo>
                    <a:pt x="513" y="459"/>
                  </a:lnTo>
                  <a:lnTo>
                    <a:pt x="516" y="459"/>
                  </a:lnTo>
                  <a:lnTo>
                    <a:pt x="516" y="459"/>
                  </a:lnTo>
                  <a:lnTo>
                    <a:pt x="520" y="459"/>
                  </a:lnTo>
                  <a:lnTo>
                    <a:pt x="523" y="458"/>
                  </a:lnTo>
                  <a:lnTo>
                    <a:pt x="526" y="456"/>
                  </a:lnTo>
                  <a:lnTo>
                    <a:pt x="528" y="453"/>
                  </a:lnTo>
                  <a:lnTo>
                    <a:pt x="528" y="453"/>
                  </a:lnTo>
                  <a:lnTo>
                    <a:pt x="536" y="439"/>
                  </a:lnTo>
                  <a:lnTo>
                    <a:pt x="544" y="425"/>
                  </a:lnTo>
                  <a:lnTo>
                    <a:pt x="550" y="409"/>
                  </a:lnTo>
                  <a:lnTo>
                    <a:pt x="554" y="393"/>
                  </a:lnTo>
                  <a:lnTo>
                    <a:pt x="559" y="377"/>
                  </a:lnTo>
                  <a:lnTo>
                    <a:pt x="562" y="361"/>
                  </a:lnTo>
                  <a:lnTo>
                    <a:pt x="563" y="345"/>
                  </a:lnTo>
                  <a:lnTo>
                    <a:pt x="564" y="328"/>
                  </a:lnTo>
                  <a:lnTo>
                    <a:pt x="564" y="328"/>
                  </a:lnTo>
                  <a:lnTo>
                    <a:pt x="564" y="312"/>
                  </a:lnTo>
                  <a:lnTo>
                    <a:pt x="562" y="297"/>
                  </a:lnTo>
                  <a:lnTo>
                    <a:pt x="560" y="283"/>
                  </a:lnTo>
                  <a:lnTo>
                    <a:pt x="555" y="267"/>
                  </a:lnTo>
                  <a:lnTo>
                    <a:pt x="551" y="253"/>
                  </a:lnTo>
                  <a:lnTo>
                    <a:pt x="546" y="238"/>
                  </a:lnTo>
                  <a:lnTo>
                    <a:pt x="540" y="224"/>
                  </a:lnTo>
                  <a:lnTo>
                    <a:pt x="532" y="211"/>
                  </a:lnTo>
                  <a:lnTo>
                    <a:pt x="532" y="211"/>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algn="l" defTabSz="457120" rtl="0" eaLnBrk="1" fontAlgn="auto" latinLnBrk="0" hangingPunct="0">
                <a:lnSpc>
                  <a:spcPts val="7599"/>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95E5"/>
                </a:solidFill>
                <a:effectLst/>
                <a:uLnTx/>
                <a:uFillTx/>
                <a:latin typeface="Arial"/>
                <a:cs typeface="Arial"/>
                <a:sym typeface="Arial"/>
              </a:endParaRPr>
            </a:p>
          </p:txBody>
        </p:sp>
        <p:sp>
          <p:nvSpPr>
            <p:cNvPr id="68" name="TextBox 67">
              <a:extLst>
                <a:ext uri="{FF2B5EF4-FFF2-40B4-BE49-F238E27FC236}">
                  <a16:creationId xmlns:a16="http://schemas.microsoft.com/office/drawing/2014/main" id="{64C8A75B-B30E-4A6D-A22C-72523A5A5D1A}"/>
                </a:ext>
              </a:extLst>
            </p:cNvPr>
            <p:cNvSpPr txBox="1"/>
            <p:nvPr/>
          </p:nvSpPr>
          <p:spPr>
            <a:xfrm>
              <a:off x="467461" y="4090763"/>
              <a:ext cx="3657601" cy="7643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cs typeface="Arial"/>
                  <a:sym typeface="Arial"/>
                </a:rPr>
                <a:t>Hybrid</a:t>
              </a:r>
            </a:p>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a:cs typeface="Arial"/>
                  <a:sym typeface="Arial"/>
                </a:rPr>
                <a:t>Cloud-Ready</a:t>
              </a:r>
            </a:p>
          </p:txBody>
        </p:sp>
      </p:grpSp>
      <p:pic>
        <p:nvPicPr>
          <p:cNvPr id="35" name="Picture 34" descr="Microsoft_logo_(2012).svg.png">
            <a:extLst>
              <a:ext uri="{FF2B5EF4-FFF2-40B4-BE49-F238E27FC236}">
                <a16:creationId xmlns:a16="http://schemas.microsoft.com/office/drawing/2014/main" id="{41A2A9E2-3DE3-4283-A2B0-34BA96A934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3980222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AF734-71C9-4835-9550-3CAEBFAC682B}"/>
              </a:ext>
            </a:extLst>
          </p:cNvPr>
          <p:cNvSpPr>
            <a:spLocks noGrp="1"/>
          </p:cNvSpPr>
          <p:nvPr>
            <p:ph type="title"/>
          </p:nvPr>
        </p:nvSpPr>
        <p:spPr>
          <a:prstGeom prst="rect">
            <a:avLst/>
          </a:prstGeom>
        </p:spPr>
        <p:txBody>
          <a:bodyPr/>
          <a:lstStyle/>
          <a:p>
            <a:r>
              <a:rPr lang="en-US" dirty="0"/>
              <a:t>Modernization Traditional Apps [MTA] with Docker Enterprise Edition </a:t>
            </a:r>
          </a:p>
        </p:txBody>
      </p:sp>
      <p:sp>
        <p:nvSpPr>
          <p:cNvPr id="8" name="Text Placeholder 7"/>
          <p:cNvSpPr>
            <a:spLocks noGrp="1"/>
          </p:cNvSpPr>
          <p:nvPr>
            <p:ph type="body" idx="2"/>
          </p:nvPr>
        </p:nvSpPr>
        <p:spPr/>
        <p:txBody>
          <a:bodyPr/>
          <a:lstStyle/>
          <a:p>
            <a:r>
              <a:rPr lang="en-US" dirty="0"/>
              <a:t>Repackage apps and migrate to Azure in less than 5 days without recoding</a:t>
            </a:r>
          </a:p>
        </p:txBody>
      </p:sp>
      <p:grpSp>
        <p:nvGrpSpPr>
          <p:cNvPr id="148" name="Group 147">
            <a:extLst>
              <a:ext uri="{FF2B5EF4-FFF2-40B4-BE49-F238E27FC236}">
                <a16:creationId xmlns:a16="http://schemas.microsoft.com/office/drawing/2014/main" id="{82A00833-1CA6-412A-9A0D-75A61E5603C8}"/>
              </a:ext>
            </a:extLst>
          </p:cNvPr>
          <p:cNvGrpSpPr/>
          <p:nvPr/>
        </p:nvGrpSpPr>
        <p:grpSpPr>
          <a:xfrm>
            <a:off x="1058746" y="2232885"/>
            <a:ext cx="10074509" cy="3400785"/>
            <a:chOff x="591857" y="1674663"/>
            <a:chExt cx="7555882" cy="2550589"/>
          </a:xfrm>
        </p:grpSpPr>
        <p:grpSp>
          <p:nvGrpSpPr>
            <p:cNvPr id="149" name="Group 148">
              <a:extLst>
                <a:ext uri="{FF2B5EF4-FFF2-40B4-BE49-F238E27FC236}">
                  <a16:creationId xmlns:a16="http://schemas.microsoft.com/office/drawing/2014/main" id="{98845695-59D9-4D51-A4C7-E3B19615903B}"/>
                </a:ext>
              </a:extLst>
            </p:cNvPr>
            <p:cNvGrpSpPr/>
            <p:nvPr/>
          </p:nvGrpSpPr>
          <p:grpSpPr>
            <a:xfrm>
              <a:off x="591857" y="1674663"/>
              <a:ext cx="7485343" cy="1565661"/>
              <a:chOff x="591857" y="1917065"/>
              <a:chExt cx="7485343" cy="1565661"/>
            </a:xfrm>
          </p:grpSpPr>
          <p:grpSp>
            <p:nvGrpSpPr>
              <p:cNvPr id="155" name="Shape 360">
                <a:extLst>
                  <a:ext uri="{FF2B5EF4-FFF2-40B4-BE49-F238E27FC236}">
                    <a16:creationId xmlns:a16="http://schemas.microsoft.com/office/drawing/2014/main" id="{1667A9BE-3083-480C-A7C2-6433459E24A9}"/>
                  </a:ext>
                </a:extLst>
              </p:cNvPr>
              <p:cNvGrpSpPr/>
              <p:nvPr/>
            </p:nvGrpSpPr>
            <p:grpSpPr>
              <a:xfrm>
                <a:off x="1116857" y="2360060"/>
                <a:ext cx="489134" cy="704844"/>
                <a:chOff x="942054" y="1700400"/>
                <a:chExt cx="893400" cy="1436487"/>
              </a:xfrm>
              <a:solidFill>
                <a:schemeClr val="accent1"/>
              </a:solidFill>
            </p:grpSpPr>
            <p:sp>
              <p:nvSpPr>
                <p:cNvPr id="207" name="Shape 361">
                  <a:extLst>
                    <a:ext uri="{FF2B5EF4-FFF2-40B4-BE49-F238E27FC236}">
                      <a16:creationId xmlns:a16="http://schemas.microsoft.com/office/drawing/2014/main" id="{8164F7BE-703E-4ADC-8085-F0859047F8C4}"/>
                    </a:ext>
                  </a:extLst>
                </p:cNvPr>
                <p:cNvSpPr/>
                <p:nvPr/>
              </p:nvSpPr>
              <p:spPr>
                <a:xfrm>
                  <a:off x="942054" y="2082089"/>
                  <a:ext cx="893400" cy="1054798"/>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633333"/>
                    </a:lnSpc>
                    <a:spcBef>
                      <a:spcPts val="0"/>
                    </a:spcBef>
                    <a:spcAft>
                      <a:spcPts val="0"/>
                    </a:spcAft>
                    <a:buClr>
                      <a:srgbClr val="0095E5"/>
                    </a:buClr>
                    <a:buSzTx/>
                    <a:buFontTx/>
                    <a:buNone/>
                    <a:tabLst/>
                    <a:defRPr/>
                  </a:pPr>
                  <a:endParaRPr kumimoji="0" sz="2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208" name="Shape 362">
                  <a:extLst>
                    <a:ext uri="{FF2B5EF4-FFF2-40B4-BE49-F238E27FC236}">
                      <a16:creationId xmlns:a16="http://schemas.microsoft.com/office/drawing/2014/main" id="{28F9F1CC-D1B0-49D5-8082-262AA776A73F}"/>
                    </a:ext>
                  </a:extLst>
                </p:cNvPr>
                <p:cNvSpPr/>
                <p:nvPr/>
              </p:nvSpPr>
              <p:spPr>
                <a:xfrm>
                  <a:off x="942054" y="1700400"/>
                  <a:ext cx="893400" cy="333000"/>
                </a:xfrm>
                <a:prstGeom prst="roundRect">
                  <a:avLst>
                    <a:gd name="adj" fmla="val 6752"/>
                  </a:avLst>
                </a:prstGeom>
                <a:grpFill/>
                <a:ln>
                  <a:noFill/>
                </a:ln>
              </p:spPr>
              <p:txBody>
                <a:bodyPr wrap="square" lIns="91433" tIns="91433" rIns="91433" bIns="914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57120" rtl="0" eaLnBrk="1" fontAlgn="auto" latinLnBrk="0" hangingPunct="0">
                    <a:lnSpc>
                      <a:spcPct val="100000"/>
                    </a:lnSpc>
                    <a:spcBef>
                      <a:spcPts val="0"/>
                    </a:spcBef>
                    <a:spcAft>
                      <a:spcPts val="0"/>
                    </a:spcAft>
                    <a:buClr>
                      <a:srgbClr val="FFFFFF"/>
                    </a:buClr>
                    <a:buSzPct val="25000"/>
                    <a:buFontTx/>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App</a:t>
                  </a:r>
                </a:p>
              </p:txBody>
            </p:sp>
          </p:grpSp>
          <p:grpSp>
            <p:nvGrpSpPr>
              <p:cNvPr id="156" name="Shape 363">
                <a:extLst>
                  <a:ext uri="{FF2B5EF4-FFF2-40B4-BE49-F238E27FC236}">
                    <a16:creationId xmlns:a16="http://schemas.microsoft.com/office/drawing/2014/main" id="{E5D66412-5212-47C3-B63E-9D61F20A9F1C}"/>
                  </a:ext>
                </a:extLst>
              </p:cNvPr>
              <p:cNvGrpSpPr/>
              <p:nvPr/>
            </p:nvGrpSpPr>
            <p:grpSpPr>
              <a:xfrm>
                <a:off x="2519786" y="2394702"/>
                <a:ext cx="713356" cy="670202"/>
                <a:chOff x="2637209" y="2050515"/>
                <a:chExt cx="1052675" cy="971360"/>
              </a:xfrm>
              <a:noFill/>
            </p:grpSpPr>
            <p:grpSp>
              <p:nvGrpSpPr>
                <p:cNvPr id="198" name="Shape 364">
                  <a:extLst>
                    <a:ext uri="{FF2B5EF4-FFF2-40B4-BE49-F238E27FC236}">
                      <a16:creationId xmlns:a16="http://schemas.microsoft.com/office/drawing/2014/main" id="{1DF807CB-0E18-4886-8EF1-3696A392C300}"/>
                    </a:ext>
                  </a:extLst>
                </p:cNvPr>
                <p:cNvGrpSpPr/>
                <p:nvPr/>
              </p:nvGrpSpPr>
              <p:grpSpPr>
                <a:xfrm>
                  <a:off x="2637209" y="2050515"/>
                  <a:ext cx="873790" cy="857634"/>
                  <a:chOff x="-633412" y="1071562"/>
                  <a:chExt cx="646199" cy="646199"/>
                </a:xfrm>
                <a:grpFill/>
              </p:grpSpPr>
              <p:sp>
                <p:nvSpPr>
                  <p:cNvPr id="202" name="Shape 365">
                    <a:extLst>
                      <a:ext uri="{FF2B5EF4-FFF2-40B4-BE49-F238E27FC236}">
                        <a16:creationId xmlns:a16="http://schemas.microsoft.com/office/drawing/2014/main" id="{6CFA61D0-27B7-4454-A382-BF5CBD6CA25C}"/>
                      </a:ext>
                    </a:extLst>
                  </p:cNvPr>
                  <p:cNvSpPr/>
                  <p:nvPr/>
                </p:nvSpPr>
                <p:spPr>
                  <a:xfrm>
                    <a:off x="-633412" y="1071562"/>
                    <a:ext cx="646199"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19050" cap="flat" cmpd="sng">
                    <a:solidFill>
                      <a:schemeClr val="accent5"/>
                    </a:solidFill>
                    <a:prstDash val="solid"/>
                    <a:miter lim="8000"/>
                    <a:headEnd type="none" w="med" len="med"/>
                    <a:tailEnd type="none" w="med" len="med"/>
                  </a:ln>
                </p:spPr>
                <p:txBody>
                  <a:bodyPr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814285"/>
                      </a:lnSpc>
                      <a:spcBef>
                        <a:spcPts val="0"/>
                      </a:spcBef>
                      <a:spcAft>
                        <a:spcPts val="0"/>
                      </a:spcAft>
                      <a:buClr>
                        <a:srgbClr val="0095E5"/>
                      </a:buClr>
                      <a:buSzTx/>
                      <a:buFontTx/>
                      <a:buNone/>
                      <a:tabLst/>
                      <a:defRPr/>
                    </a:pPr>
                    <a:endParaRPr kumimoji="0" sz="6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cxnSp>
                <p:nvCxnSpPr>
                  <p:cNvPr id="203" name="Shape 366">
                    <a:extLst>
                      <a:ext uri="{FF2B5EF4-FFF2-40B4-BE49-F238E27FC236}">
                        <a16:creationId xmlns:a16="http://schemas.microsoft.com/office/drawing/2014/main" id="{2071992E-31D4-41ED-ADCE-D06DA5458AF6}"/>
                      </a:ext>
                    </a:extLst>
                  </p:cNvPr>
                  <p:cNvCxnSpPr/>
                  <p:nvPr/>
                </p:nvCxnSpPr>
                <p:spPr>
                  <a:xfrm rot="10800000">
                    <a:off x="-455612" y="1227024"/>
                    <a:ext cx="0" cy="319199"/>
                  </a:xfrm>
                  <a:prstGeom prst="straightConnector1">
                    <a:avLst/>
                  </a:prstGeom>
                  <a:grpFill/>
                  <a:ln w="19050" cap="rnd" cmpd="sng">
                    <a:solidFill>
                      <a:schemeClr val="accent5"/>
                    </a:solidFill>
                    <a:prstDash val="solid"/>
                    <a:round/>
                    <a:headEnd type="none" w="med" len="med"/>
                    <a:tailEnd type="none" w="med" len="med"/>
                  </a:ln>
                </p:spPr>
              </p:cxnSp>
              <p:cxnSp>
                <p:nvCxnSpPr>
                  <p:cNvPr id="204" name="Shape 367">
                    <a:extLst>
                      <a:ext uri="{FF2B5EF4-FFF2-40B4-BE49-F238E27FC236}">
                        <a16:creationId xmlns:a16="http://schemas.microsoft.com/office/drawing/2014/main" id="{6BEDABAF-9BCF-41CE-BDE2-AB46AE651AB1}"/>
                      </a:ext>
                    </a:extLst>
                  </p:cNvPr>
                  <p:cNvCxnSpPr/>
                  <p:nvPr/>
                </p:nvCxnSpPr>
                <p:spPr>
                  <a:xfrm rot="10800000">
                    <a:off x="-361937" y="1227024"/>
                    <a:ext cx="0" cy="319199"/>
                  </a:xfrm>
                  <a:prstGeom prst="straightConnector1">
                    <a:avLst/>
                  </a:prstGeom>
                  <a:grpFill/>
                  <a:ln w="19050" cap="rnd" cmpd="sng">
                    <a:solidFill>
                      <a:schemeClr val="accent5"/>
                    </a:solidFill>
                    <a:prstDash val="solid"/>
                    <a:round/>
                    <a:headEnd type="none" w="med" len="med"/>
                    <a:tailEnd type="none" w="med" len="med"/>
                  </a:ln>
                </p:spPr>
              </p:cxnSp>
              <p:cxnSp>
                <p:nvCxnSpPr>
                  <p:cNvPr id="205" name="Shape 368">
                    <a:extLst>
                      <a:ext uri="{FF2B5EF4-FFF2-40B4-BE49-F238E27FC236}">
                        <a16:creationId xmlns:a16="http://schemas.microsoft.com/office/drawing/2014/main" id="{DDD320D5-992D-45CC-85D6-2EA5A38B108B}"/>
                      </a:ext>
                    </a:extLst>
                  </p:cNvPr>
                  <p:cNvCxnSpPr/>
                  <p:nvPr/>
                </p:nvCxnSpPr>
                <p:spPr>
                  <a:xfrm rot="10800000">
                    <a:off x="-263512" y="1227024"/>
                    <a:ext cx="0" cy="319199"/>
                  </a:xfrm>
                  <a:prstGeom prst="straightConnector1">
                    <a:avLst/>
                  </a:prstGeom>
                  <a:grpFill/>
                  <a:ln w="19050" cap="rnd" cmpd="sng">
                    <a:solidFill>
                      <a:schemeClr val="accent5"/>
                    </a:solidFill>
                    <a:prstDash val="solid"/>
                    <a:round/>
                    <a:headEnd type="none" w="med" len="med"/>
                    <a:tailEnd type="none" w="med" len="med"/>
                  </a:ln>
                </p:spPr>
              </p:cxnSp>
              <p:cxnSp>
                <p:nvCxnSpPr>
                  <p:cNvPr id="206" name="Shape 369">
                    <a:extLst>
                      <a:ext uri="{FF2B5EF4-FFF2-40B4-BE49-F238E27FC236}">
                        <a16:creationId xmlns:a16="http://schemas.microsoft.com/office/drawing/2014/main" id="{2F741387-FCF4-491E-BF43-71AD69D4A554}"/>
                      </a:ext>
                    </a:extLst>
                  </p:cNvPr>
                  <p:cNvCxnSpPr/>
                  <p:nvPr/>
                </p:nvCxnSpPr>
                <p:spPr>
                  <a:xfrm rot="10800000">
                    <a:off x="-168268" y="1227024"/>
                    <a:ext cx="0" cy="319199"/>
                  </a:xfrm>
                  <a:prstGeom prst="straightConnector1">
                    <a:avLst/>
                  </a:prstGeom>
                  <a:grpFill/>
                  <a:ln w="19050" cap="rnd" cmpd="sng">
                    <a:solidFill>
                      <a:schemeClr val="accent5"/>
                    </a:solidFill>
                    <a:prstDash val="solid"/>
                    <a:round/>
                    <a:headEnd type="none" w="med" len="med"/>
                    <a:tailEnd type="none" w="med" len="med"/>
                  </a:ln>
                </p:spPr>
              </p:cxnSp>
            </p:grpSp>
            <p:grpSp>
              <p:nvGrpSpPr>
                <p:cNvPr id="199" name="Shape 370">
                  <a:extLst>
                    <a:ext uri="{FF2B5EF4-FFF2-40B4-BE49-F238E27FC236}">
                      <a16:creationId xmlns:a16="http://schemas.microsoft.com/office/drawing/2014/main" id="{6EB8A264-2F3C-40F4-9F18-F0686E96C379}"/>
                    </a:ext>
                  </a:extLst>
                </p:cNvPr>
                <p:cNvGrpSpPr/>
                <p:nvPr/>
              </p:nvGrpSpPr>
              <p:grpSpPr>
                <a:xfrm>
                  <a:off x="3198863" y="2530854"/>
                  <a:ext cx="491021" cy="491021"/>
                  <a:chOff x="6953410" y="2267675"/>
                  <a:chExt cx="324000" cy="324000"/>
                </a:xfrm>
                <a:grpFill/>
              </p:grpSpPr>
              <p:sp>
                <p:nvSpPr>
                  <p:cNvPr id="200" name="Shape 371">
                    <a:extLst>
                      <a:ext uri="{FF2B5EF4-FFF2-40B4-BE49-F238E27FC236}">
                        <a16:creationId xmlns:a16="http://schemas.microsoft.com/office/drawing/2014/main" id="{C474B4E6-97B4-415F-8E6A-E5E2F39DA0CB}"/>
                      </a:ext>
                    </a:extLst>
                  </p:cNvPr>
                  <p:cNvSpPr/>
                  <p:nvPr/>
                </p:nvSpPr>
                <p:spPr>
                  <a:xfrm>
                    <a:off x="6953410" y="2267675"/>
                    <a:ext cx="324000" cy="324000"/>
                  </a:xfrm>
                  <a:prstGeom prst="ellipse">
                    <a:avLst/>
                  </a:prstGeom>
                  <a:solidFill>
                    <a:srgbClr val="FFFFFF"/>
                  </a:solidFill>
                  <a:ln w="19050" cap="flat" cmpd="sng">
                    <a:solidFill>
                      <a:schemeClr val="accent5"/>
                    </a:solidFill>
                    <a:prstDash val="solid"/>
                    <a:miter lim="8000"/>
                    <a:headEnd type="none" w="med" len="med"/>
                    <a:tailEnd type="none" w="med" len="med"/>
                  </a:ln>
                </p:spPr>
                <p:txBody>
                  <a:bodyPr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57120" rtl="0" eaLnBrk="1" fontAlgn="auto" latinLnBrk="0" hangingPunct="0">
                      <a:lnSpc>
                        <a:spcPct val="633333"/>
                      </a:lnSpc>
                      <a:spcBef>
                        <a:spcPts val="0"/>
                      </a:spcBef>
                      <a:spcAft>
                        <a:spcPts val="0"/>
                      </a:spcAft>
                      <a:buClr>
                        <a:srgbClr val="0095E5"/>
                      </a:buClr>
                      <a:buSzTx/>
                      <a:buFontTx/>
                      <a:buNone/>
                      <a:tabLst/>
                      <a:defRPr/>
                    </a:pPr>
                    <a:endParaRPr kumimoji="0" sz="933"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201" name="Shape 372">
                    <a:extLst>
                      <a:ext uri="{FF2B5EF4-FFF2-40B4-BE49-F238E27FC236}">
                        <a16:creationId xmlns:a16="http://schemas.microsoft.com/office/drawing/2014/main" id="{6A63E1D1-1A97-4965-B8AD-FC8DED6A8EAE}"/>
                      </a:ext>
                    </a:extLst>
                  </p:cNvPr>
                  <p:cNvSpPr/>
                  <p:nvPr/>
                </p:nvSpPr>
                <p:spPr>
                  <a:xfrm>
                    <a:off x="7036428" y="2315491"/>
                    <a:ext cx="157800" cy="213598"/>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grpFill/>
                  <a:ln w="9525" cap="flat" cmpd="sng">
                    <a:solidFill>
                      <a:schemeClr val="accent5"/>
                    </a:solidFill>
                    <a:prstDash val="solid"/>
                    <a:round/>
                    <a:headEnd type="none" w="med" len="med"/>
                    <a:tailEnd type="none" w="med" len="med"/>
                  </a:ln>
                </p:spPr>
                <p:txBody>
                  <a:bodyPr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633333"/>
                      </a:lnSpc>
                      <a:spcBef>
                        <a:spcPts val="0"/>
                      </a:spcBef>
                      <a:spcAft>
                        <a:spcPts val="0"/>
                      </a:spcAft>
                      <a:buClr>
                        <a:srgbClr val="0095E5"/>
                      </a:buClr>
                      <a:buSzTx/>
                      <a:buFontTx/>
                      <a:buNone/>
                      <a:tabLst/>
                      <a:defRPr/>
                    </a:pPr>
                    <a:endParaRPr kumimoji="0" sz="933"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grpSp>
          <p:grpSp>
            <p:nvGrpSpPr>
              <p:cNvPr id="157" name="Shape 373">
                <a:extLst>
                  <a:ext uri="{FF2B5EF4-FFF2-40B4-BE49-F238E27FC236}">
                    <a16:creationId xmlns:a16="http://schemas.microsoft.com/office/drawing/2014/main" id="{6CE45EE3-6BD3-4D99-A57D-5C44097B6C37}"/>
                  </a:ext>
                </a:extLst>
              </p:cNvPr>
              <p:cNvGrpSpPr/>
              <p:nvPr/>
            </p:nvGrpSpPr>
            <p:grpSpPr>
              <a:xfrm>
                <a:off x="4077423" y="2291354"/>
                <a:ext cx="467455" cy="784342"/>
                <a:chOff x="4011246" y="1986833"/>
                <a:chExt cx="603200" cy="1129167"/>
              </a:xfrm>
              <a:solidFill>
                <a:schemeClr val="accent3"/>
              </a:solidFill>
            </p:grpSpPr>
            <p:sp>
              <p:nvSpPr>
                <p:cNvPr id="196" name="Shape 374">
                  <a:extLst>
                    <a:ext uri="{FF2B5EF4-FFF2-40B4-BE49-F238E27FC236}">
                      <a16:creationId xmlns:a16="http://schemas.microsoft.com/office/drawing/2014/main" id="{28F68788-EF9E-4362-ADCC-2CCBFED69EB1}"/>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633333"/>
                    </a:lnSpc>
                    <a:spcBef>
                      <a:spcPts val="0"/>
                    </a:spcBef>
                    <a:spcAft>
                      <a:spcPts val="0"/>
                    </a:spcAft>
                    <a:buClr>
                      <a:srgbClr val="0095E5"/>
                    </a:buClr>
                    <a:buSzTx/>
                    <a:buFontTx/>
                    <a:buNone/>
                    <a:tabLst/>
                    <a:defRPr/>
                  </a:pPr>
                  <a:endParaRPr kumimoji="0" sz="933"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97" name="Shape 375">
                  <a:extLst>
                    <a:ext uri="{FF2B5EF4-FFF2-40B4-BE49-F238E27FC236}">
                      <a16:creationId xmlns:a16="http://schemas.microsoft.com/office/drawing/2014/main" id="{A7CF6526-F7D5-4668-A573-9096EFE6E1AF}"/>
                    </a:ext>
                  </a:extLst>
                </p:cNvPr>
                <p:cNvSpPr/>
                <p:nvPr/>
              </p:nvSpPr>
              <p:spPr>
                <a:xfrm>
                  <a:off x="4011246" y="1986833"/>
                  <a:ext cx="596399" cy="3929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wrap="square" lIns="34267" tIns="17133" rIns="34267" bIns="171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814285"/>
                    </a:lnSpc>
                    <a:spcBef>
                      <a:spcPts val="0"/>
                    </a:spcBef>
                    <a:spcAft>
                      <a:spcPts val="0"/>
                    </a:spcAft>
                    <a:buClr>
                      <a:srgbClr val="0095E5"/>
                    </a:buClr>
                    <a:buSzTx/>
                    <a:buFontTx/>
                    <a:buNone/>
                    <a:tabLst/>
                    <a:defRPr/>
                  </a:pPr>
                  <a:endParaRPr kumimoji="0" sz="6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grpSp>
            <p:nvGrpSpPr>
              <p:cNvPr id="158" name="Group 157">
                <a:extLst>
                  <a:ext uri="{FF2B5EF4-FFF2-40B4-BE49-F238E27FC236}">
                    <a16:creationId xmlns:a16="http://schemas.microsoft.com/office/drawing/2014/main" id="{E9FF225D-A5B8-4CD3-B842-2D05835A0546}"/>
                  </a:ext>
                </a:extLst>
              </p:cNvPr>
              <p:cNvGrpSpPr/>
              <p:nvPr/>
            </p:nvGrpSpPr>
            <p:grpSpPr>
              <a:xfrm>
                <a:off x="5335107" y="2258071"/>
                <a:ext cx="942159" cy="877003"/>
                <a:chOff x="9144000" y="606425"/>
                <a:chExt cx="1147763" cy="1068388"/>
              </a:xfrm>
              <a:solidFill>
                <a:schemeClr val="accent1"/>
              </a:solidFill>
            </p:grpSpPr>
            <p:sp>
              <p:nvSpPr>
                <p:cNvPr id="193" name="Freeform 5">
                  <a:extLst>
                    <a:ext uri="{FF2B5EF4-FFF2-40B4-BE49-F238E27FC236}">
                      <a16:creationId xmlns:a16="http://schemas.microsoft.com/office/drawing/2014/main" id="{6B875459-D6CF-4C52-B9D8-B2B036A5C961}"/>
                    </a:ext>
                  </a:extLst>
                </p:cNvPr>
                <p:cNvSpPr>
                  <a:spLocks noEditPoints="1"/>
                </p:cNvSpPr>
                <p:nvPr/>
              </p:nvSpPr>
              <p:spPr bwMode="auto">
                <a:xfrm>
                  <a:off x="9585325" y="1009650"/>
                  <a:ext cx="265113" cy="261938"/>
                </a:xfrm>
                <a:custGeom>
                  <a:avLst/>
                  <a:gdLst>
                    <a:gd name="T0" fmla="*/ 63 w 64"/>
                    <a:gd name="T1" fmla="*/ 39 h 64"/>
                    <a:gd name="T2" fmla="*/ 57 w 64"/>
                    <a:gd name="T3" fmla="*/ 34 h 64"/>
                    <a:gd name="T4" fmla="*/ 57 w 64"/>
                    <a:gd name="T5" fmla="*/ 31 h 64"/>
                    <a:gd name="T6" fmla="*/ 57 w 64"/>
                    <a:gd name="T7" fmla="*/ 28 h 64"/>
                    <a:gd name="T8" fmla="*/ 63 w 64"/>
                    <a:gd name="T9" fmla="*/ 22 h 64"/>
                    <a:gd name="T10" fmla="*/ 60 w 64"/>
                    <a:gd name="T11" fmla="*/ 12 h 64"/>
                    <a:gd name="T12" fmla="*/ 54 w 64"/>
                    <a:gd name="T13" fmla="*/ 9 h 64"/>
                    <a:gd name="T14" fmla="*/ 48 w 64"/>
                    <a:gd name="T15" fmla="*/ 11 h 64"/>
                    <a:gd name="T16" fmla="*/ 47 w 64"/>
                    <a:gd name="T17" fmla="*/ 12 h 64"/>
                    <a:gd name="T18" fmla="*/ 45 w 64"/>
                    <a:gd name="T19" fmla="*/ 10 h 64"/>
                    <a:gd name="T20" fmla="*/ 43 w 64"/>
                    <a:gd name="T21" fmla="*/ 9 h 64"/>
                    <a:gd name="T22" fmla="*/ 43 w 64"/>
                    <a:gd name="T23" fmla="*/ 5 h 64"/>
                    <a:gd name="T24" fmla="*/ 29 w 64"/>
                    <a:gd name="T25" fmla="*/ 0 h 64"/>
                    <a:gd name="T26" fmla="*/ 23 w 64"/>
                    <a:gd name="T27" fmla="*/ 8 h 64"/>
                    <a:gd name="T28" fmla="*/ 20 w 64"/>
                    <a:gd name="T29" fmla="*/ 10 h 64"/>
                    <a:gd name="T30" fmla="*/ 15 w 64"/>
                    <a:gd name="T31" fmla="*/ 11 h 64"/>
                    <a:gd name="T32" fmla="*/ 10 w 64"/>
                    <a:gd name="T33" fmla="*/ 9 h 64"/>
                    <a:gd name="T34" fmla="*/ 4 w 64"/>
                    <a:gd name="T35" fmla="*/ 12 h 64"/>
                    <a:gd name="T36" fmla="*/ 1 w 64"/>
                    <a:gd name="T37" fmla="*/ 22 h 64"/>
                    <a:gd name="T38" fmla="*/ 7 w 64"/>
                    <a:gd name="T39" fmla="*/ 28 h 64"/>
                    <a:gd name="T40" fmla="*/ 7 w 64"/>
                    <a:gd name="T41" fmla="*/ 31 h 64"/>
                    <a:gd name="T42" fmla="*/ 7 w 64"/>
                    <a:gd name="T43" fmla="*/ 34 h 64"/>
                    <a:gd name="T44" fmla="*/ 1 w 64"/>
                    <a:gd name="T45" fmla="*/ 45 h 64"/>
                    <a:gd name="T46" fmla="*/ 10 w 64"/>
                    <a:gd name="T47" fmla="*/ 53 h 64"/>
                    <a:gd name="T48" fmla="*/ 14 w 64"/>
                    <a:gd name="T49" fmla="*/ 52 h 64"/>
                    <a:gd name="T50" fmla="*/ 17 w 64"/>
                    <a:gd name="T51" fmla="*/ 50 h 64"/>
                    <a:gd name="T52" fmla="*/ 23 w 64"/>
                    <a:gd name="T53" fmla="*/ 53 h 64"/>
                    <a:gd name="T54" fmla="*/ 23 w 64"/>
                    <a:gd name="T55" fmla="*/ 57 h 64"/>
                    <a:gd name="T56" fmla="*/ 35 w 64"/>
                    <a:gd name="T57" fmla="*/ 64 h 64"/>
                    <a:gd name="T58" fmla="*/ 43 w 64"/>
                    <a:gd name="T59" fmla="*/ 54 h 64"/>
                    <a:gd name="T60" fmla="*/ 47 w 64"/>
                    <a:gd name="T61" fmla="*/ 50 h 64"/>
                    <a:gd name="T62" fmla="*/ 50 w 64"/>
                    <a:gd name="T63" fmla="*/ 52 h 64"/>
                    <a:gd name="T64" fmla="*/ 51 w 64"/>
                    <a:gd name="T65" fmla="*/ 52 h 64"/>
                    <a:gd name="T66" fmla="*/ 54 w 64"/>
                    <a:gd name="T67" fmla="*/ 53 h 64"/>
                    <a:gd name="T68" fmla="*/ 63 w 64"/>
                    <a:gd name="T69" fmla="*/ 45 h 64"/>
                    <a:gd name="T70" fmla="*/ 25 w 64"/>
                    <a:gd name="T71" fmla="*/ 47 h 64"/>
                    <a:gd name="T72" fmla="*/ 14 w 64"/>
                    <a:gd name="T73" fmla="*/ 44 h 64"/>
                    <a:gd name="T74" fmla="*/ 7 w 64"/>
                    <a:gd name="T75" fmla="*/ 41 h 64"/>
                    <a:gd name="T76" fmla="*/ 14 w 64"/>
                    <a:gd name="T77" fmla="*/ 31 h 64"/>
                    <a:gd name="T78" fmla="*/ 7 w 64"/>
                    <a:gd name="T79" fmla="*/ 20 h 64"/>
                    <a:gd name="T80" fmla="*/ 14 w 64"/>
                    <a:gd name="T81" fmla="*/ 17 h 64"/>
                    <a:gd name="T82" fmla="*/ 25 w 64"/>
                    <a:gd name="T83" fmla="*/ 15 h 64"/>
                    <a:gd name="T84" fmla="*/ 29 w 64"/>
                    <a:gd name="T85" fmla="*/ 7 h 64"/>
                    <a:gd name="T86" fmla="*/ 36 w 64"/>
                    <a:gd name="T87" fmla="*/ 8 h 64"/>
                    <a:gd name="T88" fmla="*/ 47 w 64"/>
                    <a:gd name="T89" fmla="*/ 18 h 64"/>
                    <a:gd name="T90" fmla="*/ 53 w 64"/>
                    <a:gd name="T91" fmla="*/ 16 h 64"/>
                    <a:gd name="T92" fmla="*/ 57 w 64"/>
                    <a:gd name="T93" fmla="*/ 20 h 64"/>
                    <a:gd name="T94" fmla="*/ 57 w 64"/>
                    <a:gd name="T95" fmla="*/ 20 h 64"/>
                    <a:gd name="T96" fmla="*/ 50 w 64"/>
                    <a:gd name="T97" fmla="*/ 31 h 64"/>
                    <a:gd name="T98" fmla="*/ 57 w 64"/>
                    <a:gd name="T99" fmla="*/ 42 h 64"/>
                    <a:gd name="T100" fmla="*/ 51 w 64"/>
                    <a:gd name="T101" fmla="*/ 45 h 64"/>
                    <a:gd name="T102" fmla="*/ 40 w 64"/>
                    <a:gd name="T103" fmla="*/ 47 h 64"/>
                    <a:gd name="T104" fmla="*/ 36 w 64"/>
                    <a:gd name="T105" fmla="*/ 56 h 64"/>
                    <a:gd name="T106" fmla="*/ 29 w 64"/>
                    <a:gd name="T10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64">
                      <a:moveTo>
                        <a:pt x="64" y="40"/>
                      </a:moveTo>
                      <a:cubicBezTo>
                        <a:pt x="63" y="39"/>
                        <a:pt x="63" y="39"/>
                        <a:pt x="63" y="39"/>
                      </a:cubicBezTo>
                      <a:cubicBezTo>
                        <a:pt x="63" y="38"/>
                        <a:pt x="62" y="37"/>
                        <a:pt x="60" y="36"/>
                      </a:cubicBezTo>
                      <a:cubicBezTo>
                        <a:pt x="57" y="34"/>
                        <a:pt x="57" y="34"/>
                        <a:pt x="57" y="34"/>
                      </a:cubicBezTo>
                      <a:cubicBezTo>
                        <a:pt x="57" y="34"/>
                        <a:pt x="57" y="34"/>
                        <a:pt x="57" y="32"/>
                      </a:cubicBezTo>
                      <a:cubicBezTo>
                        <a:pt x="57" y="31"/>
                        <a:pt x="57" y="31"/>
                        <a:pt x="57" y="31"/>
                      </a:cubicBezTo>
                      <a:cubicBezTo>
                        <a:pt x="57" y="31"/>
                        <a:pt x="57" y="30"/>
                        <a:pt x="57" y="30"/>
                      </a:cubicBezTo>
                      <a:cubicBezTo>
                        <a:pt x="57" y="28"/>
                        <a:pt x="57" y="28"/>
                        <a:pt x="57" y="28"/>
                      </a:cubicBezTo>
                      <a:cubicBezTo>
                        <a:pt x="60" y="26"/>
                        <a:pt x="60" y="26"/>
                        <a:pt x="60" y="26"/>
                      </a:cubicBezTo>
                      <a:cubicBezTo>
                        <a:pt x="62" y="25"/>
                        <a:pt x="63" y="24"/>
                        <a:pt x="63" y="22"/>
                      </a:cubicBezTo>
                      <a:cubicBezTo>
                        <a:pt x="64" y="20"/>
                        <a:pt x="64" y="19"/>
                        <a:pt x="63" y="17"/>
                      </a:cubicBezTo>
                      <a:cubicBezTo>
                        <a:pt x="60" y="12"/>
                        <a:pt x="60" y="12"/>
                        <a:pt x="60" y="12"/>
                      </a:cubicBezTo>
                      <a:cubicBezTo>
                        <a:pt x="60" y="12"/>
                        <a:pt x="60" y="12"/>
                        <a:pt x="60" y="12"/>
                      </a:cubicBezTo>
                      <a:cubicBezTo>
                        <a:pt x="59" y="10"/>
                        <a:pt x="56" y="9"/>
                        <a:pt x="54" y="9"/>
                      </a:cubicBezTo>
                      <a:cubicBezTo>
                        <a:pt x="53" y="9"/>
                        <a:pt x="52" y="9"/>
                        <a:pt x="50" y="10"/>
                      </a:cubicBezTo>
                      <a:cubicBezTo>
                        <a:pt x="48" y="11"/>
                        <a:pt x="48" y="11"/>
                        <a:pt x="48" y="11"/>
                      </a:cubicBezTo>
                      <a:cubicBezTo>
                        <a:pt x="48" y="12"/>
                        <a:pt x="48" y="12"/>
                        <a:pt x="48" y="12"/>
                      </a:cubicBezTo>
                      <a:cubicBezTo>
                        <a:pt x="48" y="12"/>
                        <a:pt x="47" y="12"/>
                        <a:pt x="47" y="12"/>
                      </a:cubicBezTo>
                      <a:cubicBezTo>
                        <a:pt x="47" y="12"/>
                        <a:pt x="47" y="11"/>
                        <a:pt x="46" y="11"/>
                      </a:cubicBezTo>
                      <a:cubicBezTo>
                        <a:pt x="46" y="11"/>
                        <a:pt x="45" y="11"/>
                        <a:pt x="45" y="10"/>
                      </a:cubicBezTo>
                      <a:cubicBezTo>
                        <a:pt x="44" y="10"/>
                        <a:pt x="44" y="10"/>
                        <a:pt x="43" y="9"/>
                      </a:cubicBezTo>
                      <a:cubicBezTo>
                        <a:pt x="43" y="9"/>
                        <a:pt x="43" y="9"/>
                        <a:pt x="43" y="9"/>
                      </a:cubicBezTo>
                      <a:cubicBezTo>
                        <a:pt x="43" y="9"/>
                        <a:pt x="43" y="9"/>
                        <a:pt x="43" y="9"/>
                      </a:cubicBezTo>
                      <a:cubicBezTo>
                        <a:pt x="43" y="5"/>
                        <a:pt x="43" y="5"/>
                        <a:pt x="43" y="5"/>
                      </a:cubicBezTo>
                      <a:cubicBezTo>
                        <a:pt x="43" y="2"/>
                        <a:pt x="40" y="0"/>
                        <a:pt x="35" y="0"/>
                      </a:cubicBezTo>
                      <a:cubicBezTo>
                        <a:pt x="29" y="0"/>
                        <a:pt x="29" y="0"/>
                        <a:pt x="29" y="0"/>
                      </a:cubicBezTo>
                      <a:cubicBezTo>
                        <a:pt x="25" y="0"/>
                        <a:pt x="23" y="2"/>
                        <a:pt x="23" y="5"/>
                      </a:cubicBezTo>
                      <a:cubicBezTo>
                        <a:pt x="23" y="8"/>
                        <a:pt x="23" y="8"/>
                        <a:pt x="23" y="8"/>
                      </a:cubicBezTo>
                      <a:cubicBezTo>
                        <a:pt x="23" y="8"/>
                        <a:pt x="23" y="9"/>
                        <a:pt x="22" y="9"/>
                      </a:cubicBezTo>
                      <a:cubicBezTo>
                        <a:pt x="21" y="9"/>
                        <a:pt x="21" y="10"/>
                        <a:pt x="20" y="10"/>
                      </a:cubicBezTo>
                      <a:cubicBezTo>
                        <a:pt x="19" y="11"/>
                        <a:pt x="18" y="12"/>
                        <a:pt x="17" y="12"/>
                      </a:cubicBezTo>
                      <a:cubicBezTo>
                        <a:pt x="16" y="12"/>
                        <a:pt x="16" y="11"/>
                        <a:pt x="15" y="11"/>
                      </a:cubicBezTo>
                      <a:cubicBezTo>
                        <a:pt x="15" y="10"/>
                        <a:pt x="14" y="10"/>
                        <a:pt x="14" y="10"/>
                      </a:cubicBezTo>
                      <a:cubicBezTo>
                        <a:pt x="13" y="9"/>
                        <a:pt x="11" y="9"/>
                        <a:pt x="10" y="9"/>
                      </a:cubicBezTo>
                      <a:cubicBezTo>
                        <a:pt x="8" y="9"/>
                        <a:pt x="6" y="10"/>
                        <a:pt x="4" y="12"/>
                      </a:cubicBezTo>
                      <a:cubicBezTo>
                        <a:pt x="4" y="12"/>
                        <a:pt x="4" y="12"/>
                        <a:pt x="4" y="12"/>
                      </a:cubicBezTo>
                      <a:cubicBezTo>
                        <a:pt x="2" y="17"/>
                        <a:pt x="2" y="17"/>
                        <a:pt x="2" y="17"/>
                      </a:cubicBezTo>
                      <a:cubicBezTo>
                        <a:pt x="1" y="18"/>
                        <a:pt x="0" y="20"/>
                        <a:pt x="1" y="22"/>
                      </a:cubicBezTo>
                      <a:cubicBezTo>
                        <a:pt x="1" y="24"/>
                        <a:pt x="2" y="25"/>
                        <a:pt x="4" y="26"/>
                      </a:cubicBezTo>
                      <a:cubicBezTo>
                        <a:pt x="7" y="28"/>
                        <a:pt x="7" y="28"/>
                        <a:pt x="7" y="28"/>
                      </a:cubicBezTo>
                      <a:cubicBezTo>
                        <a:pt x="7" y="28"/>
                        <a:pt x="7" y="28"/>
                        <a:pt x="7" y="29"/>
                      </a:cubicBezTo>
                      <a:cubicBezTo>
                        <a:pt x="7" y="31"/>
                        <a:pt x="7" y="31"/>
                        <a:pt x="7" y="31"/>
                      </a:cubicBezTo>
                      <a:cubicBezTo>
                        <a:pt x="7" y="33"/>
                        <a:pt x="7" y="33"/>
                        <a:pt x="7" y="33"/>
                      </a:cubicBezTo>
                      <a:cubicBezTo>
                        <a:pt x="7" y="34"/>
                        <a:pt x="7" y="34"/>
                        <a:pt x="7" y="34"/>
                      </a:cubicBezTo>
                      <a:cubicBezTo>
                        <a:pt x="4" y="36"/>
                        <a:pt x="4" y="36"/>
                        <a:pt x="4" y="36"/>
                      </a:cubicBezTo>
                      <a:cubicBezTo>
                        <a:pt x="1" y="37"/>
                        <a:pt x="0" y="42"/>
                        <a:pt x="1" y="45"/>
                      </a:cubicBezTo>
                      <a:cubicBezTo>
                        <a:pt x="4" y="49"/>
                        <a:pt x="4" y="49"/>
                        <a:pt x="4" y="49"/>
                      </a:cubicBezTo>
                      <a:cubicBezTo>
                        <a:pt x="5" y="52"/>
                        <a:pt x="8" y="53"/>
                        <a:pt x="10" y="53"/>
                      </a:cubicBezTo>
                      <a:cubicBezTo>
                        <a:pt x="12" y="53"/>
                        <a:pt x="13" y="52"/>
                        <a:pt x="14" y="52"/>
                      </a:cubicBezTo>
                      <a:cubicBezTo>
                        <a:pt x="14" y="52"/>
                        <a:pt x="14" y="52"/>
                        <a:pt x="14" y="52"/>
                      </a:cubicBezTo>
                      <a:cubicBezTo>
                        <a:pt x="16" y="50"/>
                        <a:pt x="16" y="50"/>
                        <a:pt x="16" y="50"/>
                      </a:cubicBezTo>
                      <a:cubicBezTo>
                        <a:pt x="17" y="50"/>
                        <a:pt x="17" y="50"/>
                        <a:pt x="17" y="50"/>
                      </a:cubicBezTo>
                      <a:cubicBezTo>
                        <a:pt x="17" y="50"/>
                        <a:pt x="17" y="50"/>
                        <a:pt x="18" y="51"/>
                      </a:cubicBezTo>
                      <a:cubicBezTo>
                        <a:pt x="19" y="51"/>
                        <a:pt x="20" y="52"/>
                        <a:pt x="23" y="53"/>
                      </a:cubicBezTo>
                      <a:cubicBezTo>
                        <a:pt x="23" y="53"/>
                        <a:pt x="23" y="55"/>
                        <a:pt x="23" y="56"/>
                      </a:cubicBezTo>
                      <a:cubicBezTo>
                        <a:pt x="23" y="56"/>
                        <a:pt x="23" y="56"/>
                        <a:pt x="23" y="57"/>
                      </a:cubicBezTo>
                      <a:cubicBezTo>
                        <a:pt x="23" y="61"/>
                        <a:pt x="26" y="64"/>
                        <a:pt x="30" y="64"/>
                      </a:cubicBezTo>
                      <a:cubicBezTo>
                        <a:pt x="35" y="64"/>
                        <a:pt x="35" y="64"/>
                        <a:pt x="35" y="64"/>
                      </a:cubicBezTo>
                      <a:cubicBezTo>
                        <a:pt x="39" y="64"/>
                        <a:pt x="43" y="60"/>
                        <a:pt x="43" y="57"/>
                      </a:cubicBezTo>
                      <a:cubicBezTo>
                        <a:pt x="43" y="54"/>
                        <a:pt x="43" y="54"/>
                        <a:pt x="43" y="54"/>
                      </a:cubicBezTo>
                      <a:cubicBezTo>
                        <a:pt x="43" y="53"/>
                        <a:pt x="43" y="53"/>
                        <a:pt x="45" y="52"/>
                      </a:cubicBezTo>
                      <a:cubicBezTo>
                        <a:pt x="46" y="51"/>
                        <a:pt x="46" y="51"/>
                        <a:pt x="47" y="50"/>
                      </a:cubicBezTo>
                      <a:cubicBezTo>
                        <a:pt x="47" y="50"/>
                        <a:pt x="47" y="50"/>
                        <a:pt x="47" y="50"/>
                      </a:cubicBezTo>
                      <a:cubicBezTo>
                        <a:pt x="48" y="50"/>
                        <a:pt x="49" y="51"/>
                        <a:pt x="50" y="52"/>
                      </a:cubicBezTo>
                      <a:cubicBezTo>
                        <a:pt x="50" y="52"/>
                        <a:pt x="50" y="52"/>
                        <a:pt x="50" y="52"/>
                      </a:cubicBezTo>
                      <a:cubicBezTo>
                        <a:pt x="51" y="52"/>
                        <a:pt x="51" y="52"/>
                        <a:pt x="51" y="52"/>
                      </a:cubicBezTo>
                      <a:cubicBezTo>
                        <a:pt x="51" y="52"/>
                        <a:pt x="51" y="52"/>
                        <a:pt x="51" y="52"/>
                      </a:cubicBezTo>
                      <a:cubicBezTo>
                        <a:pt x="52" y="53"/>
                        <a:pt x="53" y="53"/>
                        <a:pt x="54" y="53"/>
                      </a:cubicBezTo>
                      <a:cubicBezTo>
                        <a:pt x="56" y="53"/>
                        <a:pt x="59" y="52"/>
                        <a:pt x="60" y="50"/>
                      </a:cubicBezTo>
                      <a:cubicBezTo>
                        <a:pt x="63" y="45"/>
                        <a:pt x="63" y="45"/>
                        <a:pt x="63" y="45"/>
                      </a:cubicBezTo>
                      <a:cubicBezTo>
                        <a:pt x="64" y="43"/>
                        <a:pt x="64" y="41"/>
                        <a:pt x="64" y="40"/>
                      </a:cubicBezTo>
                      <a:close/>
                      <a:moveTo>
                        <a:pt x="25" y="47"/>
                      </a:moveTo>
                      <a:cubicBezTo>
                        <a:pt x="23" y="45"/>
                        <a:pt x="20" y="44"/>
                        <a:pt x="17" y="44"/>
                      </a:cubicBezTo>
                      <a:cubicBezTo>
                        <a:pt x="16" y="44"/>
                        <a:pt x="14" y="44"/>
                        <a:pt x="14" y="44"/>
                      </a:cubicBezTo>
                      <a:cubicBezTo>
                        <a:pt x="14" y="44"/>
                        <a:pt x="10" y="46"/>
                        <a:pt x="10" y="46"/>
                      </a:cubicBezTo>
                      <a:cubicBezTo>
                        <a:pt x="9" y="47"/>
                        <a:pt x="7" y="42"/>
                        <a:pt x="7" y="41"/>
                      </a:cubicBezTo>
                      <a:cubicBezTo>
                        <a:pt x="10" y="40"/>
                        <a:pt x="10" y="40"/>
                        <a:pt x="10" y="40"/>
                      </a:cubicBezTo>
                      <a:cubicBezTo>
                        <a:pt x="14" y="38"/>
                        <a:pt x="14" y="34"/>
                        <a:pt x="14" y="31"/>
                      </a:cubicBezTo>
                      <a:cubicBezTo>
                        <a:pt x="14" y="27"/>
                        <a:pt x="14" y="24"/>
                        <a:pt x="10" y="22"/>
                      </a:cubicBezTo>
                      <a:cubicBezTo>
                        <a:pt x="10" y="22"/>
                        <a:pt x="7" y="20"/>
                        <a:pt x="7" y="20"/>
                      </a:cubicBezTo>
                      <a:cubicBezTo>
                        <a:pt x="8" y="19"/>
                        <a:pt x="9" y="15"/>
                        <a:pt x="10" y="15"/>
                      </a:cubicBezTo>
                      <a:cubicBezTo>
                        <a:pt x="10" y="15"/>
                        <a:pt x="14" y="17"/>
                        <a:pt x="14" y="17"/>
                      </a:cubicBezTo>
                      <a:cubicBezTo>
                        <a:pt x="15" y="18"/>
                        <a:pt x="16" y="18"/>
                        <a:pt x="17" y="18"/>
                      </a:cubicBezTo>
                      <a:cubicBezTo>
                        <a:pt x="20" y="18"/>
                        <a:pt x="23" y="16"/>
                        <a:pt x="25" y="15"/>
                      </a:cubicBezTo>
                      <a:cubicBezTo>
                        <a:pt x="28" y="13"/>
                        <a:pt x="29" y="11"/>
                        <a:pt x="29" y="8"/>
                      </a:cubicBezTo>
                      <a:cubicBezTo>
                        <a:pt x="29" y="7"/>
                        <a:pt x="29" y="7"/>
                        <a:pt x="29" y="7"/>
                      </a:cubicBezTo>
                      <a:cubicBezTo>
                        <a:pt x="32" y="7"/>
                        <a:pt x="34" y="6"/>
                        <a:pt x="36" y="7"/>
                      </a:cubicBezTo>
                      <a:cubicBezTo>
                        <a:pt x="36" y="8"/>
                        <a:pt x="36" y="8"/>
                        <a:pt x="36" y="8"/>
                      </a:cubicBezTo>
                      <a:cubicBezTo>
                        <a:pt x="36" y="11"/>
                        <a:pt x="37" y="13"/>
                        <a:pt x="38" y="14"/>
                      </a:cubicBezTo>
                      <a:cubicBezTo>
                        <a:pt x="41" y="16"/>
                        <a:pt x="44" y="18"/>
                        <a:pt x="47" y="18"/>
                      </a:cubicBezTo>
                      <a:cubicBezTo>
                        <a:pt x="49" y="18"/>
                        <a:pt x="50" y="18"/>
                        <a:pt x="51" y="17"/>
                      </a:cubicBezTo>
                      <a:cubicBezTo>
                        <a:pt x="53" y="16"/>
                        <a:pt x="53" y="16"/>
                        <a:pt x="53" y="16"/>
                      </a:cubicBezTo>
                      <a:cubicBezTo>
                        <a:pt x="54" y="16"/>
                        <a:pt x="54" y="16"/>
                        <a:pt x="54" y="15"/>
                      </a:cubicBezTo>
                      <a:cubicBezTo>
                        <a:pt x="55" y="15"/>
                        <a:pt x="57" y="19"/>
                        <a:pt x="57" y="20"/>
                      </a:cubicBezTo>
                      <a:cubicBezTo>
                        <a:pt x="57" y="20"/>
                        <a:pt x="57" y="20"/>
                        <a:pt x="57" y="20"/>
                      </a:cubicBezTo>
                      <a:cubicBezTo>
                        <a:pt x="57" y="20"/>
                        <a:pt x="57" y="20"/>
                        <a:pt x="57" y="20"/>
                      </a:cubicBezTo>
                      <a:cubicBezTo>
                        <a:pt x="54" y="22"/>
                        <a:pt x="54" y="22"/>
                        <a:pt x="54" y="22"/>
                      </a:cubicBezTo>
                      <a:cubicBezTo>
                        <a:pt x="51" y="24"/>
                        <a:pt x="50" y="28"/>
                        <a:pt x="50" y="31"/>
                      </a:cubicBezTo>
                      <a:cubicBezTo>
                        <a:pt x="50" y="34"/>
                        <a:pt x="51" y="37"/>
                        <a:pt x="54" y="40"/>
                      </a:cubicBezTo>
                      <a:cubicBezTo>
                        <a:pt x="54" y="40"/>
                        <a:pt x="57" y="41"/>
                        <a:pt x="57" y="42"/>
                      </a:cubicBezTo>
                      <a:cubicBezTo>
                        <a:pt x="57" y="42"/>
                        <a:pt x="55" y="47"/>
                        <a:pt x="54" y="46"/>
                      </a:cubicBezTo>
                      <a:cubicBezTo>
                        <a:pt x="54" y="46"/>
                        <a:pt x="51" y="45"/>
                        <a:pt x="51" y="45"/>
                      </a:cubicBezTo>
                      <a:cubicBezTo>
                        <a:pt x="50" y="44"/>
                        <a:pt x="49" y="44"/>
                        <a:pt x="48" y="44"/>
                      </a:cubicBezTo>
                      <a:cubicBezTo>
                        <a:pt x="45" y="44"/>
                        <a:pt x="42" y="46"/>
                        <a:pt x="40" y="47"/>
                      </a:cubicBezTo>
                      <a:cubicBezTo>
                        <a:pt x="37" y="48"/>
                        <a:pt x="36" y="51"/>
                        <a:pt x="36" y="53"/>
                      </a:cubicBezTo>
                      <a:cubicBezTo>
                        <a:pt x="36" y="54"/>
                        <a:pt x="36" y="55"/>
                        <a:pt x="36" y="56"/>
                      </a:cubicBezTo>
                      <a:cubicBezTo>
                        <a:pt x="35" y="59"/>
                        <a:pt x="32" y="58"/>
                        <a:pt x="30" y="58"/>
                      </a:cubicBezTo>
                      <a:cubicBezTo>
                        <a:pt x="29" y="57"/>
                        <a:pt x="29" y="53"/>
                        <a:pt x="29" y="53"/>
                      </a:cubicBezTo>
                      <a:cubicBezTo>
                        <a:pt x="29" y="51"/>
                        <a:pt x="25" y="47"/>
                        <a:pt x="2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94" name="Freeform 6">
                  <a:extLst>
                    <a:ext uri="{FF2B5EF4-FFF2-40B4-BE49-F238E27FC236}">
                      <a16:creationId xmlns:a16="http://schemas.microsoft.com/office/drawing/2014/main" id="{F2F43565-18C7-4B9A-8C0D-19A86C2C222C}"/>
                    </a:ext>
                  </a:extLst>
                </p:cNvPr>
                <p:cNvSpPr>
                  <a:spLocks noEditPoints="1"/>
                </p:cNvSpPr>
                <p:nvPr/>
              </p:nvSpPr>
              <p:spPr bwMode="auto">
                <a:xfrm>
                  <a:off x="9677400" y="1100138"/>
                  <a:ext cx="82550" cy="80963"/>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4 w 20"/>
                    <a:gd name="T11" fmla="*/ 10 h 20"/>
                    <a:gd name="T12" fmla="*/ 10 w 20"/>
                    <a:gd name="T13" fmla="*/ 14 h 20"/>
                    <a:gd name="T14" fmla="*/ 6 w 20"/>
                    <a:gd name="T15" fmla="*/ 10 h 20"/>
                    <a:gd name="T16" fmla="*/ 10 w 20"/>
                    <a:gd name="T17" fmla="*/ 6 h 20"/>
                    <a:gd name="T18" fmla="*/ 14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5"/>
                        <a:pt x="0" y="10"/>
                      </a:cubicBezTo>
                      <a:cubicBezTo>
                        <a:pt x="0" y="16"/>
                        <a:pt x="5" y="20"/>
                        <a:pt x="10" y="20"/>
                      </a:cubicBezTo>
                      <a:cubicBezTo>
                        <a:pt x="16" y="20"/>
                        <a:pt x="20" y="16"/>
                        <a:pt x="20" y="10"/>
                      </a:cubicBezTo>
                      <a:cubicBezTo>
                        <a:pt x="20" y="5"/>
                        <a:pt x="16" y="0"/>
                        <a:pt x="10" y="0"/>
                      </a:cubicBezTo>
                      <a:close/>
                      <a:moveTo>
                        <a:pt x="14" y="10"/>
                      </a:moveTo>
                      <a:cubicBezTo>
                        <a:pt x="14" y="12"/>
                        <a:pt x="12" y="14"/>
                        <a:pt x="10" y="14"/>
                      </a:cubicBezTo>
                      <a:cubicBezTo>
                        <a:pt x="8" y="14"/>
                        <a:pt x="6" y="12"/>
                        <a:pt x="6" y="10"/>
                      </a:cubicBezTo>
                      <a:cubicBezTo>
                        <a:pt x="6" y="8"/>
                        <a:pt x="8" y="6"/>
                        <a:pt x="10" y="6"/>
                      </a:cubicBezTo>
                      <a:cubicBezTo>
                        <a:pt x="12" y="6"/>
                        <a:pt x="14" y="8"/>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95" name="Freeform 7">
                  <a:extLst>
                    <a:ext uri="{FF2B5EF4-FFF2-40B4-BE49-F238E27FC236}">
                      <a16:creationId xmlns:a16="http://schemas.microsoft.com/office/drawing/2014/main" id="{DBAE220D-F052-497B-894A-0D6C0A0D1BDB}"/>
                    </a:ext>
                  </a:extLst>
                </p:cNvPr>
                <p:cNvSpPr>
                  <a:spLocks noEditPoints="1"/>
                </p:cNvSpPr>
                <p:nvPr/>
              </p:nvSpPr>
              <p:spPr bwMode="auto">
                <a:xfrm>
                  <a:off x="9144000" y="606425"/>
                  <a:ext cx="1147763" cy="1068388"/>
                </a:xfrm>
                <a:custGeom>
                  <a:avLst/>
                  <a:gdLst>
                    <a:gd name="T0" fmla="*/ 78 w 278"/>
                    <a:gd name="T1" fmla="*/ 80 h 260"/>
                    <a:gd name="T2" fmla="*/ 143 w 278"/>
                    <a:gd name="T3" fmla="*/ 55 h 260"/>
                    <a:gd name="T4" fmla="*/ 172 w 278"/>
                    <a:gd name="T5" fmla="*/ 46 h 260"/>
                    <a:gd name="T6" fmla="*/ 143 w 278"/>
                    <a:gd name="T7" fmla="*/ 38 h 260"/>
                    <a:gd name="T8" fmla="*/ 65 w 278"/>
                    <a:gd name="T9" fmla="*/ 69 h 260"/>
                    <a:gd name="T10" fmla="*/ 54 w 278"/>
                    <a:gd name="T11" fmla="*/ 69 h 260"/>
                    <a:gd name="T12" fmla="*/ 135 w 278"/>
                    <a:gd name="T13" fmla="*/ 30 h 260"/>
                    <a:gd name="T14" fmla="*/ 184 w 278"/>
                    <a:gd name="T15" fmla="*/ 46 h 260"/>
                    <a:gd name="T16" fmla="*/ 135 w 278"/>
                    <a:gd name="T17" fmla="*/ 62 h 260"/>
                    <a:gd name="T18" fmla="*/ 78 w 278"/>
                    <a:gd name="T19" fmla="*/ 91 h 260"/>
                    <a:gd name="T20" fmla="*/ 230 w 278"/>
                    <a:gd name="T21" fmla="*/ 161 h 260"/>
                    <a:gd name="T22" fmla="*/ 238 w 278"/>
                    <a:gd name="T23" fmla="*/ 134 h 260"/>
                    <a:gd name="T24" fmla="*/ 206 w 278"/>
                    <a:gd name="T25" fmla="*/ 62 h 260"/>
                    <a:gd name="T26" fmla="*/ 221 w 278"/>
                    <a:gd name="T27" fmla="*/ 131 h 260"/>
                    <a:gd name="T28" fmla="*/ 201 w 278"/>
                    <a:gd name="T29" fmla="*/ 134 h 260"/>
                    <a:gd name="T30" fmla="*/ 181 w 278"/>
                    <a:gd name="T31" fmla="*/ 127 h 260"/>
                    <a:gd name="T32" fmla="*/ 185 w 278"/>
                    <a:gd name="T33" fmla="*/ 76 h 260"/>
                    <a:gd name="T34" fmla="*/ 206 w 278"/>
                    <a:gd name="T35" fmla="*/ 51 h 260"/>
                    <a:gd name="T36" fmla="*/ 247 w 278"/>
                    <a:gd name="T37" fmla="*/ 127 h 260"/>
                    <a:gd name="T38" fmla="*/ 230 w 278"/>
                    <a:gd name="T39" fmla="*/ 172 h 260"/>
                    <a:gd name="T40" fmla="*/ 40 w 278"/>
                    <a:gd name="T41" fmla="*/ 127 h 260"/>
                    <a:gd name="T42" fmla="*/ 73 w 278"/>
                    <a:gd name="T43" fmla="*/ 199 h 260"/>
                    <a:gd name="T44" fmla="*/ 57 w 278"/>
                    <a:gd name="T45" fmla="*/ 131 h 260"/>
                    <a:gd name="T46" fmla="*/ 78 w 278"/>
                    <a:gd name="T47" fmla="*/ 127 h 260"/>
                    <a:gd name="T48" fmla="*/ 20 w 278"/>
                    <a:gd name="T49" fmla="*/ 127 h 260"/>
                    <a:gd name="T50" fmla="*/ 70 w 278"/>
                    <a:gd name="T51" fmla="*/ 207 h 260"/>
                    <a:gd name="T52" fmla="*/ 0 w 278"/>
                    <a:gd name="T53" fmla="*/ 134 h 260"/>
                    <a:gd name="T54" fmla="*/ 97 w 278"/>
                    <a:gd name="T55" fmla="*/ 134 h 260"/>
                    <a:gd name="T56" fmla="*/ 94 w 278"/>
                    <a:gd name="T57" fmla="*/ 184 h 260"/>
                    <a:gd name="T58" fmla="*/ 73 w 278"/>
                    <a:gd name="T59" fmla="*/ 209 h 260"/>
                    <a:gd name="T60" fmla="*/ 135 w 278"/>
                    <a:gd name="T61" fmla="*/ 242 h 260"/>
                    <a:gd name="T62" fmla="*/ 139 w 278"/>
                    <a:gd name="T63" fmla="*/ 223 h 260"/>
                    <a:gd name="T64" fmla="*/ 201 w 278"/>
                    <a:gd name="T65" fmla="*/ 181 h 260"/>
                    <a:gd name="T66" fmla="*/ 135 w 278"/>
                    <a:gd name="T67" fmla="*/ 207 h 260"/>
                    <a:gd name="T68" fmla="*/ 106 w 278"/>
                    <a:gd name="T69" fmla="*/ 214 h 260"/>
                    <a:gd name="T70" fmla="*/ 94 w 278"/>
                    <a:gd name="T71" fmla="*/ 214 h 260"/>
                    <a:gd name="T72" fmla="*/ 143 w 278"/>
                    <a:gd name="T73" fmla="*/ 199 h 260"/>
                    <a:gd name="T74" fmla="*/ 200 w 278"/>
                    <a:gd name="T75" fmla="*/ 169 h 260"/>
                    <a:gd name="T76" fmla="*/ 222 w 278"/>
                    <a:gd name="T77" fmla="*/ 195 h 260"/>
                    <a:gd name="T78" fmla="*/ 143 w 278"/>
                    <a:gd name="T79"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260">
                      <a:moveTo>
                        <a:pt x="65" y="69"/>
                      </a:moveTo>
                      <a:cubicBezTo>
                        <a:pt x="78" y="80"/>
                        <a:pt x="78" y="80"/>
                        <a:pt x="78" y="80"/>
                      </a:cubicBezTo>
                      <a:cubicBezTo>
                        <a:pt x="94" y="64"/>
                        <a:pt x="116" y="55"/>
                        <a:pt x="139" y="55"/>
                      </a:cubicBezTo>
                      <a:cubicBezTo>
                        <a:pt x="143" y="55"/>
                        <a:pt x="143" y="55"/>
                        <a:pt x="143" y="55"/>
                      </a:cubicBezTo>
                      <a:cubicBezTo>
                        <a:pt x="143" y="73"/>
                        <a:pt x="143" y="73"/>
                        <a:pt x="143" y="73"/>
                      </a:cubicBezTo>
                      <a:cubicBezTo>
                        <a:pt x="172" y="46"/>
                        <a:pt x="172" y="46"/>
                        <a:pt x="172" y="46"/>
                      </a:cubicBezTo>
                      <a:cubicBezTo>
                        <a:pt x="143" y="19"/>
                        <a:pt x="143" y="19"/>
                        <a:pt x="143" y="19"/>
                      </a:cubicBezTo>
                      <a:cubicBezTo>
                        <a:pt x="143" y="38"/>
                        <a:pt x="143" y="38"/>
                        <a:pt x="143" y="38"/>
                      </a:cubicBezTo>
                      <a:cubicBezTo>
                        <a:pt x="139" y="38"/>
                        <a:pt x="139" y="38"/>
                        <a:pt x="139" y="38"/>
                      </a:cubicBezTo>
                      <a:cubicBezTo>
                        <a:pt x="111" y="38"/>
                        <a:pt x="84" y="49"/>
                        <a:pt x="65" y="69"/>
                      </a:cubicBezTo>
                      <a:close/>
                      <a:moveTo>
                        <a:pt x="78" y="91"/>
                      </a:moveTo>
                      <a:cubicBezTo>
                        <a:pt x="54" y="69"/>
                        <a:pt x="54" y="69"/>
                        <a:pt x="54" y="69"/>
                      </a:cubicBezTo>
                      <a:cubicBezTo>
                        <a:pt x="57" y="66"/>
                        <a:pt x="57" y="66"/>
                        <a:pt x="57" y="66"/>
                      </a:cubicBezTo>
                      <a:cubicBezTo>
                        <a:pt x="77" y="44"/>
                        <a:pt x="105" y="31"/>
                        <a:pt x="135" y="30"/>
                      </a:cubicBezTo>
                      <a:cubicBezTo>
                        <a:pt x="135" y="0"/>
                        <a:pt x="135" y="0"/>
                        <a:pt x="135" y="0"/>
                      </a:cubicBezTo>
                      <a:cubicBezTo>
                        <a:pt x="184" y="46"/>
                        <a:pt x="184" y="46"/>
                        <a:pt x="184" y="46"/>
                      </a:cubicBezTo>
                      <a:cubicBezTo>
                        <a:pt x="135" y="91"/>
                        <a:pt x="135" y="91"/>
                        <a:pt x="135" y="91"/>
                      </a:cubicBezTo>
                      <a:cubicBezTo>
                        <a:pt x="135" y="62"/>
                        <a:pt x="135" y="62"/>
                        <a:pt x="135" y="62"/>
                      </a:cubicBezTo>
                      <a:cubicBezTo>
                        <a:pt x="114" y="63"/>
                        <a:pt x="94" y="73"/>
                        <a:pt x="82" y="88"/>
                      </a:cubicBezTo>
                      <a:lnTo>
                        <a:pt x="78" y="91"/>
                      </a:lnTo>
                      <a:close/>
                      <a:moveTo>
                        <a:pt x="201" y="134"/>
                      </a:moveTo>
                      <a:cubicBezTo>
                        <a:pt x="230" y="161"/>
                        <a:pt x="230" y="161"/>
                        <a:pt x="230" y="161"/>
                      </a:cubicBezTo>
                      <a:cubicBezTo>
                        <a:pt x="259" y="134"/>
                        <a:pt x="259" y="134"/>
                        <a:pt x="259" y="134"/>
                      </a:cubicBezTo>
                      <a:cubicBezTo>
                        <a:pt x="238" y="134"/>
                        <a:pt x="238" y="134"/>
                        <a:pt x="238" y="134"/>
                      </a:cubicBezTo>
                      <a:cubicBezTo>
                        <a:pt x="238" y="131"/>
                        <a:pt x="238" y="131"/>
                        <a:pt x="238" y="131"/>
                      </a:cubicBezTo>
                      <a:cubicBezTo>
                        <a:pt x="238" y="104"/>
                        <a:pt x="227" y="79"/>
                        <a:pt x="206" y="62"/>
                      </a:cubicBezTo>
                      <a:cubicBezTo>
                        <a:pt x="193" y="73"/>
                        <a:pt x="193" y="73"/>
                        <a:pt x="193" y="73"/>
                      </a:cubicBezTo>
                      <a:cubicBezTo>
                        <a:pt x="211" y="87"/>
                        <a:pt x="221" y="109"/>
                        <a:pt x="221" y="131"/>
                      </a:cubicBezTo>
                      <a:cubicBezTo>
                        <a:pt x="221" y="134"/>
                        <a:pt x="221" y="134"/>
                        <a:pt x="221" y="134"/>
                      </a:cubicBezTo>
                      <a:lnTo>
                        <a:pt x="201" y="134"/>
                      </a:lnTo>
                      <a:close/>
                      <a:moveTo>
                        <a:pt x="230" y="172"/>
                      </a:moveTo>
                      <a:cubicBezTo>
                        <a:pt x="181" y="127"/>
                        <a:pt x="181" y="127"/>
                        <a:pt x="181" y="127"/>
                      </a:cubicBezTo>
                      <a:cubicBezTo>
                        <a:pt x="212" y="127"/>
                        <a:pt x="212" y="127"/>
                        <a:pt x="212" y="127"/>
                      </a:cubicBezTo>
                      <a:cubicBezTo>
                        <a:pt x="212" y="107"/>
                        <a:pt x="201" y="89"/>
                        <a:pt x="185" y="76"/>
                      </a:cubicBezTo>
                      <a:cubicBezTo>
                        <a:pt x="181" y="74"/>
                        <a:pt x="181" y="74"/>
                        <a:pt x="181" y="74"/>
                      </a:cubicBezTo>
                      <a:cubicBezTo>
                        <a:pt x="206" y="51"/>
                        <a:pt x="206" y="51"/>
                        <a:pt x="206" y="51"/>
                      </a:cubicBezTo>
                      <a:cubicBezTo>
                        <a:pt x="208" y="54"/>
                        <a:pt x="208" y="54"/>
                        <a:pt x="208" y="54"/>
                      </a:cubicBezTo>
                      <a:cubicBezTo>
                        <a:pt x="232" y="72"/>
                        <a:pt x="245" y="98"/>
                        <a:pt x="247" y="127"/>
                      </a:cubicBezTo>
                      <a:cubicBezTo>
                        <a:pt x="278" y="127"/>
                        <a:pt x="278" y="127"/>
                        <a:pt x="278" y="127"/>
                      </a:cubicBezTo>
                      <a:lnTo>
                        <a:pt x="230" y="172"/>
                      </a:lnTo>
                      <a:close/>
                      <a:moveTo>
                        <a:pt x="20" y="127"/>
                      </a:moveTo>
                      <a:cubicBezTo>
                        <a:pt x="40" y="127"/>
                        <a:pt x="40" y="127"/>
                        <a:pt x="40" y="127"/>
                      </a:cubicBezTo>
                      <a:cubicBezTo>
                        <a:pt x="40" y="131"/>
                        <a:pt x="40" y="131"/>
                        <a:pt x="40" y="131"/>
                      </a:cubicBezTo>
                      <a:cubicBezTo>
                        <a:pt x="40" y="156"/>
                        <a:pt x="52" y="181"/>
                        <a:pt x="73" y="199"/>
                      </a:cubicBezTo>
                      <a:cubicBezTo>
                        <a:pt x="85" y="187"/>
                        <a:pt x="85" y="187"/>
                        <a:pt x="85" y="187"/>
                      </a:cubicBezTo>
                      <a:cubicBezTo>
                        <a:pt x="68" y="173"/>
                        <a:pt x="57" y="152"/>
                        <a:pt x="57" y="131"/>
                      </a:cubicBezTo>
                      <a:cubicBezTo>
                        <a:pt x="57" y="127"/>
                        <a:pt x="57" y="127"/>
                        <a:pt x="57" y="127"/>
                      </a:cubicBezTo>
                      <a:cubicBezTo>
                        <a:pt x="78" y="127"/>
                        <a:pt x="78" y="127"/>
                        <a:pt x="78" y="127"/>
                      </a:cubicBezTo>
                      <a:cubicBezTo>
                        <a:pt x="49" y="99"/>
                        <a:pt x="49" y="99"/>
                        <a:pt x="49" y="99"/>
                      </a:cubicBezTo>
                      <a:lnTo>
                        <a:pt x="20" y="127"/>
                      </a:lnTo>
                      <a:close/>
                      <a:moveTo>
                        <a:pt x="73" y="209"/>
                      </a:moveTo>
                      <a:cubicBezTo>
                        <a:pt x="70" y="207"/>
                        <a:pt x="70" y="207"/>
                        <a:pt x="70" y="207"/>
                      </a:cubicBezTo>
                      <a:cubicBezTo>
                        <a:pt x="46" y="189"/>
                        <a:pt x="33" y="162"/>
                        <a:pt x="32" y="134"/>
                      </a:cubicBezTo>
                      <a:cubicBezTo>
                        <a:pt x="0" y="134"/>
                        <a:pt x="0" y="134"/>
                        <a:pt x="0" y="134"/>
                      </a:cubicBezTo>
                      <a:cubicBezTo>
                        <a:pt x="49" y="89"/>
                        <a:pt x="49" y="89"/>
                        <a:pt x="49" y="89"/>
                      </a:cubicBezTo>
                      <a:cubicBezTo>
                        <a:pt x="97" y="134"/>
                        <a:pt x="97" y="134"/>
                        <a:pt x="97" y="134"/>
                      </a:cubicBezTo>
                      <a:cubicBezTo>
                        <a:pt x="66" y="134"/>
                        <a:pt x="66" y="134"/>
                        <a:pt x="66" y="134"/>
                      </a:cubicBezTo>
                      <a:cubicBezTo>
                        <a:pt x="67" y="153"/>
                        <a:pt x="77" y="171"/>
                        <a:pt x="94" y="184"/>
                      </a:cubicBezTo>
                      <a:cubicBezTo>
                        <a:pt x="97" y="187"/>
                        <a:pt x="97" y="187"/>
                        <a:pt x="97" y="187"/>
                      </a:cubicBezTo>
                      <a:lnTo>
                        <a:pt x="73" y="209"/>
                      </a:lnTo>
                      <a:close/>
                      <a:moveTo>
                        <a:pt x="106" y="214"/>
                      </a:moveTo>
                      <a:cubicBezTo>
                        <a:pt x="135" y="242"/>
                        <a:pt x="135" y="242"/>
                        <a:pt x="135" y="242"/>
                      </a:cubicBezTo>
                      <a:cubicBezTo>
                        <a:pt x="135" y="223"/>
                        <a:pt x="135" y="223"/>
                        <a:pt x="135" y="223"/>
                      </a:cubicBezTo>
                      <a:cubicBezTo>
                        <a:pt x="139" y="223"/>
                        <a:pt x="139" y="223"/>
                        <a:pt x="139" y="223"/>
                      </a:cubicBezTo>
                      <a:cubicBezTo>
                        <a:pt x="168" y="223"/>
                        <a:pt x="194" y="212"/>
                        <a:pt x="213" y="192"/>
                      </a:cubicBezTo>
                      <a:cubicBezTo>
                        <a:pt x="201" y="181"/>
                        <a:pt x="201" y="181"/>
                        <a:pt x="201" y="181"/>
                      </a:cubicBezTo>
                      <a:cubicBezTo>
                        <a:pt x="185" y="197"/>
                        <a:pt x="163" y="207"/>
                        <a:pt x="139" y="207"/>
                      </a:cubicBezTo>
                      <a:cubicBezTo>
                        <a:pt x="135" y="207"/>
                        <a:pt x="135" y="207"/>
                        <a:pt x="135" y="207"/>
                      </a:cubicBezTo>
                      <a:cubicBezTo>
                        <a:pt x="135" y="188"/>
                        <a:pt x="135" y="188"/>
                        <a:pt x="135" y="188"/>
                      </a:cubicBezTo>
                      <a:lnTo>
                        <a:pt x="106" y="214"/>
                      </a:lnTo>
                      <a:close/>
                      <a:moveTo>
                        <a:pt x="143" y="260"/>
                      </a:moveTo>
                      <a:cubicBezTo>
                        <a:pt x="94" y="214"/>
                        <a:pt x="94" y="214"/>
                        <a:pt x="94" y="214"/>
                      </a:cubicBezTo>
                      <a:cubicBezTo>
                        <a:pt x="143" y="169"/>
                        <a:pt x="143" y="169"/>
                        <a:pt x="143" y="169"/>
                      </a:cubicBezTo>
                      <a:cubicBezTo>
                        <a:pt x="143" y="199"/>
                        <a:pt x="143" y="199"/>
                        <a:pt x="143" y="199"/>
                      </a:cubicBezTo>
                      <a:cubicBezTo>
                        <a:pt x="164" y="198"/>
                        <a:pt x="184" y="189"/>
                        <a:pt x="197" y="173"/>
                      </a:cubicBezTo>
                      <a:cubicBezTo>
                        <a:pt x="200" y="169"/>
                        <a:pt x="200" y="169"/>
                        <a:pt x="200" y="169"/>
                      </a:cubicBezTo>
                      <a:cubicBezTo>
                        <a:pt x="224" y="192"/>
                        <a:pt x="224" y="192"/>
                        <a:pt x="224" y="192"/>
                      </a:cubicBezTo>
                      <a:cubicBezTo>
                        <a:pt x="222" y="195"/>
                        <a:pt x="222" y="195"/>
                        <a:pt x="222" y="195"/>
                      </a:cubicBezTo>
                      <a:cubicBezTo>
                        <a:pt x="202" y="216"/>
                        <a:pt x="174" y="229"/>
                        <a:pt x="143" y="230"/>
                      </a:cubicBezTo>
                      <a:lnTo>
                        <a:pt x="143"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grpSp>
            <p:nvGrpSpPr>
              <p:cNvPr id="159" name="Group 158">
                <a:extLst>
                  <a:ext uri="{FF2B5EF4-FFF2-40B4-BE49-F238E27FC236}">
                    <a16:creationId xmlns:a16="http://schemas.microsoft.com/office/drawing/2014/main" id="{37AF3433-EF0C-4461-A425-1972B60F5A92}"/>
                  </a:ext>
                </a:extLst>
              </p:cNvPr>
              <p:cNvGrpSpPr/>
              <p:nvPr/>
            </p:nvGrpSpPr>
            <p:grpSpPr>
              <a:xfrm>
                <a:off x="6831552" y="2309519"/>
                <a:ext cx="854703" cy="747380"/>
                <a:chOff x="6863478" y="2379372"/>
                <a:chExt cx="854703" cy="747380"/>
              </a:xfrm>
            </p:grpSpPr>
            <p:sp>
              <p:nvSpPr>
                <p:cNvPr id="171" name="Shape 359">
                  <a:extLst>
                    <a:ext uri="{FF2B5EF4-FFF2-40B4-BE49-F238E27FC236}">
                      <a16:creationId xmlns:a16="http://schemas.microsoft.com/office/drawing/2014/main" id="{E5E6B605-AF70-40AA-A090-E86F9341AD28}"/>
                    </a:ext>
                  </a:extLst>
                </p:cNvPr>
                <p:cNvSpPr/>
                <p:nvPr/>
              </p:nvSpPr>
              <p:spPr>
                <a:xfrm>
                  <a:off x="6960601" y="2478583"/>
                  <a:ext cx="684587" cy="648169"/>
                </a:xfrm>
                <a:custGeom>
                  <a:avLst/>
                  <a:gdLst/>
                  <a:ahLst/>
                  <a:cxnLst/>
                  <a:rect l="0" t="0" r="0" b="0"/>
                  <a:pathLst>
                    <a:path w="120000" h="120000" extrusionOk="0">
                      <a:moveTo>
                        <a:pt x="0" y="59999"/>
                      </a:moveTo>
                      <a:cubicBezTo>
                        <a:pt x="0" y="44087"/>
                        <a:pt x="6321" y="28825"/>
                        <a:pt x="17573" y="17573"/>
                      </a:cubicBezTo>
                      <a:cubicBezTo>
                        <a:pt x="28825" y="6321"/>
                        <a:pt x="44087" y="0"/>
                        <a:pt x="59999" y="0"/>
                      </a:cubicBezTo>
                      <a:cubicBezTo>
                        <a:pt x="75912" y="0"/>
                        <a:pt x="91174" y="6321"/>
                        <a:pt x="102426" y="17573"/>
                      </a:cubicBezTo>
                      <a:cubicBezTo>
                        <a:pt x="113678" y="28825"/>
                        <a:pt x="119999" y="44087"/>
                        <a:pt x="119999" y="59999"/>
                      </a:cubicBezTo>
                      <a:cubicBezTo>
                        <a:pt x="119999" y="75912"/>
                        <a:pt x="113678" y="91174"/>
                        <a:pt x="102426" y="102426"/>
                      </a:cubicBezTo>
                      <a:cubicBezTo>
                        <a:pt x="91174" y="113678"/>
                        <a:pt x="75912" y="119999"/>
                        <a:pt x="59999" y="119999"/>
                      </a:cubicBezTo>
                      <a:cubicBezTo>
                        <a:pt x="44087" y="119999"/>
                        <a:pt x="28825" y="113678"/>
                        <a:pt x="17573" y="102426"/>
                      </a:cubicBezTo>
                      <a:cubicBezTo>
                        <a:pt x="6321" y="91174"/>
                        <a:pt x="0" y="75912"/>
                        <a:pt x="0" y="59999"/>
                      </a:cubicBezTo>
                      <a:close/>
                    </a:path>
                  </a:pathLst>
                </a:custGeom>
                <a:noFill/>
                <a:ln w="19050" cap="flat" cmpd="sng">
                  <a:solidFill>
                    <a:schemeClr val="accent5"/>
                  </a:solidFill>
                  <a:prstDash val="dot"/>
                  <a:miter lim="8000"/>
                  <a:headEnd type="none" w="med" len="med"/>
                  <a:tailEnd type="none" w="med" len="med"/>
                </a:ln>
              </p:spPr>
              <p:txBody>
                <a:bodyPr wrap="square" lIns="243833" tIns="243833" rIns="210667" bIns="2106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57120" rtl="0" eaLnBrk="1" fontAlgn="auto" latinLnBrk="0" hangingPunct="0">
                    <a:lnSpc>
                      <a:spcPct val="90000"/>
                    </a:lnSpc>
                    <a:spcBef>
                      <a:spcPts val="0"/>
                    </a:spcBef>
                    <a:spcAft>
                      <a:spcPts val="0"/>
                    </a:spcAft>
                    <a:buClr>
                      <a:srgbClr val="000000"/>
                    </a:buClr>
                    <a:buSzTx/>
                    <a:buFontTx/>
                    <a:buNone/>
                    <a:tabLst/>
                    <a:defRPr/>
                  </a:pPr>
                  <a:endParaRPr kumimoji="0" sz="4800"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72" name="Rectangle: Rounded Corners 6">
                  <a:extLst>
                    <a:ext uri="{FF2B5EF4-FFF2-40B4-BE49-F238E27FC236}">
                      <a16:creationId xmlns:a16="http://schemas.microsoft.com/office/drawing/2014/main" id="{34C8E2F6-A991-4F4B-B1B4-FDC28230258E}"/>
                    </a:ext>
                  </a:extLst>
                </p:cNvPr>
                <p:cNvSpPr/>
                <p:nvPr/>
              </p:nvSpPr>
              <p:spPr>
                <a:xfrm>
                  <a:off x="7390159" y="2379372"/>
                  <a:ext cx="268775" cy="26634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marL="0" marR="0" lvl="0" indent="0" algn="ctr"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nvGrpSpPr>
                <p:cNvPr id="173" name="Group 172">
                  <a:extLst>
                    <a:ext uri="{FF2B5EF4-FFF2-40B4-BE49-F238E27FC236}">
                      <a16:creationId xmlns:a16="http://schemas.microsoft.com/office/drawing/2014/main" id="{92DDF775-41E8-4A0A-BF88-036E87D3B526}"/>
                    </a:ext>
                  </a:extLst>
                </p:cNvPr>
                <p:cNvGrpSpPr/>
                <p:nvPr/>
              </p:nvGrpSpPr>
              <p:grpSpPr>
                <a:xfrm>
                  <a:off x="6863478" y="2597767"/>
                  <a:ext cx="394878" cy="394879"/>
                  <a:chOff x="6405645" y="2313874"/>
                  <a:chExt cx="359999" cy="360000"/>
                </a:xfrm>
              </p:grpSpPr>
              <p:sp>
                <p:nvSpPr>
                  <p:cNvPr id="186" name="Rectangle: Rounded Corners 42">
                    <a:extLst>
                      <a:ext uri="{FF2B5EF4-FFF2-40B4-BE49-F238E27FC236}">
                        <a16:creationId xmlns:a16="http://schemas.microsoft.com/office/drawing/2014/main" id="{F9C5B081-7505-47BD-8751-6447078A2E2B}"/>
                      </a:ext>
                    </a:extLst>
                  </p:cNvPr>
                  <p:cNvSpPr/>
                  <p:nvPr/>
                </p:nvSpPr>
                <p:spPr>
                  <a:xfrm>
                    <a:off x="6405645" y="2313874"/>
                    <a:ext cx="359999" cy="35673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marL="0" marR="0" lvl="0" indent="0" algn="ctr"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nvGrpSpPr>
                  <p:cNvPr id="187" name="Group 186">
                    <a:extLst>
                      <a:ext uri="{FF2B5EF4-FFF2-40B4-BE49-F238E27FC236}">
                        <a16:creationId xmlns:a16="http://schemas.microsoft.com/office/drawing/2014/main" id="{0F9EA9CD-EAC4-45E5-AE83-FC448D707451}"/>
                      </a:ext>
                    </a:extLst>
                  </p:cNvPr>
                  <p:cNvGrpSpPr/>
                  <p:nvPr/>
                </p:nvGrpSpPr>
                <p:grpSpPr>
                  <a:xfrm>
                    <a:off x="6405645" y="2313874"/>
                    <a:ext cx="359999" cy="360000"/>
                    <a:chOff x="-4901926" y="-20638"/>
                    <a:chExt cx="442912" cy="442913"/>
                  </a:xfrm>
                </p:grpSpPr>
                <p:sp>
                  <p:nvSpPr>
                    <p:cNvPr id="188" name="Freeform 24">
                      <a:extLst>
                        <a:ext uri="{FF2B5EF4-FFF2-40B4-BE49-F238E27FC236}">
                          <a16:creationId xmlns:a16="http://schemas.microsoft.com/office/drawing/2014/main" id="{89C6125E-13A6-439D-9964-6E5093D2F1DA}"/>
                        </a:ext>
                      </a:extLst>
                    </p:cNvPr>
                    <p:cNvSpPr>
                      <a:spLocks/>
                    </p:cNvSpPr>
                    <p:nvPr/>
                  </p:nvSpPr>
                  <p:spPr bwMode="auto">
                    <a:xfrm>
                      <a:off x="-4901926" y="-20638"/>
                      <a:ext cx="442912" cy="442913"/>
                    </a:xfrm>
                    <a:custGeom>
                      <a:avLst/>
                      <a:gdLst>
                        <a:gd name="T0" fmla="*/ 6 w 58"/>
                        <a:gd name="T1" fmla="*/ 0 h 58"/>
                        <a:gd name="T2" fmla="*/ 53 w 58"/>
                        <a:gd name="T3" fmla="*/ 0 h 58"/>
                        <a:gd name="T4" fmla="*/ 58 w 58"/>
                        <a:gd name="T5" fmla="*/ 5 h 58"/>
                        <a:gd name="T6" fmla="*/ 58 w 58"/>
                        <a:gd name="T7" fmla="*/ 53 h 58"/>
                        <a:gd name="T8" fmla="*/ 53 w 58"/>
                        <a:gd name="T9" fmla="*/ 58 h 58"/>
                        <a:gd name="T10" fmla="*/ 6 w 58"/>
                        <a:gd name="T11" fmla="*/ 58 h 58"/>
                        <a:gd name="T12" fmla="*/ 0 w 58"/>
                        <a:gd name="T13" fmla="*/ 53 h 58"/>
                        <a:gd name="T14" fmla="*/ 0 w 58"/>
                        <a:gd name="T15" fmla="*/ 5 h 58"/>
                        <a:gd name="T16" fmla="*/ 6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6" y="0"/>
                          </a:moveTo>
                          <a:cubicBezTo>
                            <a:pt x="53" y="0"/>
                            <a:pt x="53" y="0"/>
                            <a:pt x="53" y="0"/>
                          </a:cubicBezTo>
                          <a:cubicBezTo>
                            <a:pt x="56" y="0"/>
                            <a:pt x="58" y="2"/>
                            <a:pt x="58" y="5"/>
                          </a:cubicBezTo>
                          <a:cubicBezTo>
                            <a:pt x="58" y="53"/>
                            <a:pt x="58" y="53"/>
                            <a:pt x="58" y="53"/>
                          </a:cubicBezTo>
                          <a:cubicBezTo>
                            <a:pt x="58" y="56"/>
                            <a:pt x="56" y="58"/>
                            <a:pt x="53" y="58"/>
                          </a:cubicBezTo>
                          <a:cubicBezTo>
                            <a:pt x="6" y="58"/>
                            <a:pt x="6" y="58"/>
                            <a:pt x="6" y="58"/>
                          </a:cubicBezTo>
                          <a:cubicBezTo>
                            <a:pt x="3" y="58"/>
                            <a:pt x="0" y="56"/>
                            <a:pt x="0" y="53"/>
                          </a:cubicBezTo>
                          <a:cubicBezTo>
                            <a:pt x="0" y="5"/>
                            <a:pt x="0" y="5"/>
                            <a:pt x="0" y="5"/>
                          </a:cubicBezTo>
                          <a:cubicBezTo>
                            <a:pt x="0" y="2"/>
                            <a:pt x="3" y="0"/>
                            <a:pt x="6" y="0"/>
                          </a:cubicBezTo>
                          <a:close/>
                        </a:path>
                      </a:pathLst>
                    </a:custGeom>
                    <a:solidFill>
                      <a:srgbClr val="FFFFFF"/>
                    </a:solidFill>
                    <a:ln w="22225" cap="flat">
                      <a:solidFill>
                        <a:schemeClr val="accent5"/>
                      </a:solidFill>
                      <a:prstDash val="solid"/>
                      <a:miter lim="800000"/>
                      <a:headEnd/>
                      <a:tailEnd/>
                    </a:ln>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89" name="Line 25">
                      <a:extLst>
                        <a:ext uri="{FF2B5EF4-FFF2-40B4-BE49-F238E27FC236}">
                          <a16:creationId xmlns:a16="http://schemas.microsoft.com/office/drawing/2014/main" id="{84C8CE85-A2F7-422F-B9F8-EFF458DC0112}"/>
                        </a:ext>
                      </a:extLst>
                    </p:cNvPr>
                    <p:cNvSpPr>
                      <a:spLocks noChangeShapeType="1"/>
                    </p:cNvSpPr>
                    <p:nvPr/>
                  </p:nvSpPr>
                  <p:spPr bwMode="auto">
                    <a:xfrm flipV="1">
                      <a:off x="-4779688"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90" name="Line 26">
                      <a:extLst>
                        <a:ext uri="{FF2B5EF4-FFF2-40B4-BE49-F238E27FC236}">
                          <a16:creationId xmlns:a16="http://schemas.microsoft.com/office/drawing/2014/main" id="{FF3D30CF-F5A0-4F0D-8642-59E9698862B7}"/>
                        </a:ext>
                      </a:extLst>
                    </p:cNvPr>
                    <p:cNvSpPr>
                      <a:spLocks noChangeShapeType="1"/>
                    </p:cNvSpPr>
                    <p:nvPr/>
                  </p:nvSpPr>
                  <p:spPr bwMode="auto">
                    <a:xfrm flipV="1">
                      <a:off x="-4711426"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91" name="Line 27">
                      <a:extLst>
                        <a:ext uri="{FF2B5EF4-FFF2-40B4-BE49-F238E27FC236}">
                          <a16:creationId xmlns:a16="http://schemas.microsoft.com/office/drawing/2014/main" id="{59350100-9DC1-4E0C-86A3-E4B0419D6714}"/>
                        </a:ext>
                      </a:extLst>
                    </p:cNvPr>
                    <p:cNvSpPr>
                      <a:spLocks noChangeShapeType="1"/>
                    </p:cNvSpPr>
                    <p:nvPr/>
                  </p:nvSpPr>
                  <p:spPr bwMode="auto">
                    <a:xfrm flipV="1">
                      <a:off x="-4649513"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92" name="Line 28">
                      <a:extLst>
                        <a:ext uri="{FF2B5EF4-FFF2-40B4-BE49-F238E27FC236}">
                          <a16:creationId xmlns:a16="http://schemas.microsoft.com/office/drawing/2014/main" id="{26CD9856-6D52-4EC7-A452-842BF58CCC25}"/>
                        </a:ext>
                      </a:extLst>
                    </p:cNvPr>
                    <p:cNvSpPr>
                      <a:spLocks noChangeShapeType="1"/>
                    </p:cNvSpPr>
                    <p:nvPr/>
                  </p:nvSpPr>
                  <p:spPr bwMode="auto">
                    <a:xfrm flipV="1">
                      <a:off x="-4581251"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grpSp>
            <p:grpSp>
              <p:nvGrpSpPr>
                <p:cNvPr id="174" name="Group 173">
                  <a:extLst>
                    <a:ext uri="{FF2B5EF4-FFF2-40B4-BE49-F238E27FC236}">
                      <a16:creationId xmlns:a16="http://schemas.microsoft.com/office/drawing/2014/main" id="{684961DA-ECF9-4F68-AAD6-823DF1955FC9}"/>
                    </a:ext>
                  </a:extLst>
                </p:cNvPr>
                <p:cNvGrpSpPr/>
                <p:nvPr/>
              </p:nvGrpSpPr>
              <p:grpSpPr>
                <a:xfrm>
                  <a:off x="7394451" y="2386144"/>
                  <a:ext cx="264483" cy="264484"/>
                  <a:chOff x="-4901926" y="-20638"/>
                  <a:chExt cx="442912" cy="442913"/>
                </a:xfrm>
              </p:grpSpPr>
              <p:sp>
                <p:nvSpPr>
                  <p:cNvPr id="181" name="Freeform 24">
                    <a:extLst>
                      <a:ext uri="{FF2B5EF4-FFF2-40B4-BE49-F238E27FC236}">
                        <a16:creationId xmlns:a16="http://schemas.microsoft.com/office/drawing/2014/main" id="{32EEE739-7093-4D16-BA2B-62BFD085F09F}"/>
                      </a:ext>
                    </a:extLst>
                  </p:cNvPr>
                  <p:cNvSpPr>
                    <a:spLocks/>
                  </p:cNvSpPr>
                  <p:nvPr/>
                </p:nvSpPr>
                <p:spPr bwMode="auto">
                  <a:xfrm>
                    <a:off x="-4901926" y="-20638"/>
                    <a:ext cx="442912" cy="442913"/>
                  </a:xfrm>
                  <a:custGeom>
                    <a:avLst/>
                    <a:gdLst>
                      <a:gd name="T0" fmla="*/ 6 w 58"/>
                      <a:gd name="T1" fmla="*/ 0 h 58"/>
                      <a:gd name="T2" fmla="*/ 53 w 58"/>
                      <a:gd name="T3" fmla="*/ 0 h 58"/>
                      <a:gd name="T4" fmla="*/ 58 w 58"/>
                      <a:gd name="T5" fmla="*/ 5 h 58"/>
                      <a:gd name="T6" fmla="*/ 58 w 58"/>
                      <a:gd name="T7" fmla="*/ 53 h 58"/>
                      <a:gd name="T8" fmla="*/ 53 w 58"/>
                      <a:gd name="T9" fmla="*/ 58 h 58"/>
                      <a:gd name="T10" fmla="*/ 6 w 58"/>
                      <a:gd name="T11" fmla="*/ 58 h 58"/>
                      <a:gd name="T12" fmla="*/ 0 w 58"/>
                      <a:gd name="T13" fmla="*/ 53 h 58"/>
                      <a:gd name="T14" fmla="*/ 0 w 58"/>
                      <a:gd name="T15" fmla="*/ 5 h 58"/>
                      <a:gd name="T16" fmla="*/ 6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6" y="0"/>
                        </a:moveTo>
                        <a:cubicBezTo>
                          <a:pt x="53" y="0"/>
                          <a:pt x="53" y="0"/>
                          <a:pt x="53" y="0"/>
                        </a:cubicBezTo>
                        <a:cubicBezTo>
                          <a:pt x="56" y="0"/>
                          <a:pt x="58" y="2"/>
                          <a:pt x="58" y="5"/>
                        </a:cubicBezTo>
                        <a:cubicBezTo>
                          <a:pt x="58" y="53"/>
                          <a:pt x="58" y="53"/>
                          <a:pt x="58" y="53"/>
                        </a:cubicBezTo>
                        <a:cubicBezTo>
                          <a:pt x="58" y="56"/>
                          <a:pt x="56" y="58"/>
                          <a:pt x="53" y="58"/>
                        </a:cubicBezTo>
                        <a:cubicBezTo>
                          <a:pt x="6" y="58"/>
                          <a:pt x="6" y="58"/>
                          <a:pt x="6" y="58"/>
                        </a:cubicBezTo>
                        <a:cubicBezTo>
                          <a:pt x="3" y="58"/>
                          <a:pt x="0" y="56"/>
                          <a:pt x="0" y="53"/>
                        </a:cubicBezTo>
                        <a:cubicBezTo>
                          <a:pt x="0" y="5"/>
                          <a:pt x="0" y="5"/>
                          <a:pt x="0" y="5"/>
                        </a:cubicBezTo>
                        <a:cubicBezTo>
                          <a:pt x="0" y="2"/>
                          <a:pt x="3" y="0"/>
                          <a:pt x="6" y="0"/>
                        </a:cubicBezTo>
                        <a:close/>
                      </a:path>
                    </a:pathLst>
                  </a:custGeom>
                  <a:solidFill>
                    <a:srgbClr val="FFFFFF"/>
                  </a:solidFill>
                  <a:ln w="22225" cap="flat">
                    <a:solidFill>
                      <a:schemeClr val="accent5"/>
                    </a:solidFill>
                    <a:prstDash val="solid"/>
                    <a:miter lim="800000"/>
                    <a:headEnd/>
                    <a:tailEnd/>
                  </a:ln>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82" name="Line 25">
                    <a:extLst>
                      <a:ext uri="{FF2B5EF4-FFF2-40B4-BE49-F238E27FC236}">
                        <a16:creationId xmlns:a16="http://schemas.microsoft.com/office/drawing/2014/main" id="{B0FA1189-E5FB-4771-A5A3-3FB1B6DB1F44}"/>
                      </a:ext>
                    </a:extLst>
                  </p:cNvPr>
                  <p:cNvSpPr>
                    <a:spLocks noChangeShapeType="1"/>
                  </p:cNvSpPr>
                  <p:nvPr/>
                </p:nvSpPr>
                <p:spPr bwMode="auto">
                  <a:xfrm flipV="1">
                    <a:off x="-4779688"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83" name="Line 26">
                    <a:extLst>
                      <a:ext uri="{FF2B5EF4-FFF2-40B4-BE49-F238E27FC236}">
                        <a16:creationId xmlns:a16="http://schemas.microsoft.com/office/drawing/2014/main" id="{CDBB8F88-8267-4947-8DA1-896395291F61}"/>
                      </a:ext>
                    </a:extLst>
                  </p:cNvPr>
                  <p:cNvSpPr>
                    <a:spLocks noChangeShapeType="1"/>
                  </p:cNvSpPr>
                  <p:nvPr/>
                </p:nvSpPr>
                <p:spPr bwMode="auto">
                  <a:xfrm flipV="1">
                    <a:off x="-4711426"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84" name="Line 27">
                    <a:extLst>
                      <a:ext uri="{FF2B5EF4-FFF2-40B4-BE49-F238E27FC236}">
                        <a16:creationId xmlns:a16="http://schemas.microsoft.com/office/drawing/2014/main" id="{C7B3638C-3914-48F6-87BD-DF69F9C86450}"/>
                      </a:ext>
                    </a:extLst>
                  </p:cNvPr>
                  <p:cNvSpPr>
                    <a:spLocks noChangeShapeType="1"/>
                  </p:cNvSpPr>
                  <p:nvPr/>
                </p:nvSpPr>
                <p:spPr bwMode="auto">
                  <a:xfrm flipV="1">
                    <a:off x="-4649513"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85" name="Line 28">
                    <a:extLst>
                      <a:ext uri="{FF2B5EF4-FFF2-40B4-BE49-F238E27FC236}">
                        <a16:creationId xmlns:a16="http://schemas.microsoft.com/office/drawing/2014/main" id="{9E872CF0-8633-4601-8EFA-B93E29BB9F33}"/>
                      </a:ext>
                    </a:extLst>
                  </p:cNvPr>
                  <p:cNvSpPr>
                    <a:spLocks noChangeShapeType="1"/>
                  </p:cNvSpPr>
                  <p:nvPr/>
                </p:nvSpPr>
                <p:spPr bwMode="auto">
                  <a:xfrm flipV="1">
                    <a:off x="-4581251"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grpSp>
              <p:nvGrpSpPr>
                <p:cNvPr id="175" name="Group 174">
                  <a:extLst>
                    <a:ext uri="{FF2B5EF4-FFF2-40B4-BE49-F238E27FC236}">
                      <a16:creationId xmlns:a16="http://schemas.microsoft.com/office/drawing/2014/main" id="{1F373B24-B41E-44C9-A5AF-EE8A3E966576}"/>
                    </a:ext>
                  </a:extLst>
                </p:cNvPr>
                <p:cNvGrpSpPr/>
                <p:nvPr/>
              </p:nvGrpSpPr>
              <p:grpSpPr>
                <a:xfrm>
                  <a:off x="7453698" y="2841696"/>
                  <a:ext cx="264483" cy="264484"/>
                  <a:chOff x="-4901926" y="-20638"/>
                  <a:chExt cx="442912" cy="442910"/>
                </a:xfrm>
              </p:grpSpPr>
              <p:sp>
                <p:nvSpPr>
                  <p:cNvPr id="176" name="Freeform 24">
                    <a:extLst>
                      <a:ext uri="{FF2B5EF4-FFF2-40B4-BE49-F238E27FC236}">
                        <a16:creationId xmlns:a16="http://schemas.microsoft.com/office/drawing/2014/main" id="{7B1394C1-29C5-42A8-BAE2-5597ACE54760}"/>
                      </a:ext>
                    </a:extLst>
                  </p:cNvPr>
                  <p:cNvSpPr>
                    <a:spLocks/>
                  </p:cNvSpPr>
                  <p:nvPr/>
                </p:nvSpPr>
                <p:spPr bwMode="auto">
                  <a:xfrm>
                    <a:off x="-4901926" y="-20638"/>
                    <a:ext cx="442912" cy="442910"/>
                  </a:xfrm>
                  <a:custGeom>
                    <a:avLst/>
                    <a:gdLst>
                      <a:gd name="T0" fmla="*/ 6 w 58"/>
                      <a:gd name="T1" fmla="*/ 0 h 58"/>
                      <a:gd name="T2" fmla="*/ 53 w 58"/>
                      <a:gd name="T3" fmla="*/ 0 h 58"/>
                      <a:gd name="T4" fmla="*/ 58 w 58"/>
                      <a:gd name="T5" fmla="*/ 5 h 58"/>
                      <a:gd name="T6" fmla="*/ 58 w 58"/>
                      <a:gd name="T7" fmla="*/ 53 h 58"/>
                      <a:gd name="T8" fmla="*/ 53 w 58"/>
                      <a:gd name="T9" fmla="*/ 58 h 58"/>
                      <a:gd name="T10" fmla="*/ 6 w 58"/>
                      <a:gd name="T11" fmla="*/ 58 h 58"/>
                      <a:gd name="T12" fmla="*/ 0 w 58"/>
                      <a:gd name="T13" fmla="*/ 53 h 58"/>
                      <a:gd name="T14" fmla="*/ 0 w 58"/>
                      <a:gd name="T15" fmla="*/ 5 h 58"/>
                      <a:gd name="T16" fmla="*/ 6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6" y="0"/>
                        </a:moveTo>
                        <a:cubicBezTo>
                          <a:pt x="53" y="0"/>
                          <a:pt x="53" y="0"/>
                          <a:pt x="53" y="0"/>
                        </a:cubicBezTo>
                        <a:cubicBezTo>
                          <a:pt x="56" y="0"/>
                          <a:pt x="58" y="2"/>
                          <a:pt x="58" y="5"/>
                        </a:cubicBezTo>
                        <a:cubicBezTo>
                          <a:pt x="58" y="53"/>
                          <a:pt x="58" y="53"/>
                          <a:pt x="58" y="53"/>
                        </a:cubicBezTo>
                        <a:cubicBezTo>
                          <a:pt x="58" y="56"/>
                          <a:pt x="56" y="58"/>
                          <a:pt x="53" y="58"/>
                        </a:cubicBezTo>
                        <a:cubicBezTo>
                          <a:pt x="6" y="58"/>
                          <a:pt x="6" y="58"/>
                          <a:pt x="6" y="58"/>
                        </a:cubicBezTo>
                        <a:cubicBezTo>
                          <a:pt x="3" y="58"/>
                          <a:pt x="0" y="56"/>
                          <a:pt x="0" y="53"/>
                        </a:cubicBezTo>
                        <a:cubicBezTo>
                          <a:pt x="0" y="5"/>
                          <a:pt x="0" y="5"/>
                          <a:pt x="0" y="5"/>
                        </a:cubicBezTo>
                        <a:cubicBezTo>
                          <a:pt x="0" y="2"/>
                          <a:pt x="3" y="0"/>
                          <a:pt x="6" y="0"/>
                        </a:cubicBezTo>
                        <a:close/>
                      </a:path>
                    </a:pathLst>
                  </a:custGeom>
                  <a:solidFill>
                    <a:srgbClr val="FFFFFF"/>
                  </a:solidFill>
                  <a:ln w="22225" cap="flat">
                    <a:solidFill>
                      <a:schemeClr val="accent5"/>
                    </a:solidFill>
                    <a:prstDash val="solid"/>
                    <a:miter lim="800000"/>
                    <a:headEnd/>
                    <a:tailEnd/>
                  </a:ln>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77" name="Line 25">
                    <a:extLst>
                      <a:ext uri="{FF2B5EF4-FFF2-40B4-BE49-F238E27FC236}">
                        <a16:creationId xmlns:a16="http://schemas.microsoft.com/office/drawing/2014/main" id="{0A7CFC20-4FCC-4EF2-8BDF-2A59AD5376EA}"/>
                      </a:ext>
                    </a:extLst>
                  </p:cNvPr>
                  <p:cNvSpPr>
                    <a:spLocks noChangeShapeType="1"/>
                  </p:cNvSpPr>
                  <p:nvPr/>
                </p:nvSpPr>
                <p:spPr bwMode="auto">
                  <a:xfrm flipV="1">
                    <a:off x="-4779688"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78" name="Line 26">
                    <a:extLst>
                      <a:ext uri="{FF2B5EF4-FFF2-40B4-BE49-F238E27FC236}">
                        <a16:creationId xmlns:a16="http://schemas.microsoft.com/office/drawing/2014/main" id="{51F53C7F-689D-49A4-A1AB-2F67537B3430}"/>
                      </a:ext>
                    </a:extLst>
                  </p:cNvPr>
                  <p:cNvSpPr>
                    <a:spLocks noChangeShapeType="1"/>
                  </p:cNvSpPr>
                  <p:nvPr/>
                </p:nvSpPr>
                <p:spPr bwMode="auto">
                  <a:xfrm flipV="1">
                    <a:off x="-4711426"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79" name="Line 27">
                    <a:extLst>
                      <a:ext uri="{FF2B5EF4-FFF2-40B4-BE49-F238E27FC236}">
                        <a16:creationId xmlns:a16="http://schemas.microsoft.com/office/drawing/2014/main" id="{75CF541B-81C4-49DD-BD98-3632AFA2D002}"/>
                      </a:ext>
                    </a:extLst>
                  </p:cNvPr>
                  <p:cNvSpPr>
                    <a:spLocks noChangeShapeType="1"/>
                  </p:cNvSpPr>
                  <p:nvPr/>
                </p:nvSpPr>
                <p:spPr bwMode="auto">
                  <a:xfrm flipV="1">
                    <a:off x="-4649513"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80" name="Line 28">
                    <a:extLst>
                      <a:ext uri="{FF2B5EF4-FFF2-40B4-BE49-F238E27FC236}">
                        <a16:creationId xmlns:a16="http://schemas.microsoft.com/office/drawing/2014/main" id="{61F7A2E6-6EE7-4BD7-B9C1-8C297EFF96F3}"/>
                      </a:ext>
                    </a:extLst>
                  </p:cNvPr>
                  <p:cNvSpPr>
                    <a:spLocks noChangeShapeType="1"/>
                  </p:cNvSpPr>
                  <p:nvPr/>
                </p:nvSpPr>
                <p:spPr bwMode="auto">
                  <a:xfrm flipV="1">
                    <a:off x="-4581251" y="77787"/>
                    <a:ext cx="0" cy="222250"/>
                  </a:xfrm>
                  <a:prstGeom prst="line">
                    <a:avLst/>
                  </a:prstGeom>
                  <a:noFill/>
                  <a:ln w="222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grpSp>
          <p:grpSp>
            <p:nvGrpSpPr>
              <p:cNvPr id="160" name="Group 159">
                <a:extLst>
                  <a:ext uri="{FF2B5EF4-FFF2-40B4-BE49-F238E27FC236}">
                    <a16:creationId xmlns:a16="http://schemas.microsoft.com/office/drawing/2014/main" id="{B080304C-1F71-445C-976C-975C74372DBF}"/>
                  </a:ext>
                </a:extLst>
              </p:cNvPr>
              <p:cNvGrpSpPr/>
              <p:nvPr/>
            </p:nvGrpSpPr>
            <p:grpSpPr>
              <a:xfrm>
                <a:off x="591857" y="1917065"/>
                <a:ext cx="7485343" cy="1565661"/>
                <a:chOff x="1589007" y="2815207"/>
                <a:chExt cx="9013987" cy="1885398"/>
              </a:xfrm>
              <a:solidFill>
                <a:schemeClr val="tx2">
                  <a:lumMod val="90000"/>
                </a:schemeClr>
              </a:solidFill>
            </p:grpSpPr>
            <p:sp>
              <p:nvSpPr>
                <p:cNvPr id="166" name="Block Arc 165">
                  <a:extLst>
                    <a:ext uri="{FF2B5EF4-FFF2-40B4-BE49-F238E27FC236}">
                      <a16:creationId xmlns:a16="http://schemas.microsoft.com/office/drawing/2014/main" id="{46ABF444-7B3B-447B-8908-C1E7FC545CBC}"/>
                    </a:ext>
                  </a:extLst>
                </p:cNvPr>
                <p:cNvSpPr/>
                <p:nvPr/>
              </p:nvSpPr>
              <p:spPr>
                <a:xfrm rot="10800000">
                  <a:off x="5153302" y="2815207"/>
                  <a:ext cx="1885398" cy="1885398"/>
                </a:xfrm>
                <a:prstGeom prst="blockArc">
                  <a:avLst>
                    <a:gd name="adj1" fmla="val 10800000"/>
                    <a:gd name="adj2" fmla="val 0"/>
                    <a:gd name="adj3" fmla="val 556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7" name="Block Arc 166">
                  <a:extLst>
                    <a:ext uri="{FF2B5EF4-FFF2-40B4-BE49-F238E27FC236}">
                      <a16:creationId xmlns:a16="http://schemas.microsoft.com/office/drawing/2014/main" id="{EE8824F6-E0E5-45BC-8D61-0AF55D94C902}"/>
                    </a:ext>
                  </a:extLst>
                </p:cNvPr>
                <p:cNvSpPr/>
                <p:nvPr/>
              </p:nvSpPr>
              <p:spPr>
                <a:xfrm>
                  <a:off x="3371155" y="2815207"/>
                  <a:ext cx="1885398" cy="1885398"/>
                </a:xfrm>
                <a:prstGeom prst="blockArc">
                  <a:avLst>
                    <a:gd name="adj1" fmla="val 10800000"/>
                    <a:gd name="adj2" fmla="val 0"/>
                    <a:gd name="adj3" fmla="val 556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8" name="Block Arc 167">
                  <a:extLst>
                    <a:ext uri="{FF2B5EF4-FFF2-40B4-BE49-F238E27FC236}">
                      <a16:creationId xmlns:a16="http://schemas.microsoft.com/office/drawing/2014/main" id="{F6EE9E8A-D16A-4832-AEA8-BF5BA473B6C1}"/>
                    </a:ext>
                  </a:extLst>
                </p:cNvPr>
                <p:cNvSpPr/>
                <p:nvPr/>
              </p:nvSpPr>
              <p:spPr>
                <a:xfrm rot="10800000">
                  <a:off x="8717596" y="2815207"/>
                  <a:ext cx="1885398" cy="1885398"/>
                </a:xfrm>
                <a:prstGeom prst="blockArc">
                  <a:avLst>
                    <a:gd name="adj1" fmla="val 10800000"/>
                    <a:gd name="adj2" fmla="val 0"/>
                    <a:gd name="adj3" fmla="val 556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9" name="Block Arc 168">
                  <a:extLst>
                    <a:ext uri="{FF2B5EF4-FFF2-40B4-BE49-F238E27FC236}">
                      <a16:creationId xmlns:a16="http://schemas.microsoft.com/office/drawing/2014/main" id="{F6837F2D-6615-4E88-8542-9A3B1A2336A6}"/>
                    </a:ext>
                  </a:extLst>
                </p:cNvPr>
                <p:cNvSpPr/>
                <p:nvPr/>
              </p:nvSpPr>
              <p:spPr>
                <a:xfrm>
                  <a:off x="6935449" y="2815207"/>
                  <a:ext cx="1885398" cy="1885398"/>
                </a:xfrm>
                <a:prstGeom prst="blockArc">
                  <a:avLst>
                    <a:gd name="adj1" fmla="val 10800000"/>
                    <a:gd name="adj2" fmla="val 0"/>
                    <a:gd name="adj3" fmla="val 556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70" name="Block Arc 169">
                  <a:extLst>
                    <a:ext uri="{FF2B5EF4-FFF2-40B4-BE49-F238E27FC236}">
                      <a16:creationId xmlns:a16="http://schemas.microsoft.com/office/drawing/2014/main" id="{68CBF29E-7033-4920-9882-6D2786B7EB95}"/>
                    </a:ext>
                  </a:extLst>
                </p:cNvPr>
                <p:cNvSpPr/>
                <p:nvPr/>
              </p:nvSpPr>
              <p:spPr>
                <a:xfrm rot="10800000">
                  <a:off x="1589007" y="2815207"/>
                  <a:ext cx="1885398" cy="1885398"/>
                </a:xfrm>
                <a:prstGeom prst="blockArc">
                  <a:avLst>
                    <a:gd name="adj1" fmla="val 10800000"/>
                    <a:gd name="adj2" fmla="val 0"/>
                    <a:gd name="adj3" fmla="val 556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sp>
            <p:nvSpPr>
              <p:cNvPr id="161" name="Block Arc 160">
                <a:extLst>
                  <a:ext uri="{FF2B5EF4-FFF2-40B4-BE49-F238E27FC236}">
                    <a16:creationId xmlns:a16="http://schemas.microsoft.com/office/drawing/2014/main" id="{D6B34002-5D97-4770-938F-6CC0C30827BA}"/>
                  </a:ext>
                </a:extLst>
              </p:cNvPr>
              <p:cNvSpPr/>
              <p:nvPr/>
            </p:nvSpPr>
            <p:spPr>
              <a:xfrm>
                <a:off x="3551698" y="1917065"/>
                <a:ext cx="1565661" cy="1565661"/>
              </a:xfrm>
              <a:prstGeom prst="blockArc">
                <a:avLst>
                  <a:gd name="adj1" fmla="val 10800000"/>
                  <a:gd name="adj2" fmla="val 0"/>
                  <a:gd name="adj3" fmla="val 55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2" name="Block Arc 161">
                <a:extLst>
                  <a:ext uri="{FF2B5EF4-FFF2-40B4-BE49-F238E27FC236}">
                    <a16:creationId xmlns:a16="http://schemas.microsoft.com/office/drawing/2014/main" id="{8626BD22-BB91-4D4E-BB51-CDB46258E6A4}"/>
                  </a:ext>
                </a:extLst>
              </p:cNvPr>
              <p:cNvSpPr/>
              <p:nvPr/>
            </p:nvSpPr>
            <p:spPr>
              <a:xfrm rot="10800000">
                <a:off x="2071778" y="1917065"/>
                <a:ext cx="1565661" cy="1565661"/>
              </a:xfrm>
              <a:prstGeom prst="blockArc">
                <a:avLst>
                  <a:gd name="adj1" fmla="val 10800000"/>
                  <a:gd name="adj2" fmla="val 0"/>
                  <a:gd name="adj3" fmla="val 556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3" name="Block Arc 162">
                <a:extLst>
                  <a:ext uri="{FF2B5EF4-FFF2-40B4-BE49-F238E27FC236}">
                    <a16:creationId xmlns:a16="http://schemas.microsoft.com/office/drawing/2014/main" id="{A1738304-836D-4BC8-BB1A-0CCB4EA0D3D7}"/>
                  </a:ext>
                </a:extLst>
              </p:cNvPr>
              <p:cNvSpPr/>
              <p:nvPr/>
            </p:nvSpPr>
            <p:spPr>
              <a:xfrm>
                <a:off x="6511539" y="1917065"/>
                <a:ext cx="1565661" cy="1565661"/>
              </a:xfrm>
              <a:prstGeom prst="blockArc">
                <a:avLst>
                  <a:gd name="adj1" fmla="val 10800000"/>
                  <a:gd name="adj2" fmla="val 0"/>
                  <a:gd name="adj3" fmla="val 556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4" name="Block Arc 163">
                <a:extLst>
                  <a:ext uri="{FF2B5EF4-FFF2-40B4-BE49-F238E27FC236}">
                    <a16:creationId xmlns:a16="http://schemas.microsoft.com/office/drawing/2014/main" id="{6C610F1D-6184-4926-96DB-9AB90A93EB9A}"/>
                  </a:ext>
                </a:extLst>
              </p:cNvPr>
              <p:cNvSpPr/>
              <p:nvPr/>
            </p:nvSpPr>
            <p:spPr>
              <a:xfrm rot="10800000">
                <a:off x="5031618" y="1917065"/>
                <a:ext cx="1565661" cy="1565661"/>
              </a:xfrm>
              <a:prstGeom prst="blockArc">
                <a:avLst>
                  <a:gd name="adj1" fmla="val 10800000"/>
                  <a:gd name="adj2" fmla="val 0"/>
                  <a:gd name="adj3" fmla="val 55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sp>
            <p:nvSpPr>
              <p:cNvPr id="165" name="Block Arc 164">
                <a:extLst>
                  <a:ext uri="{FF2B5EF4-FFF2-40B4-BE49-F238E27FC236}">
                    <a16:creationId xmlns:a16="http://schemas.microsoft.com/office/drawing/2014/main" id="{26F32735-2E7D-4CA1-BA1E-A2B56362E1A6}"/>
                  </a:ext>
                </a:extLst>
              </p:cNvPr>
              <p:cNvSpPr/>
              <p:nvPr/>
            </p:nvSpPr>
            <p:spPr>
              <a:xfrm>
                <a:off x="591857" y="1917065"/>
                <a:ext cx="1565661" cy="1565661"/>
              </a:xfrm>
              <a:prstGeom prst="blockArc">
                <a:avLst>
                  <a:gd name="adj1" fmla="val 10800000"/>
                  <a:gd name="adj2" fmla="val 0"/>
                  <a:gd name="adj3" fmla="val 55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20" rtl="0" eaLnBrk="1" fontAlgn="auto" latinLnBrk="0" hangingPunct="0">
                  <a:lnSpc>
                    <a:spcPts val="7599"/>
                  </a:lnSpc>
                  <a:spcBef>
                    <a:spcPts val="0"/>
                  </a:spcBef>
                  <a:spcAft>
                    <a:spcPts val="0"/>
                  </a:spcAft>
                  <a:buClrTx/>
                  <a:buSzTx/>
                  <a:buFontTx/>
                  <a:buNone/>
                  <a:tabLst/>
                  <a:defRPr/>
                </a:pPr>
                <a:endParaRPr kumimoji="0" lang="en-US" sz="4265" b="0" i="0" u="none" strike="noStrike" kern="0" cap="none" spc="0" normalizeH="0" baseline="0" noProof="0" dirty="0">
                  <a:ln>
                    <a:noFill/>
                  </a:ln>
                  <a:solidFill>
                    <a:srgbClr val="75A0AF">
                      <a:lumMod val="75000"/>
                    </a:srgbClr>
                  </a:solidFill>
                  <a:effectLst/>
                  <a:uLnTx/>
                  <a:uFillTx/>
                  <a:latin typeface="Arial"/>
                  <a:cs typeface="Arial"/>
                  <a:sym typeface="Arial"/>
                </a:endParaRPr>
              </a:p>
            </p:txBody>
          </p:sp>
        </p:grpSp>
        <p:sp>
          <p:nvSpPr>
            <p:cNvPr id="150" name="Shape 844">
              <a:extLst>
                <a:ext uri="{FF2B5EF4-FFF2-40B4-BE49-F238E27FC236}">
                  <a16:creationId xmlns:a16="http://schemas.microsoft.com/office/drawing/2014/main" id="{0AEC506D-B311-40EC-97B3-86E64D616DBA}"/>
                </a:ext>
              </a:extLst>
            </p:cNvPr>
            <p:cNvSpPr txBox="1"/>
            <p:nvPr/>
          </p:nvSpPr>
          <p:spPr>
            <a:xfrm>
              <a:off x="630936" y="3313252"/>
              <a:ext cx="1440841" cy="529200"/>
            </a:xfrm>
            <a:prstGeom prst="rect">
              <a:avLst/>
            </a:prstGeom>
            <a:noFill/>
            <a:ln>
              <a:noFill/>
            </a:ln>
          </p:spPr>
          <p:txBody>
            <a:bodyPr wrap="square" lIns="91433" tIns="91433" rIns="91433" bIns="91433" anchor="t" anchorCtr="0">
              <a:noAutofit/>
            </a:bodyPr>
            <a:lstStyle/>
            <a:p>
              <a:pPr marL="0" marR="0" lvl="0" indent="0" algn="ctr" defTabSz="457120" rtl="0" eaLnBrk="1" fontAlgn="auto" latinLnBrk="0" hangingPunct="0">
                <a:lnSpc>
                  <a:spcPct val="100000"/>
                </a:lnSpc>
                <a:spcBef>
                  <a:spcPts val="0"/>
                </a:spcBef>
                <a:spcAft>
                  <a:spcPts val="0"/>
                </a:spcAft>
                <a:buClr>
                  <a:srgbClr val="44546A"/>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Existing</a:t>
              </a:r>
            </a:p>
            <a:p>
              <a:pPr marL="0" marR="0" lvl="0" indent="0" algn="ctr" defTabSz="457120" rtl="0" eaLnBrk="1" fontAlgn="auto" latinLnBrk="0" hangingPunct="0">
                <a:lnSpc>
                  <a:spcPct val="100000"/>
                </a:lnSpc>
                <a:spcBef>
                  <a:spcPts val="0"/>
                </a:spcBef>
                <a:spcAft>
                  <a:spcPts val="0"/>
                </a:spcAft>
                <a:buClr>
                  <a:srgbClr val="44546A"/>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Application</a:t>
              </a:r>
            </a:p>
          </p:txBody>
        </p:sp>
        <p:sp>
          <p:nvSpPr>
            <p:cNvPr id="151" name="Shape 845">
              <a:extLst>
                <a:ext uri="{FF2B5EF4-FFF2-40B4-BE49-F238E27FC236}">
                  <a16:creationId xmlns:a16="http://schemas.microsoft.com/office/drawing/2014/main" id="{5DE7A5C5-DB87-4969-AF6C-90CFB1AC3E9F}"/>
                </a:ext>
              </a:extLst>
            </p:cNvPr>
            <p:cNvSpPr txBox="1"/>
            <p:nvPr/>
          </p:nvSpPr>
          <p:spPr>
            <a:xfrm>
              <a:off x="5081998" y="3313252"/>
              <a:ext cx="1464900" cy="565771"/>
            </a:xfrm>
            <a:prstGeom prst="rect">
              <a:avLst/>
            </a:prstGeom>
            <a:noFill/>
            <a:ln>
              <a:noFill/>
            </a:ln>
          </p:spPr>
          <p:txBody>
            <a:bodyPr wrap="square" lIns="91433" tIns="91433" rIns="91433" bIns="91433" anchor="t" anchorCtr="0">
              <a:noAutofit/>
            </a:bodyPr>
            <a:lstStyle/>
            <a:p>
              <a:pPr marL="0" marR="0" lvl="0" indent="0" algn="ctr" defTabSz="457120" rtl="0" eaLnBrk="1" fontAlgn="auto" latinLnBrk="0" hangingPunct="0">
                <a:lnSpc>
                  <a:spcPct val="100000"/>
                </a:lnSpc>
                <a:spcBef>
                  <a:spcPts val="0"/>
                </a:spcBef>
                <a:spcAft>
                  <a:spcPts val="0"/>
                </a:spcAft>
                <a:buClr>
                  <a:srgbClr val="000000"/>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Modern Methodologies</a:t>
              </a:r>
            </a:p>
          </p:txBody>
        </p:sp>
        <p:sp>
          <p:nvSpPr>
            <p:cNvPr id="152" name="Shape 846">
              <a:extLst>
                <a:ext uri="{FF2B5EF4-FFF2-40B4-BE49-F238E27FC236}">
                  <a16:creationId xmlns:a16="http://schemas.microsoft.com/office/drawing/2014/main" id="{E32275CC-CDAD-48C5-889A-6F0AFACE6A47}"/>
                </a:ext>
              </a:extLst>
            </p:cNvPr>
            <p:cNvSpPr txBox="1"/>
            <p:nvPr/>
          </p:nvSpPr>
          <p:spPr>
            <a:xfrm>
              <a:off x="2157518" y="3313252"/>
              <a:ext cx="1397898" cy="912000"/>
            </a:xfrm>
            <a:prstGeom prst="rect">
              <a:avLst/>
            </a:prstGeom>
            <a:noFill/>
            <a:ln>
              <a:noFill/>
            </a:ln>
          </p:spPr>
          <p:txBody>
            <a:bodyPr wrap="square" lIns="91433" tIns="91433" rIns="91433" bIns="91433" anchor="t" anchorCtr="0">
              <a:noAutofit/>
            </a:bodyPr>
            <a:lstStyle/>
            <a:p>
              <a:pPr marL="0" marR="0" lvl="0" indent="0" algn="ctr" defTabSz="457120" rtl="0" eaLnBrk="1" fontAlgn="auto" latinLnBrk="0" hangingPunct="0">
                <a:lnSpc>
                  <a:spcPct val="100000"/>
                </a:lnSpc>
                <a:spcBef>
                  <a:spcPts val="0"/>
                </a:spcBef>
                <a:spcAft>
                  <a:spcPts val="0"/>
                </a:spcAft>
                <a:buClr>
                  <a:srgbClr val="44546A"/>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Convert to a  </a:t>
              </a:r>
            </a:p>
            <a:p>
              <a:pPr marL="0" marR="0" lvl="0" indent="0" algn="ctr" defTabSz="457120" rtl="0" eaLnBrk="1" fontAlgn="auto" latinLnBrk="0" hangingPunct="0">
                <a:lnSpc>
                  <a:spcPct val="100000"/>
                </a:lnSpc>
                <a:spcBef>
                  <a:spcPts val="0"/>
                </a:spcBef>
                <a:spcAft>
                  <a:spcPts val="0"/>
                </a:spcAft>
                <a:buClr>
                  <a:srgbClr val="44546A"/>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Docker EE Container</a:t>
              </a:r>
            </a:p>
          </p:txBody>
        </p:sp>
        <p:sp>
          <p:nvSpPr>
            <p:cNvPr id="153" name="Shape 848">
              <a:extLst>
                <a:ext uri="{FF2B5EF4-FFF2-40B4-BE49-F238E27FC236}">
                  <a16:creationId xmlns:a16="http://schemas.microsoft.com/office/drawing/2014/main" id="{208AFD09-CCC9-4542-A6A9-689C44C6504C}"/>
                </a:ext>
              </a:extLst>
            </p:cNvPr>
            <p:cNvSpPr txBox="1"/>
            <p:nvPr/>
          </p:nvSpPr>
          <p:spPr>
            <a:xfrm>
              <a:off x="3461457" y="3313252"/>
              <a:ext cx="1714500" cy="600711"/>
            </a:xfrm>
            <a:prstGeom prst="rect">
              <a:avLst/>
            </a:prstGeom>
            <a:noFill/>
            <a:ln>
              <a:noFill/>
            </a:ln>
          </p:spPr>
          <p:txBody>
            <a:bodyPr wrap="square" lIns="91433" tIns="91433" rIns="91433" bIns="91433" anchor="t" anchorCtr="0">
              <a:noAutofit/>
            </a:bodyPr>
            <a:lstStyle/>
            <a:p>
              <a:pPr marL="0" marR="0" lvl="0" indent="0" algn="ctr" defTabSz="457120" rtl="0" eaLnBrk="1" fontAlgn="auto" latinLnBrk="0" hangingPunct="0">
                <a:lnSpc>
                  <a:spcPct val="100000"/>
                </a:lnSpc>
                <a:spcBef>
                  <a:spcPts val="0"/>
                </a:spcBef>
                <a:spcAft>
                  <a:spcPts val="0"/>
                </a:spcAft>
                <a:buClr>
                  <a:srgbClr val="44546A"/>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Modern </a:t>
              </a:r>
            </a:p>
            <a:p>
              <a:pPr marL="0" marR="0" lvl="0" indent="0" algn="ctr" defTabSz="457120" rtl="0" eaLnBrk="1" fontAlgn="auto" latinLnBrk="0" hangingPunct="0">
                <a:lnSpc>
                  <a:spcPct val="100000"/>
                </a:lnSpc>
                <a:spcBef>
                  <a:spcPts val="0"/>
                </a:spcBef>
                <a:spcAft>
                  <a:spcPts val="0"/>
                </a:spcAft>
                <a:buClr>
                  <a:srgbClr val="44546A"/>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Infrastructure</a:t>
              </a:r>
            </a:p>
          </p:txBody>
        </p:sp>
        <p:sp>
          <p:nvSpPr>
            <p:cNvPr id="154" name="Shape 849">
              <a:extLst>
                <a:ext uri="{FF2B5EF4-FFF2-40B4-BE49-F238E27FC236}">
                  <a16:creationId xmlns:a16="http://schemas.microsoft.com/office/drawing/2014/main" id="{3F2A0577-943B-4305-93A1-6C7DBC71CA02}"/>
                </a:ext>
              </a:extLst>
            </p:cNvPr>
            <p:cNvSpPr txBox="1"/>
            <p:nvPr/>
          </p:nvSpPr>
          <p:spPr>
            <a:xfrm>
              <a:off x="6511539" y="3313252"/>
              <a:ext cx="1636200" cy="651660"/>
            </a:xfrm>
            <a:prstGeom prst="rect">
              <a:avLst/>
            </a:prstGeom>
            <a:noFill/>
            <a:ln>
              <a:noFill/>
            </a:ln>
          </p:spPr>
          <p:txBody>
            <a:bodyPr wrap="square" lIns="91433" tIns="91433" rIns="91433" bIns="91433" anchor="t" anchorCtr="0">
              <a:noAutofit/>
            </a:bodyPr>
            <a:lstStyle/>
            <a:p>
              <a:pPr marL="0" marR="0" lvl="0" indent="0" algn="ctr" defTabSz="457120" rtl="0" eaLnBrk="1" fontAlgn="auto" latinLnBrk="0" hangingPunct="0">
                <a:lnSpc>
                  <a:spcPct val="100000"/>
                </a:lnSpc>
                <a:spcBef>
                  <a:spcPts val="0"/>
                </a:spcBef>
                <a:spcAft>
                  <a:spcPts val="0"/>
                </a:spcAft>
                <a:buClr>
                  <a:srgbClr val="000000"/>
                </a:buClr>
                <a:buSzPct val="25000"/>
                <a:buFontTx/>
                <a:buNone/>
                <a:tabLst/>
                <a:defRPr/>
              </a:pP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Ongoing</a:t>
              </a:r>
              <a:b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br>
              <a:r>
                <a:rPr kumimoji="0" lang="en-US" sz="1600" b="1" i="0" u="none" strike="noStrike" kern="0" cap="none" spc="0" normalizeH="0" baseline="0" noProof="0" dirty="0">
                  <a:ln>
                    <a:noFill/>
                  </a:ln>
                  <a:solidFill>
                    <a:srgbClr val="75A0AF">
                      <a:lumMod val="75000"/>
                    </a:srgbClr>
                  </a:solidFill>
                  <a:effectLst/>
                  <a:uLnTx/>
                  <a:uFillTx/>
                  <a:latin typeface="Arial"/>
                  <a:cs typeface="Arial"/>
                  <a:sym typeface="Arial"/>
                </a:rPr>
                <a:t>Innovation</a:t>
              </a:r>
            </a:p>
          </p:txBody>
        </p:sp>
      </p:grpSp>
      <p:sp>
        <p:nvSpPr>
          <p:cNvPr id="2" name="TextBox 1"/>
          <p:cNvSpPr txBox="1"/>
          <p:nvPr/>
        </p:nvSpPr>
        <p:spPr>
          <a:xfrm>
            <a:off x="2211219" y="5656799"/>
            <a:ext cx="7223450" cy="80791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1A2857"/>
                </a:solidFill>
                <a:effectLst/>
                <a:uLnTx/>
                <a:uFillTx/>
                <a:latin typeface="Arial"/>
                <a:ea typeface="Comfortaa" charset="0"/>
                <a:cs typeface="Comfortaa" charset="0"/>
                <a:sym typeface="Arial"/>
              </a:rPr>
              <a:t>We are here to help! Learn more about our program </a:t>
            </a:r>
          </a:p>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400" b="0" i="0" u="sng" strike="noStrike" kern="0" cap="none" spc="0" normalizeH="0" baseline="0" noProof="0" dirty="0">
                <a:ln>
                  <a:noFill/>
                </a:ln>
                <a:solidFill>
                  <a:srgbClr val="1A2857"/>
                </a:solidFill>
                <a:effectLst/>
                <a:uLnTx/>
                <a:uFillTx/>
                <a:latin typeface="Arial"/>
                <a:ea typeface="Comfortaa" charset="0"/>
                <a:cs typeface="Comfortaa" charset="0"/>
                <a:sym typeface="Arial"/>
              </a:rPr>
              <a:t>www.docker.com/MTA </a:t>
            </a:r>
          </a:p>
        </p:txBody>
      </p:sp>
      <p:pic>
        <p:nvPicPr>
          <p:cNvPr id="66" name="Picture 65" descr="Microsoft_logo_(2012).svg.png">
            <a:extLst>
              <a:ext uri="{FF2B5EF4-FFF2-40B4-BE49-F238E27FC236}">
                <a16:creationId xmlns:a16="http://schemas.microsoft.com/office/drawing/2014/main" id="{10F4F323-1F9E-4872-893B-99186C6F01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426040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806810-9E24-471D-A4EF-32C27C6D736B}"/>
              </a:ext>
            </a:extLst>
          </p:cNvPr>
          <p:cNvSpPr txBox="1"/>
          <p:nvPr/>
        </p:nvSpPr>
        <p:spPr>
          <a:xfrm>
            <a:off x="441434" y="2373326"/>
            <a:ext cx="11309131" cy="2111347"/>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latin typeface="+mj-lt"/>
              </a:rPr>
              <a:t>Challenge 5d</a:t>
            </a: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a:p>
            <a:pPr>
              <a:lnSpc>
                <a:spcPct val="90000"/>
              </a:lnSpc>
              <a:spcAft>
                <a:spcPts val="600"/>
              </a:spcAft>
            </a:pPr>
            <a:r>
              <a:rPr lang="en-US" sz="4000" b="1" dirty="0">
                <a:gradFill>
                  <a:gsLst>
                    <a:gs pos="2917">
                      <a:schemeClr val="tx1"/>
                    </a:gs>
                    <a:gs pos="30000">
                      <a:schemeClr val="tx1"/>
                    </a:gs>
                  </a:gsLst>
                  <a:lin ang="5400000" scaled="0"/>
                </a:gradFill>
                <a:latin typeface="+mj-lt"/>
              </a:rPr>
              <a:t>Introduction to Azure Container Service (ACS)</a:t>
            </a:r>
          </a:p>
        </p:txBody>
      </p:sp>
      <p:pic>
        <p:nvPicPr>
          <p:cNvPr id="5" name="Picture 5">
            <a:extLst>
              <a:ext uri="{FF2B5EF4-FFF2-40B4-BE49-F238E27FC236}">
                <a16:creationId xmlns:a16="http://schemas.microsoft.com/office/drawing/2014/main" id="{A7AE4485-DEE8-4500-9EDA-9B839EB1CF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48429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7"/>
            <a:ext cx="4739501" cy="4715201"/>
          </a:xfrm>
        </p:spPr>
        <p:txBody>
          <a:bodyPr/>
          <a:lstStyle/>
          <a:p>
            <a:r>
              <a:rPr lang="en-US" dirty="0"/>
              <a:t>“Deploy and manage containers using the tools you choose”</a:t>
            </a:r>
          </a:p>
          <a:p>
            <a:pPr marL="457200" indent="-457200">
              <a:buFont typeface="Arial" panose="020B0604020202020204" pitchFamily="34" charset="0"/>
              <a:buChar char="•"/>
            </a:pPr>
            <a:r>
              <a:rPr lang="en-US" dirty="0"/>
              <a:t>Standard Tooling and API support</a:t>
            </a:r>
          </a:p>
          <a:p>
            <a:pPr marL="457200" indent="-457200">
              <a:buFont typeface="Arial" panose="020B0604020202020204" pitchFamily="34" charset="0"/>
              <a:buChar char="•"/>
            </a:pPr>
            <a:r>
              <a:rPr lang="en-US" dirty="0"/>
              <a:t>Streamlined provisioning of Mesosphere DC/OS, Docker Swarm and Kubernetes</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p:txBody>
          <a:bodyPr/>
          <a:lstStyle/>
          <a:p>
            <a:r>
              <a:rPr lang="en-US" dirty="0"/>
              <a:t>Introduction to ACS</a:t>
            </a:r>
          </a:p>
        </p:txBody>
      </p:sp>
      <p:sp>
        <p:nvSpPr>
          <p:cNvPr id="6" name="Rounded Rectangle 21">
            <a:extLst>
              <a:ext uri="{FF2B5EF4-FFF2-40B4-BE49-F238E27FC236}">
                <a16:creationId xmlns:a16="http://schemas.microsoft.com/office/drawing/2014/main" id="{2B470876-B6CB-42D9-BC3C-B092D7F2DC69}"/>
              </a:ext>
            </a:extLst>
          </p:cNvPr>
          <p:cNvSpPr/>
          <p:nvPr/>
        </p:nvSpPr>
        <p:spPr bwMode="auto">
          <a:xfrm>
            <a:off x="5350925" y="2190639"/>
            <a:ext cx="6841075" cy="461355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a:extLst>
              <a:ext uri="{FF2B5EF4-FFF2-40B4-BE49-F238E27FC236}">
                <a16:creationId xmlns:a16="http://schemas.microsoft.com/office/drawing/2014/main" id="{227AA84B-63C3-4B54-BA82-BF93FDD75763}"/>
              </a:ext>
            </a:extLst>
          </p:cNvPr>
          <p:cNvSpPr>
            <a:spLocks noChangeAspect="1" noChangeArrowheads="1" noTextEdit="1"/>
          </p:cNvSpPr>
          <p:nvPr/>
        </p:nvSpPr>
        <p:spPr bwMode="auto">
          <a:xfrm>
            <a:off x="8244421" y="1947822"/>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8" name="Freeform 5">
            <a:extLst>
              <a:ext uri="{FF2B5EF4-FFF2-40B4-BE49-F238E27FC236}">
                <a16:creationId xmlns:a16="http://schemas.microsoft.com/office/drawing/2014/main" id="{83D8F070-4A05-4D85-8169-35C78B927868}"/>
              </a:ext>
            </a:extLst>
          </p:cNvPr>
          <p:cNvSpPr>
            <a:spLocks/>
          </p:cNvSpPr>
          <p:nvPr/>
        </p:nvSpPr>
        <p:spPr bwMode="auto">
          <a:xfrm>
            <a:off x="5350924" y="1624856"/>
            <a:ext cx="6841074" cy="224752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sz="1599" kern="0" dirty="0">
              <a:solidFill>
                <a:sysClr val="windowText" lastClr="000000"/>
              </a:solidFill>
            </a:endParaRPr>
          </a:p>
          <a:p>
            <a:pPr defTabSz="914049">
              <a:defRPr/>
            </a:pPr>
            <a:endParaRPr lang="en-US" sz="1599" kern="0" dirty="0">
              <a:solidFill>
                <a:sysClr val="windowText" lastClr="000000"/>
              </a:solidFill>
            </a:endParaRPr>
          </a:p>
          <a:p>
            <a:pPr defTabSz="914049">
              <a:defRPr/>
            </a:pPr>
            <a:endParaRPr lang="en-US" sz="1599" kern="0" dirty="0">
              <a:solidFill>
                <a:sysClr val="windowText" lastClr="000000"/>
              </a:solidFill>
            </a:endParaRPr>
          </a:p>
          <a:p>
            <a:pPr defTabSz="914049">
              <a:defRPr/>
            </a:pPr>
            <a:endParaRPr lang="en-US" sz="1599" kern="0" dirty="0">
              <a:solidFill>
                <a:sysClr val="windowText" lastClr="000000"/>
              </a:solidFill>
            </a:endParaRPr>
          </a:p>
          <a:p>
            <a:pPr defTabSz="914049">
              <a:defRPr/>
            </a:pPr>
            <a:r>
              <a:rPr lang="en-US" sz="1599" kern="0" dirty="0">
                <a:solidFill>
                  <a:sysClr val="windowText" lastClr="000000"/>
                </a:solidFill>
              </a:rPr>
              <a:t>              </a:t>
            </a:r>
            <a:r>
              <a:rPr lang="en-US" sz="3599" kern="0" dirty="0">
                <a:solidFill>
                  <a:sysClr val="windowText" lastClr="000000"/>
                </a:solidFill>
              </a:rPr>
              <a:t>Azure Container Service</a:t>
            </a:r>
            <a:endParaRPr lang="en-US" sz="3999" kern="0" dirty="0">
              <a:solidFill>
                <a:sysClr val="windowText" lastClr="000000"/>
              </a:solidFill>
            </a:endParaRPr>
          </a:p>
        </p:txBody>
      </p:sp>
      <p:sp>
        <p:nvSpPr>
          <p:cNvPr id="9" name="Freeform 11">
            <a:extLst>
              <a:ext uri="{FF2B5EF4-FFF2-40B4-BE49-F238E27FC236}">
                <a16:creationId xmlns:a16="http://schemas.microsoft.com/office/drawing/2014/main" id="{285E8242-84A4-4B99-8B05-967D614ADB73}"/>
              </a:ext>
            </a:extLst>
          </p:cNvPr>
          <p:cNvSpPr>
            <a:spLocks/>
          </p:cNvSpPr>
          <p:nvPr/>
        </p:nvSpPr>
        <p:spPr bwMode="auto">
          <a:xfrm>
            <a:off x="8848154" y="3872382"/>
            <a:ext cx="166641" cy="63164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0" name="Freeform 12">
            <a:extLst>
              <a:ext uri="{FF2B5EF4-FFF2-40B4-BE49-F238E27FC236}">
                <a16:creationId xmlns:a16="http://schemas.microsoft.com/office/drawing/2014/main" id="{B8CE5CC8-586B-456B-AEC0-137768EABE46}"/>
              </a:ext>
            </a:extLst>
          </p:cNvPr>
          <p:cNvSpPr>
            <a:spLocks/>
          </p:cNvSpPr>
          <p:nvPr/>
        </p:nvSpPr>
        <p:spPr bwMode="auto">
          <a:xfrm>
            <a:off x="8848155" y="4248512"/>
            <a:ext cx="161879" cy="255515"/>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1" name="Freeform 13">
            <a:extLst>
              <a:ext uri="{FF2B5EF4-FFF2-40B4-BE49-F238E27FC236}">
                <a16:creationId xmlns:a16="http://schemas.microsoft.com/office/drawing/2014/main" id="{BDF2B179-0D87-4785-8528-23B4097503CC}"/>
              </a:ext>
            </a:extLst>
          </p:cNvPr>
          <p:cNvSpPr>
            <a:spLocks/>
          </p:cNvSpPr>
          <p:nvPr/>
        </p:nvSpPr>
        <p:spPr bwMode="auto">
          <a:xfrm>
            <a:off x="8694211" y="3551797"/>
            <a:ext cx="479290" cy="40628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2" name="Oval 11">
            <a:extLst>
              <a:ext uri="{FF2B5EF4-FFF2-40B4-BE49-F238E27FC236}">
                <a16:creationId xmlns:a16="http://schemas.microsoft.com/office/drawing/2014/main" id="{67868E11-52DD-4834-A955-2E73D21EE31A}"/>
              </a:ext>
            </a:extLst>
          </p:cNvPr>
          <p:cNvSpPr>
            <a:spLocks noChangeArrowheads="1"/>
          </p:cNvSpPr>
          <p:nvPr/>
        </p:nvSpPr>
        <p:spPr bwMode="auto">
          <a:xfrm>
            <a:off x="8183181" y="4421500"/>
            <a:ext cx="1488653" cy="148706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3" name="Oval 12">
            <a:extLst>
              <a:ext uri="{FF2B5EF4-FFF2-40B4-BE49-F238E27FC236}">
                <a16:creationId xmlns:a16="http://schemas.microsoft.com/office/drawing/2014/main" id="{6A485262-B9E2-439D-9D50-996929EF4310}"/>
              </a:ext>
            </a:extLst>
          </p:cNvPr>
          <p:cNvSpPr>
            <a:spLocks noChangeArrowheads="1"/>
          </p:cNvSpPr>
          <p:nvPr/>
        </p:nvSpPr>
        <p:spPr bwMode="auto">
          <a:xfrm>
            <a:off x="8851329" y="3639085"/>
            <a:ext cx="163467" cy="16346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4" name="Freeform 17">
            <a:extLst>
              <a:ext uri="{FF2B5EF4-FFF2-40B4-BE49-F238E27FC236}">
                <a16:creationId xmlns:a16="http://schemas.microsoft.com/office/drawing/2014/main" id="{AC003915-CB4F-460D-9328-F9BF6D8F363B}"/>
              </a:ext>
            </a:extLst>
          </p:cNvPr>
          <p:cNvSpPr>
            <a:spLocks/>
          </p:cNvSpPr>
          <p:nvPr/>
        </p:nvSpPr>
        <p:spPr bwMode="auto">
          <a:xfrm>
            <a:off x="9700402" y="4504027"/>
            <a:ext cx="212665" cy="140454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5" name="Freeform 18">
            <a:extLst>
              <a:ext uri="{FF2B5EF4-FFF2-40B4-BE49-F238E27FC236}">
                <a16:creationId xmlns:a16="http://schemas.microsoft.com/office/drawing/2014/main" id="{3797FD6F-6D6D-4AC6-97B5-076E1B4108D9}"/>
              </a:ext>
            </a:extLst>
          </p:cNvPr>
          <p:cNvSpPr>
            <a:spLocks/>
          </p:cNvSpPr>
          <p:nvPr/>
        </p:nvSpPr>
        <p:spPr bwMode="auto">
          <a:xfrm>
            <a:off x="7937189" y="4504027"/>
            <a:ext cx="214253" cy="140454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pic>
        <p:nvPicPr>
          <p:cNvPr id="16" name="Picture 15" descr="http://devopscube.com/wp-content/uploads/2015/01/SWARM.png">
            <a:extLst>
              <a:ext uri="{FF2B5EF4-FFF2-40B4-BE49-F238E27FC236}">
                <a16:creationId xmlns:a16="http://schemas.microsoft.com/office/drawing/2014/main" id="{FBCCBBFA-052E-4BD2-AF0D-5D59026528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7342" y="4324764"/>
            <a:ext cx="2070467" cy="172399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8D66699-5F05-4C5E-848A-4D3B0B204E08}"/>
              </a:ext>
            </a:extLst>
          </p:cNvPr>
          <p:cNvSpPr/>
          <p:nvPr/>
        </p:nvSpPr>
        <p:spPr>
          <a:xfrm>
            <a:off x="10330571" y="5958794"/>
            <a:ext cx="1638512" cy="658871"/>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r>
              <a:rPr lang="en-US" sz="3598" kern="0" dirty="0">
                <a:solidFill>
                  <a:srgbClr val="F1F1F1"/>
                </a:solidFill>
                <a:latin typeface="Segoe UI Semibold" panose="020B0702040204020203" pitchFamily="34" charset="0"/>
                <a:cs typeface="Segoe UI Semibold" panose="020B0702040204020203" pitchFamily="34" charset="0"/>
              </a:rPr>
              <a:t>Swarm</a:t>
            </a:r>
            <a:endParaRPr lang="en-US" sz="3598" kern="0" dirty="0">
              <a:solidFill>
                <a:srgbClr val="F1F1F1"/>
              </a:solidFill>
            </a:endParaRPr>
          </a:p>
        </p:txBody>
      </p:sp>
      <p:sp>
        <p:nvSpPr>
          <p:cNvPr id="18" name="Freeform 11">
            <a:extLst>
              <a:ext uri="{FF2B5EF4-FFF2-40B4-BE49-F238E27FC236}">
                <a16:creationId xmlns:a16="http://schemas.microsoft.com/office/drawing/2014/main" id="{AD44A253-B921-4109-9A80-D4B0DD9ED9D0}"/>
              </a:ext>
            </a:extLst>
          </p:cNvPr>
          <p:cNvSpPr>
            <a:spLocks/>
          </p:cNvSpPr>
          <p:nvPr/>
        </p:nvSpPr>
        <p:spPr bwMode="auto">
          <a:xfrm>
            <a:off x="11002883" y="3872382"/>
            <a:ext cx="166641" cy="63164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19" name="Freeform 12">
            <a:extLst>
              <a:ext uri="{FF2B5EF4-FFF2-40B4-BE49-F238E27FC236}">
                <a16:creationId xmlns:a16="http://schemas.microsoft.com/office/drawing/2014/main" id="{08070A7F-EC7E-4CB4-A29F-2393F766879B}"/>
              </a:ext>
            </a:extLst>
          </p:cNvPr>
          <p:cNvSpPr>
            <a:spLocks/>
          </p:cNvSpPr>
          <p:nvPr/>
        </p:nvSpPr>
        <p:spPr bwMode="auto">
          <a:xfrm>
            <a:off x="11002884" y="4248512"/>
            <a:ext cx="161879" cy="255515"/>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20" name="Freeform 13">
            <a:extLst>
              <a:ext uri="{FF2B5EF4-FFF2-40B4-BE49-F238E27FC236}">
                <a16:creationId xmlns:a16="http://schemas.microsoft.com/office/drawing/2014/main" id="{E8EE6136-89E0-40AC-B102-5C5F9F82B4DB}"/>
              </a:ext>
            </a:extLst>
          </p:cNvPr>
          <p:cNvSpPr>
            <a:spLocks/>
          </p:cNvSpPr>
          <p:nvPr/>
        </p:nvSpPr>
        <p:spPr bwMode="auto">
          <a:xfrm>
            <a:off x="10848940" y="3551797"/>
            <a:ext cx="479290" cy="40628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21" name="Oval 20">
            <a:extLst>
              <a:ext uri="{FF2B5EF4-FFF2-40B4-BE49-F238E27FC236}">
                <a16:creationId xmlns:a16="http://schemas.microsoft.com/office/drawing/2014/main" id="{007AD335-6F0A-4046-A636-15639E531403}"/>
              </a:ext>
            </a:extLst>
          </p:cNvPr>
          <p:cNvSpPr>
            <a:spLocks noChangeArrowheads="1"/>
          </p:cNvSpPr>
          <p:nvPr/>
        </p:nvSpPr>
        <p:spPr bwMode="auto">
          <a:xfrm>
            <a:off x="11006058" y="3639085"/>
            <a:ext cx="163467" cy="16346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22" name="Freeform 17">
            <a:extLst>
              <a:ext uri="{FF2B5EF4-FFF2-40B4-BE49-F238E27FC236}">
                <a16:creationId xmlns:a16="http://schemas.microsoft.com/office/drawing/2014/main" id="{448752F8-7F26-495E-B629-7DA19E896E48}"/>
              </a:ext>
            </a:extLst>
          </p:cNvPr>
          <p:cNvSpPr>
            <a:spLocks/>
          </p:cNvSpPr>
          <p:nvPr/>
        </p:nvSpPr>
        <p:spPr bwMode="auto">
          <a:xfrm>
            <a:off x="11855130" y="4504027"/>
            <a:ext cx="212665" cy="140454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23" name="Freeform 18">
            <a:extLst>
              <a:ext uri="{FF2B5EF4-FFF2-40B4-BE49-F238E27FC236}">
                <a16:creationId xmlns:a16="http://schemas.microsoft.com/office/drawing/2014/main" id="{D056CA24-8CC3-4302-B75C-4F4D471115F8}"/>
              </a:ext>
            </a:extLst>
          </p:cNvPr>
          <p:cNvSpPr>
            <a:spLocks/>
          </p:cNvSpPr>
          <p:nvPr/>
        </p:nvSpPr>
        <p:spPr bwMode="auto">
          <a:xfrm>
            <a:off x="10091917" y="4504027"/>
            <a:ext cx="214253" cy="140454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pic>
        <p:nvPicPr>
          <p:cNvPr id="24" name="Picture 23" descr="https://mesosphere.com/wp-content/uploads/2016/04/logo-horizontal-styled.png">
            <a:extLst>
              <a:ext uri="{FF2B5EF4-FFF2-40B4-BE49-F238E27FC236}">
                <a16:creationId xmlns:a16="http://schemas.microsoft.com/office/drawing/2014/main" id="{9BE44393-5134-4DAA-9FAE-69486F0589AB}"/>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459363" y="4641821"/>
            <a:ext cx="970392" cy="112895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BDE63A9D-7920-4760-A66B-6FBCF197E067}"/>
              </a:ext>
            </a:extLst>
          </p:cNvPr>
          <p:cNvSpPr/>
          <p:nvPr/>
        </p:nvSpPr>
        <p:spPr>
          <a:xfrm>
            <a:off x="8133510" y="5961057"/>
            <a:ext cx="1625433" cy="658871"/>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r>
              <a:rPr lang="en-US" sz="3598" kern="0" dirty="0">
                <a:solidFill>
                  <a:srgbClr val="F1F1F1"/>
                </a:solidFill>
                <a:latin typeface="Segoe UI Semibold" panose="020B0702040204020203" pitchFamily="34" charset="0"/>
                <a:cs typeface="Segoe UI Semibold" panose="020B0702040204020203" pitchFamily="34" charset="0"/>
              </a:rPr>
              <a:t>DC/OS</a:t>
            </a:r>
            <a:endParaRPr lang="en-US" sz="3598" kern="0" dirty="0">
              <a:solidFill>
                <a:srgbClr val="F1F1F1"/>
              </a:solidFill>
            </a:endParaRPr>
          </a:p>
        </p:txBody>
      </p:sp>
      <p:sp>
        <p:nvSpPr>
          <p:cNvPr id="26" name="Rectangle 25">
            <a:extLst>
              <a:ext uri="{FF2B5EF4-FFF2-40B4-BE49-F238E27FC236}">
                <a16:creationId xmlns:a16="http://schemas.microsoft.com/office/drawing/2014/main" id="{0373F1B5-8119-40F1-979A-F00622F11640}"/>
              </a:ext>
            </a:extLst>
          </p:cNvPr>
          <p:cNvSpPr/>
          <p:nvPr/>
        </p:nvSpPr>
        <p:spPr>
          <a:xfrm>
            <a:off x="6220094" y="3408219"/>
            <a:ext cx="253739" cy="382308"/>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836" dirty="0">
                <a:solidFill>
                  <a:srgbClr val="FFFFFF"/>
                </a:solidFill>
              </a:rPr>
              <a:t> </a:t>
            </a:r>
          </a:p>
        </p:txBody>
      </p:sp>
      <p:sp>
        <p:nvSpPr>
          <p:cNvPr id="27" name="Rectangle 26">
            <a:extLst>
              <a:ext uri="{FF2B5EF4-FFF2-40B4-BE49-F238E27FC236}">
                <a16:creationId xmlns:a16="http://schemas.microsoft.com/office/drawing/2014/main" id="{2511F607-5647-43FB-99A5-AAA1DFFC245A}"/>
              </a:ext>
            </a:extLst>
          </p:cNvPr>
          <p:cNvSpPr/>
          <p:nvPr/>
        </p:nvSpPr>
        <p:spPr>
          <a:xfrm>
            <a:off x="6220094" y="3408219"/>
            <a:ext cx="253739" cy="382308"/>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836" dirty="0">
                <a:solidFill>
                  <a:srgbClr val="FFFFFF"/>
                </a:solidFill>
              </a:rPr>
              <a:t> </a:t>
            </a:r>
          </a:p>
        </p:txBody>
      </p:sp>
      <p:sp>
        <p:nvSpPr>
          <p:cNvPr id="28" name="Rectangle 27">
            <a:extLst>
              <a:ext uri="{FF2B5EF4-FFF2-40B4-BE49-F238E27FC236}">
                <a16:creationId xmlns:a16="http://schemas.microsoft.com/office/drawing/2014/main" id="{8D807ED0-E08B-41BF-98BE-E6B355F9AF1C}"/>
              </a:ext>
            </a:extLst>
          </p:cNvPr>
          <p:cNvSpPr/>
          <p:nvPr/>
        </p:nvSpPr>
        <p:spPr>
          <a:xfrm>
            <a:off x="6220094" y="3408219"/>
            <a:ext cx="253739" cy="382308"/>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836" dirty="0">
                <a:solidFill>
                  <a:srgbClr val="FFFFFF"/>
                </a:solidFill>
              </a:rPr>
              <a:t> </a:t>
            </a:r>
          </a:p>
        </p:txBody>
      </p:sp>
      <p:sp>
        <p:nvSpPr>
          <p:cNvPr id="29" name="Rectangle 28">
            <a:extLst>
              <a:ext uri="{FF2B5EF4-FFF2-40B4-BE49-F238E27FC236}">
                <a16:creationId xmlns:a16="http://schemas.microsoft.com/office/drawing/2014/main" id="{792C0D9C-F7B3-4A2E-8913-A3F782DDF517}"/>
              </a:ext>
            </a:extLst>
          </p:cNvPr>
          <p:cNvSpPr/>
          <p:nvPr/>
        </p:nvSpPr>
        <p:spPr>
          <a:xfrm>
            <a:off x="6220094" y="3408219"/>
            <a:ext cx="253739" cy="382308"/>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836" dirty="0">
                <a:solidFill>
                  <a:srgbClr val="FFFFFF"/>
                </a:solidFill>
              </a:rPr>
              <a:t> </a:t>
            </a:r>
          </a:p>
        </p:txBody>
      </p:sp>
      <p:sp>
        <p:nvSpPr>
          <p:cNvPr id="30" name="Rectangle 29">
            <a:extLst>
              <a:ext uri="{FF2B5EF4-FFF2-40B4-BE49-F238E27FC236}">
                <a16:creationId xmlns:a16="http://schemas.microsoft.com/office/drawing/2014/main" id="{E7681A56-3064-47CB-920D-2134374393FD}"/>
              </a:ext>
            </a:extLst>
          </p:cNvPr>
          <p:cNvSpPr/>
          <p:nvPr/>
        </p:nvSpPr>
        <p:spPr>
          <a:xfrm>
            <a:off x="6220094" y="3408219"/>
            <a:ext cx="253739" cy="382308"/>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836" dirty="0">
                <a:solidFill>
                  <a:srgbClr val="FFFFFF"/>
                </a:solidFill>
              </a:rPr>
              <a:t> </a:t>
            </a:r>
          </a:p>
        </p:txBody>
      </p:sp>
      <p:sp>
        <p:nvSpPr>
          <p:cNvPr id="31" name="Rectangle 30">
            <a:extLst>
              <a:ext uri="{FF2B5EF4-FFF2-40B4-BE49-F238E27FC236}">
                <a16:creationId xmlns:a16="http://schemas.microsoft.com/office/drawing/2014/main" id="{8CDBFDF8-BB71-4279-A089-F4C21E2B52C2}"/>
              </a:ext>
            </a:extLst>
          </p:cNvPr>
          <p:cNvSpPr/>
          <p:nvPr/>
        </p:nvSpPr>
        <p:spPr>
          <a:xfrm>
            <a:off x="6220094" y="3408219"/>
            <a:ext cx="253739" cy="382308"/>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1836" dirty="0">
                <a:solidFill>
                  <a:srgbClr val="FFFFFF"/>
                </a:solidFill>
              </a:rPr>
              <a:t> </a:t>
            </a:r>
          </a:p>
        </p:txBody>
      </p:sp>
      <p:sp>
        <p:nvSpPr>
          <p:cNvPr id="32" name="Freeform 11">
            <a:extLst>
              <a:ext uri="{FF2B5EF4-FFF2-40B4-BE49-F238E27FC236}">
                <a16:creationId xmlns:a16="http://schemas.microsoft.com/office/drawing/2014/main" id="{9BD10C7E-6316-4668-B1B1-986526AAF445}"/>
              </a:ext>
            </a:extLst>
          </p:cNvPr>
          <p:cNvSpPr>
            <a:spLocks/>
          </p:cNvSpPr>
          <p:nvPr/>
        </p:nvSpPr>
        <p:spPr bwMode="auto">
          <a:xfrm>
            <a:off x="6592426" y="3932689"/>
            <a:ext cx="166641" cy="63164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33" name="Freeform 13">
            <a:extLst>
              <a:ext uri="{FF2B5EF4-FFF2-40B4-BE49-F238E27FC236}">
                <a16:creationId xmlns:a16="http://schemas.microsoft.com/office/drawing/2014/main" id="{5D71C94C-E5F3-4364-85AE-C5888B74F042}"/>
              </a:ext>
            </a:extLst>
          </p:cNvPr>
          <p:cNvSpPr>
            <a:spLocks/>
          </p:cNvSpPr>
          <p:nvPr/>
        </p:nvSpPr>
        <p:spPr bwMode="auto">
          <a:xfrm>
            <a:off x="6432855" y="3574126"/>
            <a:ext cx="479290" cy="40628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34" name="Oval 33">
            <a:extLst>
              <a:ext uri="{FF2B5EF4-FFF2-40B4-BE49-F238E27FC236}">
                <a16:creationId xmlns:a16="http://schemas.microsoft.com/office/drawing/2014/main" id="{A69728CB-3FFD-40ED-997B-E8A13359D8CB}"/>
              </a:ext>
            </a:extLst>
          </p:cNvPr>
          <p:cNvSpPr>
            <a:spLocks noChangeArrowheads="1"/>
          </p:cNvSpPr>
          <p:nvPr/>
        </p:nvSpPr>
        <p:spPr bwMode="auto">
          <a:xfrm>
            <a:off x="6592426" y="3673204"/>
            <a:ext cx="163467" cy="16346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35" name="Freeform 18">
            <a:extLst>
              <a:ext uri="{FF2B5EF4-FFF2-40B4-BE49-F238E27FC236}">
                <a16:creationId xmlns:a16="http://schemas.microsoft.com/office/drawing/2014/main" id="{0864E586-6FD3-4FCA-84E8-1A86A09BF7C7}"/>
              </a:ext>
            </a:extLst>
          </p:cNvPr>
          <p:cNvSpPr>
            <a:spLocks/>
          </p:cNvSpPr>
          <p:nvPr/>
        </p:nvSpPr>
        <p:spPr bwMode="auto">
          <a:xfrm>
            <a:off x="5810435" y="4484490"/>
            <a:ext cx="214253" cy="140454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sp>
        <p:nvSpPr>
          <p:cNvPr id="36" name="Freeform 17">
            <a:extLst>
              <a:ext uri="{FF2B5EF4-FFF2-40B4-BE49-F238E27FC236}">
                <a16:creationId xmlns:a16="http://schemas.microsoft.com/office/drawing/2014/main" id="{CCB94B4A-6351-4106-9CBB-C89EE6E2EC60}"/>
              </a:ext>
            </a:extLst>
          </p:cNvPr>
          <p:cNvSpPr>
            <a:spLocks/>
          </p:cNvSpPr>
          <p:nvPr/>
        </p:nvSpPr>
        <p:spPr bwMode="auto">
          <a:xfrm>
            <a:off x="7374442" y="4516620"/>
            <a:ext cx="212665" cy="140454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endParaRPr lang="en-US" kern="0" dirty="0">
              <a:solidFill>
                <a:sysClr val="windowText" lastClr="000000"/>
              </a:solidFill>
            </a:endParaRPr>
          </a:p>
        </p:txBody>
      </p:sp>
      <p:pic>
        <p:nvPicPr>
          <p:cNvPr id="37" name="Picture 36">
            <a:extLst>
              <a:ext uri="{FF2B5EF4-FFF2-40B4-BE49-F238E27FC236}">
                <a16:creationId xmlns:a16="http://schemas.microsoft.com/office/drawing/2014/main" id="{1B60556E-D953-45E0-BAB6-FE452F1180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8907" y="4465837"/>
            <a:ext cx="1373103" cy="1332294"/>
          </a:xfrm>
          <a:prstGeom prst="rect">
            <a:avLst/>
          </a:prstGeom>
        </p:spPr>
      </p:pic>
      <p:sp>
        <p:nvSpPr>
          <p:cNvPr id="38" name="Rectangle 37">
            <a:extLst>
              <a:ext uri="{FF2B5EF4-FFF2-40B4-BE49-F238E27FC236}">
                <a16:creationId xmlns:a16="http://schemas.microsoft.com/office/drawing/2014/main" id="{1DEB9F59-6ABD-47D4-ABB1-BC22B6916AB6}"/>
              </a:ext>
            </a:extLst>
          </p:cNvPr>
          <p:cNvSpPr/>
          <p:nvPr/>
        </p:nvSpPr>
        <p:spPr>
          <a:xfrm>
            <a:off x="5355042" y="5919539"/>
            <a:ext cx="2606382" cy="658871"/>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49">
              <a:defRPr/>
            </a:pPr>
            <a:r>
              <a:rPr lang="en-US" sz="3598" kern="0" dirty="0">
                <a:solidFill>
                  <a:srgbClr val="F1F1F1"/>
                </a:solidFill>
                <a:latin typeface="Segoe UI Semibold" panose="020B0702040204020203" pitchFamily="34" charset="0"/>
                <a:cs typeface="Segoe UI Semibold" panose="020B0702040204020203" pitchFamily="34" charset="0"/>
              </a:rPr>
              <a:t>Kubernetes</a:t>
            </a:r>
            <a:endParaRPr lang="en-US" sz="3598" kern="0" dirty="0">
              <a:solidFill>
                <a:srgbClr val="F1F1F1"/>
              </a:solidFill>
            </a:endParaRPr>
          </a:p>
        </p:txBody>
      </p:sp>
      <p:pic>
        <p:nvPicPr>
          <p:cNvPr id="39" name="Picture 38">
            <a:extLst>
              <a:ext uri="{FF2B5EF4-FFF2-40B4-BE49-F238E27FC236}">
                <a16:creationId xmlns:a16="http://schemas.microsoft.com/office/drawing/2014/main" id="{71BFF051-0D18-419B-A959-E90AD04C7F10}"/>
              </a:ext>
            </a:extLst>
          </p:cNvPr>
          <p:cNvPicPr>
            <a:picLocks noChangeAspect="1"/>
          </p:cNvPicPr>
          <p:nvPr/>
        </p:nvPicPr>
        <p:blipFill>
          <a:blip r:embed="rId6"/>
          <a:stretch>
            <a:fillRect/>
          </a:stretch>
        </p:blipFill>
        <p:spPr>
          <a:xfrm>
            <a:off x="4648353" y="297821"/>
            <a:ext cx="1062959" cy="1062959"/>
          </a:xfrm>
          <a:prstGeom prst="rect">
            <a:avLst/>
          </a:prstGeom>
        </p:spPr>
      </p:pic>
      <p:pic>
        <p:nvPicPr>
          <p:cNvPr id="40" name="Picture 39" descr="Starbucks">
            <a:hlinkClick r:id="rId7" tooltip="&quot;Starbucks&quot; "/>
            <a:extLst>
              <a:ext uri="{FF2B5EF4-FFF2-40B4-BE49-F238E27FC236}">
                <a16:creationId xmlns:a16="http://schemas.microsoft.com/office/drawing/2014/main" id="{F0CEE145-D83C-41CD-B78C-77CC41D77DC0}"/>
              </a:ext>
            </a:extLst>
          </p:cNvPr>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940976" y="17899"/>
            <a:ext cx="1065713" cy="1065713"/>
          </a:xfrm>
          <a:prstGeom prst="rect">
            <a:avLst/>
          </a:prstGeom>
          <a:noFill/>
          <a:ln>
            <a:noFill/>
          </a:ln>
        </p:spPr>
      </p:pic>
      <p:pic>
        <p:nvPicPr>
          <p:cNvPr id="41" name="Picture 40" descr=" ">
            <a:hlinkClick r:id="rId10"/>
            <a:extLst>
              <a:ext uri="{FF2B5EF4-FFF2-40B4-BE49-F238E27FC236}">
                <a16:creationId xmlns:a16="http://schemas.microsoft.com/office/drawing/2014/main" id="{168B6398-9AA6-4C04-830A-7157CFB9ECB8}"/>
              </a:ext>
            </a:extLst>
          </p:cNvPr>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11012519" y="87623"/>
            <a:ext cx="1065713" cy="1104766"/>
          </a:xfrm>
          <a:prstGeom prst="rect">
            <a:avLst/>
          </a:prstGeom>
          <a:noFill/>
          <a:ln>
            <a:noFill/>
          </a:ln>
        </p:spPr>
      </p:pic>
      <p:pic>
        <p:nvPicPr>
          <p:cNvPr id="42" name="Picture 41" descr="Rakuten.com">
            <a:hlinkClick r:id="rId13" tooltip="&quot;Rakuten.com&quot; "/>
            <a:extLst>
              <a:ext uri="{FF2B5EF4-FFF2-40B4-BE49-F238E27FC236}">
                <a16:creationId xmlns:a16="http://schemas.microsoft.com/office/drawing/2014/main" id="{6BAB14F0-954B-4F88-A169-83B54EE20187}"/>
              </a:ext>
            </a:extLst>
          </p:cNvPr>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9850580" y="951807"/>
            <a:ext cx="1065713" cy="1065713"/>
          </a:xfrm>
          <a:prstGeom prst="rect">
            <a:avLst/>
          </a:prstGeom>
          <a:noFill/>
          <a:ln>
            <a:noFill/>
          </a:ln>
        </p:spPr>
      </p:pic>
      <p:pic>
        <p:nvPicPr>
          <p:cNvPr id="43" name="Picture 42" descr="Dell">
            <a:hlinkClick r:id="rId16" tooltip="&quot;Dell&quot; "/>
            <a:extLst>
              <a:ext uri="{FF2B5EF4-FFF2-40B4-BE49-F238E27FC236}">
                <a16:creationId xmlns:a16="http://schemas.microsoft.com/office/drawing/2014/main" id="{FF1FAF1D-F14F-4A21-A2A7-20CFBFCA8EC2}"/>
              </a:ext>
            </a:extLst>
          </p:cNvPr>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9268158" y="105286"/>
            <a:ext cx="897967" cy="820275"/>
          </a:xfrm>
          <a:prstGeom prst="rect">
            <a:avLst/>
          </a:prstGeom>
          <a:noFill/>
          <a:ln>
            <a:noFill/>
          </a:ln>
        </p:spPr>
      </p:pic>
      <p:pic>
        <p:nvPicPr>
          <p:cNvPr id="44" name="Picture 43" descr="Citrix Systems">
            <a:hlinkClick r:id="rId19" tooltip="&quot;Citrix Systems&quot; "/>
            <a:extLst>
              <a:ext uri="{FF2B5EF4-FFF2-40B4-BE49-F238E27FC236}">
                <a16:creationId xmlns:a16="http://schemas.microsoft.com/office/drawing/2014/main" id="{4A772CE9-7E90-40BC-845B-727EBCE75AAC}"/>
              </a:ext>
            </a:extLst>
          </p:cNvPr>
          <p:cNvPicPr/>
          <p:nvPr/>
        </p:nvPicPr>
        <p:blipFill>
          <a:blip r:embed="rId20" r:link="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1755" y="722362"/>
            <a:ext cx="1628668" cy="1375125"/>
          </a:xfrm>
          <a:prstGeom prst="rect">
            <a:avLst/>
          </a:prstGeom>
          <a:noFill/>
          <a:ln>
            <a:noFill/>
          </a:ln>
        </p:spPr>
      </p:pic>
      <p:pic>
        <p:nvPicPr>
          <p:cNvPr id="45" name="Picture 44">
            <a:extLst>
              <a:ext uri="{FF2B5EF4-FFF2-40B4-BE49-F238E27FC236}">
                <a16:creationId xmlns:a16="http://schemas.microsoft.com/office/drawing/2014/main" id="{920966A5-3347-456C-8243-DA753052451F}"/>
              </a:ext>
            </a:extLst>
          </p:cNvPr>
          <p:cNvPicPr>
            <a:picLocks noChangeAspect="1"/>
          </p:cNvPicPr>
          <p:nvPr/>
        </p:nvPicPr>
        <p:blipFill>
          <a:blip r:embed="rId22"/>
          <a:stretch>
            <a:fillRect/>
          </a:stretch>
        </p:blipFill>
        <p:spPr>
          <a:xfrm>
            <a:off x="7203955" y="341076"/>
            <a:ext cx="1821325" cy="472426"/>
          </a:xfrm>
          <a:prstGeom prst="rect">
            <a:avLst/>
          </a:prstGeom>
        </p:spPr>
      </p:pic>
      <p:pic>
        <p:nvPicPr>
          <p:cNvPr id="46" name="Picture 45" descr="eBay">
            <a:hlinkClick r:id="rId23" tooltip="&quot;eBay&quot; "/>
            <a:extLst>
              <a:ext uri="{FF2B5EF4-FFF2-40B4-BE49-F238E27FC236}">
                <a16:creationId xmlns:a16="http://schemas.microsoft.com/office/drawing/2014/main" id="{F42C08A8-FFA5-4D98-B4C9-3F2A8E09EB34}"/>
              </a:ext>
            </a:extLst>
          </p:cNvPr>
          <p:cNvPicPr/>
          <p:nvPr/>
        </p:nvPicPr>
        <p:blipFill>
          <a:blip r:embed="rId24" r:link="rId25">
            <a:clrChange>
              <a:clrFrom>
                <a:srgbClr val="EFEEEA"/>
              </a:clrFrom>
              <a:clrTo>
                <a:srgbClr val="EFEEEA">
                  <a:alpha val="0"/>
                </a:srgbClr>
              </a:clrTo>
            </a:clrChange>
            <a:extLst>
              <a:ext uri="{28A0092B-C50C-407E-A947-70E740481C1C}">
                <a14:useLocalDpi xmlns:a14="http://schemas.microsoft.com/office/drawing/2010/main" val="0"/>
              </a:ext>
            </a:extLst>
          </a:blip>
          <a:srcRect/>
          <a:stretch>
            <a:fillRect/>
          </a:stretch>
        </p:blipFill>
        <p:spPr bwMode="auto">
          <a:xfrm>
            <a:off x="8085285" y="900790"/>
            <a:ext cx="1065713" cy="1065713"/>
          </a:xfrm>
          <a:prstGeom prst="rect">
            <a:avLst/>
          </a:prstGeom>
          <a:noFill/>
          <a:ln>
            <a:noFill/>
          </a:ln>
        </p:spPr>
      </p:pic>
    </p:spTree>
    <p:extLst>
      <p:ext uri="{BB962C8B-B14F-4D97-AF65-F5344CB8AC3E}">
        <p14:creationId xmlns:p14="http://schemas.microsoft.com/office/powerpoint/2010/main" val="2895123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7"/>
            <a:ext cx="11161535" cy="4837222"/>
          </a:xfrm>
        </p:spPr>
        <p:txBody>
          <a:bodyPr/>
          <a:lstStyle/>
          <a:p>
            <a:pPr marL="457200" indent="-457200">
              <a:buFont typeface="Arial" panose="020B0604020202020204" pitchFamily="34" charset="0"/>
              <a:buChar char="•"/>
            </a:pPr>
            <a:r>
              <a:rPr lang="en-US" dirty="0"/>
              <a:t>Managed delivery of optimized container hosting solution</a:t>
            </a:r>
          </a:p>
          <a:p>
            <a:pPr marL="457200" indent="-457200">
              <a:buFont typeface="Arial" panose="020B0604020202020204" pitchFamily="34" charset="0"/>
              <a:buChar char="•"/>
            </a:pPr>
            <a:r>
              <a:rPr lang="en-US" dirty="0"/>
              <a:t>Manage container applications using popular open source tooling</a:t>
            </a:r>
          </a:p>
          <a:p>
            <a:pPr marL="457200" indent="-457200">
              <a:buFont typeface="Arial" panose="020B0604020202020204" pitchFamily="34" charset="0"/>
              <a:buChar char="•"/>
            </a:pPr>
            <a:r>
              <a:rPr lang="en-US" dirty="0"/>
              <a:t>Scale &amp; orchestrate using Mesosphere DC/OS, Swarm, or Kubernetes</a:t>
            </a:r>
          </a:p>
          <a:p>
            <a:pPr marL="457200" indent="-457200">
              <a:buFont typeface="Arial" panose="020B0604020202020204" pitchFamily="34" charset="0"/>
              <a:buChar char="•"/>
            </a:pPr>
            <a:r>
              <a:rPr lang="en-US" dirty="0"/>
              <a:t>Migrate container workloads to and from Azure</a:t>
            </a:r>
          </a:p>
          <a:p>
            <a:pPr marL="457200" indent="-457200">
              <a:buFont typeface="Arial" panose="020B0604020202020204" pitchFamily="34" charset="0"/>
              <a:buChar char="•"/>
            </a:pPr>
            <a:r>
              <a:rPr lang="en-US" dirty="0"/>
              <a:t>Full support from Microsoft / Docker / Mesosphere  </a:t>
            </a:r>
          </a:p>
          <a:p>
            <a:pPr marL="457200" indent="-457200">
              <a:buFont typeface="Arial" panose="020B0604020202020204" pitchFamily="34" charset="0"/>
              <a:buChar char="•"/>
            </a:pPr>
            <a:r>
              <a:rPr lang="en-US" dirty="0"/>
              <a:t>Leverage Azure Platform capabilities</a:t>
            </a:r>
          </a:p>
          <a:p>
            <a:pPr marL="800100" lvl="1" indent="-342900">
              <a:spcBef>
                <a:spcPts val="200"/>
              </a:spcBef>
              <a:buFont typeface="Arial" panose="020B0604020202020204" pitchFamily="34" charset="0"/>
              <a:buChar char="•"/>
            </a:pPr>
            <a:r>
              <a:rPr lang="en-US" sz="2000" dirty="0"/>
              <a:t>Azure Resource Manager</a:t>
            </a:r>
          </a:p>
          <a:p>
            <a:pPr marL="800100" lvl="1" indent="-342900">
              <a:spcBef>
                <a:spcPts val="200"/>
              </a:spcBef>
              <a:buFont typeface="Arial" panose="020B0604020202020204" pitchFamily="34" charset="0"/>
              <a:buChar char="•"/>
            </a:pPr>
            <a:r>
              <a:rPr lang="en-US" sz="2000" dirty="0"/>
              <a:t>VM Scale Sets</a:t>
            </a:r>
          </a:p>
          <a:p>
            <a:pPr marL="800100" lvl="1" indent="-342900">
              <a:spcBef>
                <a:spcPts val="200"/>
              </a:spcBef>
              <a:buFont typeface="Arial" panose="020B0604020202020204" pitchFamily="34" charset="0"/>
              <a:buChar char="•"/>
            </a:pPr>
            <a:r>
              <a:rPr lang="en-US" sz="2000" dirty="0"/>
              <a:t>Networking</a:t>
            </a:r>
          </a:p>
          <a:p>
            <a:pPr marL="800100" lvl="1" indent="-342900">
              <a:spcBef>
                <a:spcPts val="200"/>
              </a:spcBef>
              <a:buFont typeface="Arial" panose="020B0604020202020204" pitchFamily="34" charset="0"/>
              <a:buChar char="•"/>
            </a:pPr>
            <a:r>
              <a:rPr lang="en-US" sz="2000" dirty="0"/>
              <a:t>Security</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a:xfrm>
            <a:off x="228600" y="154173"/>
            <a:ext cx="11734800" cy="640080"/>
          </a:xfrm>
        </p:spPr>
        <p:txBody>
          <a:bodyPr/>
          <a:lstStyle/>
          <a:p>
            <a:r>
              <a:rPr lang="en-US" dirty="0"/>
              <a:t>Introduction to ACS</a:t>
            </a:r>
          </a:p>
        </p:txBody>
      </p:sp>
      <p:grpSp>
        <p:nvGrpSpPr>
          <p:cNvPr id="47" name="Group 46">
            <a:extLst>
              <a:ext uri="{FF2B5EF4-FFF2-40B4-BE49-F238E27FC236}">
                <a16:creationId xmlns:a16="http://schemas.microsoft.com/office/drawing/2014/main" id="{1B53DD1E-2CD5-4BD2-B4B0-2E26D6AD51B8}"/>
              </a:ext>
            </a:extLst>
          </p:cNvPr>
          <p:cNvGrpSpPr/>
          <p:nvPr/>
        </p:nvGrpSpPr>
        <p:grpSpPr>
          <a:xfrm>
            <a:off x="9232642" y="3540642"/>
            <a:ext cx="2198133" cy="2407656"/>
            <a:chOff x="7527752" y="411348"/>
            <a:chExt cx="4396888" cy="4815997"/>
          </a:xfrm>
        </p:grpSpPr>
        <p:pic>
          <p:nvPicPr>
            <p:cNvPr id="49" name="Picture 48">
              <a:extLst>
                <a:ext uri="{FF2B5EF4-FFF2-40B4-BE49-F238E27FC236}">
                  <a16:creationId xmlns:a16="http://schemas.microsoft.com/office/drawing/2014/main" id="{896A2040-E56F-4D4A-8DD3-ED3FE177FC8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37991"/>
            <a:stretch/>
          </p:blipFill>
          <p:spPr>
            <a:xfrm>
              <a:off x="8479086" y="4272093"/>
              <a:ext cx="1922888" cy="955252"/>
            </a:xfrm>
            <a:prstGeom prst="rect">
              <a:avLst/>
            </a:prstGeom>
          </p:spPr>
        </p:pic>
        <p:pic>
          <p:nvPicPr>
            <p:cNvPr id="50" name="Picture 49">
              <a:extLst>
                <a:ext uri="{FF2B5EF4-FFF2-40B4-BE49-F238E27FC236}">
                  <a16:creationId xmlns:a16="http://schemas.microsoft.com/office/drawing/2014/main" id="{7F3749E0-CF8E-4316-BE3B-85514CAE5C1B}"/>
                </a:ext>
              </a:extLst>
            </p:cNvPr>
            <p:cNvPicPr>
              <a:picLocks noChangeAspect="1"/>
            </p:cNvPicPr>
            <p:nvPr/>
          </p:nvPicPr>
          <p:blipFill>
            <a:blip r:embed="rId5"/>
            <a:stretch>
              <a:fillRect/>
            </a:stretch>
          </p:blipFill>
          <p:spPr>
            <a:xfrm>
              <a:off x="7527752" y="411348"/>
              <a:ext cx="4396888" cy="4162368"/>
            </a:xfrm>
            <a:prstGeom prst="rect">
              <a:avLst/>
            </a:prstGeom>
          </p:spPr>
        </p:pic>
        <p:pic>
          <p:nvPicPr>
            <p:cNvPr id="51" name="Picture 50" descr="http://blog.docker.com/media/docker-whales-transparent.png">
              <a:extLst>
                <a:ext uri="{FF2B5EF4-FFF2-40B4-BE49-F238E27FC236}">
                  <a16:creationId xmlns:a16="http://schemas.microsoft.com/office/drawing/2014/main" id="{9CA1AC22-AF8D-4981-920F-98258737FA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80783" y="2710266"/>
              <a:ext cx="1558894" cy="1298030"/>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Image result for kubernetes logo">
            <a:extLst>
              <a:ext uri="{FF2B5EF4-FFF2-40B4-BE49-F238E27FC236}">
                <a16:creationId xmlns:a16="http://schemas.microsoft.com/office/drawing/2014/main" id="{E29DE224-B67F-4647-85A9-50B38E7CA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2095" y="4675264"/>
            <a:ext cx="877181" cy="66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7207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2ADBE2-FC56-43CD-B474-385C47FF8CD8}"/>
              </a:ext>
            </a:extLst>
          </p:cNvPr>
          <p:cNvSpPr>
            <a:spLocks noGrp="1"/>
          </p:cNvSpPr>
          <p:nvPr>
            <p:ph type="body" sz="quarter" idx="10"/>
          </p:nvPr>
        </p:nvSpPr>
        <p:spPr>
          <a:xfrm>
            <a:off x="269240" y="1333557"/>
            <a:ext cx="11161535" cy="707886"/>
          </a:xfrm>
        </p:spPr>
        <p:txBody>
          <a:bodyPr/>
          <a:lstStyle/>
          <a:p>
            <a:pPr marL="457200" indent="-457200">
              <a:buFont typeface="Arial" panose="020B0604020202020204" pitchFamily="34" charset="0"/>
              <a:buChar char="•"/>
            </a:pPr>
            <a:r>
              <a:rPr lang="en-US" dirty="0"/>
              <a:t>Deploy using the Portal, CLI, or ARM</a:t>
            </a:r>
          </a:p>
        </p:txBody>
      </p:sp>
      <p:sp>
        <p:nvSpPr>
          <p:cNvPr id="3" name="Title 2">
            <a:extLst>
              <a:ext uri="{FF2B5EF4-FFF2-40B4-BE49-F238E27FC236}">
                <a16:creationId xmlns:a16="http://schemas.microsoft.com/office/drawing/2014/main" id="{D986E608-65EA-4C80-94F2-FB11B59A9CEB}"/>
              </a:ext>
            </a:extLst>
          </p:cNvPr>
          <p:cNvSpPr>
            <a:spLocks noGrp="1"/>
          </p:cNvSpPr>
          <p:nvPr>
            <p:ph type="title"/>
          </p:nvPr>
        </p:nvSpPr>
        <p:spPr>
          <a:xfrm>
            <a:off x="228600" y="154173"/>
            <a:ext cx="11734800" cy="640080"/>
          </a:xfrm>
        </p:spPr>
        <p:txBody>
          <a:bodyPr/>
          <a:lstStyle/>
          <a:p>
            <a:r>
              <a:rPr lang="en-US" dirty="0"/>
              <a:t>Introduction to ACS</a:t>
            </a:r>
          </a:p>
        </p:txBody>
      </p:sp>
      <p:pic>
        <p:nvPicPr>
          <p:cNvPr id="9" name="Picture 8" descr="Screen Clipping">
            <a:extLst>
              <a:ext uri="{FF2B5EF4-FFF2-40B4-BE49-F238E27FC236}">
                <a16:creationId xmlns:a16="http://schemas.microsoft.com/office/drawing/2014/main" id="{901B2002-D1FF-4821-80FA-C40EA1C9DC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331" y="2516935"/>
            <a:ext cx="3970635" cy="3607669"/>
          </a:xfrm>
          <a:prstGeom prst="rect">
            <a:avLst/>
          </a:prstGeom>
        </p:spPr>
      </p:pic>
      <p:pic>
        <p:nvPicPr>
          <p:cNvPr id="10" name="Picture 9">
            <a:extLst>
              <a:ext uri="{FF2B5EF4-FFF2-40B4-BE49-F238E27FC236}">
                <a16:creationId xmlns:a16="http://schemas.microsoft.com/office/drawing/2014/main" id="{3BB31126-E972-40CB-A6FB-8C8C10F24F04}"/>
              </a:ext>
            </a:extLst>
          </p:cNvPr>
          <p:cNvPicPr>
            <a:picLocks noChangeAspect="1"/>
          </p:cNvPicPr>
          <p:nvPr/>
        </p:nvPicPr>
        <p:blipFill>
          <a:blip r:embed="rId4"/>
          <a:stretch>
            <a:fillRect/>
          </a:stretch>
        </p:blipFill>
        <p:spPr>
          <a:xfrm>
            <a:off x="7295692" y="291836"/>
            <a:ext cx="4852109" cy="5629860"/>
          </a:xfrm>
          <a:prstGeom prst="rect">
            <a:avLst/>
          </a:prstGeom>
        </p:spPr>
      </p:pic>
      <p:pic>
        <p:nvPicPr>
          <p:cNvPr id="11" name="Picture 10">
            <a:extLst>
              <a:ext uri="{FF2B5EF4-FFF2-40B4-BE49-F238E27FC236}">
                <a16:creationId xmlns:a16="http://schemas.microsoft.com/office/drawing/2014/main" id="{434B690E-130D-4655-8487-CD35969CDB6C}"/>
              </a:ext>
            </a:extLst>
          </p:cNvPr>
          <p:cNvPicPr>
            <a:picLocks noChangeAspect="1"/>
          </p:cNvPicPr>
          <p:nvPr/>
        </p:nvPicPr>
        <p:blipFill>
          <a:blip r:embed="rId5"/>
          <a:stretch>
            <a:fillRect/>
          </a:stretch>
        </p:blipFill>
        <p:spPr>
          <a:xfrm>
            <a:off x="4043613" y="2580747"/>
            <a:ext cx="5551439" cy="4231775"/>
          </a:xfrm>
          <a:prstGeom prst="rect">
            <a:avLst/>
          </a:prstGeom>
        </p:spPr>
      </p:pic>
    </p:spTree>
    <p:extLst>
      <p:ext uri="{BB962C8B-B14F-4D97-AF65-F5344CB8AC3E}">
        <p14:creationId xmlns:p14="http://schemas.microsoft.com/office/powerpoint/2010/main" val="23171861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5AB144-4216-4FBA-9563-73C96657AB11}"/>
              </a:ext>
            </a:extLst>
          </p:cNvPr>
          <p:cNvSpPr>
            <a:spLocks noGrp="1"/>
          </p:cNvSpPr>
          <p:nvPr>
            <p:ph type="body" sz="quarter" idx="10"/>
          </p:nvPr>
        </p:nvSpPr>
        <p:spPr>
          <a:xfrm>
            <a:off x="269240" y="1333558"/>
            <a:ext cx="11653523" cy="4811574"/>
          </a:xfrm>
        </p:spPr>
        <p:txBody>
          <a:bodyPr/>
          <a:lstStyle/>
          <a:p>
            <a:pPr marL="457200" indent="-457200">
              <a:buFont typeface="Arial" panose="020B0604020202020204" pitchFamily="34" charset="0"/>
              <a:buChar char="•"/>
            </a:pPr>
            <a:r>
              <a:rPr lang="en-US" dirty="0"/>
              <a:t>Generates ARM templates for Azure Container Service clusters</a:t>
            </a:r>
          </a:p>
          <a:p>
            <a:pPr marL="457200" indent="-457200">
              <a:buFont typeface="Arial" panose="020B0604020202020204" pitchFamily="34" charset="0"/>
              <a:buChar char="•"/>
            </a:pPr>
            <a:r>
              <a:rPr lang="en-US" dirty="0"/>
              <a:t>Go based tool can be run in Docker or natively on Windows, OS X, Linux</a:t>
            </a:r>
          </a:p>
          <a:p>
            <a:pPr marL="457200" indent="-457200">
              <a:buFont typeface="Arial" panose="020B0604020202020204" pitchFamily="34" charset="0"/>
              <a:buChar char="•"/>
            </a:pPr>
            <a:r>
              <a:rPr lang="en-US" dirty="0"/>
              <a:t>Cluster defined by a JSON cluster definition file</a:t>
            </a:r>
          </a:p>
          <a:p>
            <a:pPr marL="457200" indent="-457200">
              <a:buFont typeface="Arial" panose="020B0604020202020204" pitchFamily="34" charset="0"/>
              <a:buChar char="•"/>
            </a:pPr>
            <a:r>
              <a:rPr lang="en-US" dirty="0"/>
              <a:t>Output is an ARM template for deploying ACS into Azure</a:t>
            </a:r>
          </a:p>
          <a:p>
            <a:pPr marL="457200" indent="-457200">
              <a:buFont typeface="Arial" panose="020B0604020202020204" pitchFamily="34" charset="0"/>
              <a:buChar char="•"/>
            </a:pPr>
            <a:r>
              <a:rPr lang="en-US" dirty="0"/>
              <a:t>Deploy via Azure CLI or PowerShell</a:t>
            </a:r>
          </a:p>
          <a:p>
            <a:pPr marL="457200" indent="-457200">
              <a:buFont typeface="Arial" panose="020B0604020202020204" pitchFamily="34" charset="0"/>
              <a:buChar char="•"/>
            </a:pPr>
            <a:r>
              <a:rPr lang="en-US" dirty="0"/>
              <a:t>Some of the customization options:</a:t>
            </a:r>
          </a:p>
          <a:p>
            <a:pPr marL="800100" lvl="1" indent="-342900">
              <a:buFont typeface="Arial" panose="020B0604020202020204" pitchFamily="34" charset="0"/>
              <a:buChar char="•"/>
            </a:pPr>
            <a:r>
              <a:rPr lang="en-US" sz="2000" dirty="0"/>
              <a:t>Choice of DC/OS, Kubernetes, or Swarm orchestrators</a:t>
            </a:r>
          </a:p>
          <a:p>
            <a:pPr marL="800100" lvl="1" indent="-342900">
              <a:buFont typeface="Arial" panose="020B0604020202020204" pitchFamily="34" charset="0"/>
              <a:buChar char="•"/>
            </a:pPr>
            <a:r>
              <a:rPr lang="en-US" sz="2000" dirty="0"/>
              <a:t>Docker cluster sizes of 1200</a:t>
            </a:r>
          </a:p>
          <a:p>
            <a:pPr marL="800100" lvl="1" indent="-342900">
              <a:buFont typeface="Arial" panose="020B0604020202020204" pitchFamily="34" charset="0"/>
              <a:buChar char="•"/>
            </a:pPr>
            <a:r>
              <a:rPr lang="en-US" sz="2000" dirty="0"/>
              <a:t>Custom VNET</a:t>
            </a:r>
            <a:endParaRPr lang="en-US" dirty="0"/>
          </a:p>
        </p:txBody>
      </p:sp>
      <p:sp>
        <p:nvSpPr>
          <p:cNvPr id="3" name="Title 2">
            <a:extLst>
              <a:ext uri="{FF2B5EF4-FFF2-40B4-BE49-F238E27FC236}">
                <a16:creationId xmlns:a16="http://schemas.microsoft.com/office/drawing/2014/main" id="{A86F6F72-3F74-4486-962F-F15EF07F929D}"/>
              </a:ext>
            </a:extLst>
          </p:cNvPr>
          <p:cNvSpPr>
            <a:spLocks noGrp="1"/>
          </p:cNvSpPr>
          <p:nvPr>
            <p:ph type="title"/>
          </p:nvPr>
        </p:nvSpPr>
        <p:spPr/>
        <p:txBody>
          <a:bodyPr/>
          <a:lstStyle/>
          <a:p>
            <a:r>
              <a:rPr lang="en-US" dirty="0"/>
              <a:t>ACS-Engine Overview</a:t>
            </a:r>
          </a:p>
        </p:txBody>
      </p:sp>
      <p:sp>
        <p:nvSpPr>
          <p:cNvPr id="4" name="TextBox 3">
            <a:extLst>
              <a:ext uri="{FF2B5EF4-FFF2-40B4-BE49-F238E27FC236}">
                <a16:creationId xmlns:a16="http://schemas.microsoft.com/office/drawing/2014/main" id="{5A2D37F1-22A8-46D2-A1E9-B6583779C162}"/>
              </a:ext>
            </a:extLst>
          </p:cNvPr>
          <p:cNvSpPr txBox="1"/>
          <p:nvPr/>
        </p:nvSpPr>
        <p:spPr>
          <a:xfrm>
            <a:off x="6358271" y="4247169"/>
            <a:ext cx="5114260" cy="2554545"/>
          </a:xfrm>
          <a:prstGeom prst="rect">
            <a:avLst/>
          </a:prstGeom>
          <a:noFill/>
        </p:spPr>
        <p:txBody>
          <a:bodyPr wrap="square" rtlCol="0">
            <a:spAutoFit/>
          </a:bodyPr>
          <a:lstStyle/>
          <a:p>
            <a:pPr marL="800100" lvl="1" indent="-342900">
              <a:buFont typeface="Arial" panose="020B0604020202020204" pitchFamily="34" charset="0"/>
              <a:buChar char="•"/>
            </a:pPr>
            <a:r>
              <a:rPr lang="en-US" sz="2000" dirty="0">
                <a:solidFill>
                  <a:schemeClr val="tx2"/>
                </a:solidFill>
                <a:latin typeface="+mj-lt"/>
              </a:rPr>
              <a:t>Multiple agent pools where each agent pool can specify:</a:t>
            </a:r>
          </a:p>
          <a:p>
            <a:pPr marL="1257300" lvl="2" indent="-342900">
              <a:buFont typeface="Arial" panose="020B0604020202020204" pitchFamily="34" charset="0"/>
              <a:buChar char="•"/>
            </a:pPr>
            <a:r>
              <a:rPr lang="en-US" sz="2000" dirty="0">
                <a:solidFill>
                  <a:schemeClr val="tx2"/>
                </a:solidFill>
                <a:latin typeface="+mj-lt"/>
              </a:rPr>
              <a:t>standard or premium VM Sizes</a:t>
            </a:r>
          </a:p>
          <a:p>
            <a:pPr marL="1257300" lvl="2" indent="-342900">
              <a:buFont typeface="Arial" panose="020B0604020202020204" pitchFamily="34" charset="0"/>
              <a:buChar char="•"/>
            </a:pPr>
            <a:r>
              <a:rPr lang="en-US" sz="2000" dirty="0">
                <a:solidFill>
                  <a:schemeClr val="tx2"/>
                </a:solidFill>
                <a:latin typeface="+mj-lt"/>
              </a:rPr>
              <a:t>node count</a:t>
            </a:r>
          </a:p>
          <a:p>
            <a:pPr marL="1257300" lvl="2" indent="-342900">
              <a:buFont typeface="Arial" panose="020B0604020202020204" pitchFamily="34" charset="0"/>
              <a:buChar char="•"/>
            </a:pPr>
            <a:r>
              <a:rPr lang="en-US" sz="2000" dirty="0">
                <a:solidFill>
                  <a:schemeClr val="tx2"/>
                </a:solidFill>
                <a:latin typeface="+mj-lt"/>
              </a:rPr>
              <a:t>Virtual Machine Scale Sets or Availability Sets</a:t>
            </a:r>
          </a:p>
          <a:p>
            <a:pPr marL="1257300" lvl="2" indent="-342900">
              <a:buFont typeface="Arial" panose="020B0604020202020204" pitchFamily="34" charset="0"/>
              <a:buChar char="•"/>
            </a:pPr>
            <a:r>
              <a:rPr lang="en-US" sz="2000" dirty="0">
                <a:solidFill>
                  <a:schemeClr val="tx2"/>
                </a:solidFill>
                <a:latin typeface="+mj-lt"/>
              </a:rPr>
              <a:t>Storage Account Disks or Managed Disks (under private preview)</a:t>
            </a:r>
          </a:p>
        </p:txBody>
      </p:sp>
    </p:spTree>
    <p:extLst>
      <p:ext uri="{BB962C8B-B14F-4D97-AF65-F5344CB8AC3E}">
        <p14:creationId xmlns:p14="http://schemas.microsoft.com/office/powerpoint/2010/main" val="1228656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6FD427E-265B-4959-92FD-1619B41DD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bwMode="auto">
          <a:xfrm>
            <a:off x="79232" y="3429000"/>
            <a:ext cx="8666736" cy="3319673"/>
          </a:xfrm>
          <a:prstGeom prst="rect">
            <a:avLst/>
          </a:prstGeom>
          <a:gradFill flip="none" rotWithShape="1">
            <a:gsLst>
              <a:gs pos="0">
                <a:schemeClr val="accent4">
                  <a:lumMod val="50000"/>
                  <a:alpha val="87000"/>
                </a:schemeClr>
              </a:gs>
              <a:gs pos="100000">
                <a:srgbClr val="000000">
                  <a:alpha val="59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38076" y="3429000"/>
            <a:ext cx="8378799" cy="235168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b="1" spc="-39" dirty="0">
                <a:latin typeface="Overpass" panose="020B0604020202020204" charset="0"/>
                <a:cs typeface="Calibri" panose="020F0502020204030204" pitchFamily="34" charset="0"/>
              </a:rPr>
              <a:t>Azure Linux Migration Workshop</a:t>
            </a:r>
          </a:p>
          <a:p>
            <a:pPr defTabSz="914192"/>
            <a:r>
              <a:rPr lang="en-US" sz="2800" spc="-39" dirty="0">
                <a:latin typeface="Overpass" panose="020B0604020202020204" charset="0"/>
                <a:cs typeface="Calibri" panose="020F0502020204030204" pitchFamily="34" charset="0"/>
              </a:rPr>
              <a:t>Analyzing, Migrating, Deploying &amp; Modernizing Linux workloads in Microsoft Azure</a:t>
            </a:r>
          </a:p>
          <a:p>
            <a:pPr defTabSz="914192"/>
            <a:endParaRPr lang="en-US" sz="2800" b="1" spc="-39" dirty="0">
              <a:latin typeface="Overpass" panose="020B0604020202020204" charset="0"/>
              <a:cs typeface="Calibri" panose="020F0502020204030204" pitchFamily="34" charset="0"/>
            </a:endParaRPr>
          </a:p>
          <a:p>
            <a:pPr defTabSz="914192"/>
            <a:r>
              <a:rPr lang="en-US" sz="2800" spc="-39" dirty="0">
                <a:latin typeface="Overpass" panose="020B0604020202020204" charset="0"/>
                <a:cs typeface="Calibri" panose="020F0502020204030204" pitchFamily="34" charset="0"/>
              </a:rPr>
              <a:t>Toronto, ON – January 16 / 2018</a:t>
            </a:r>
            <a:endParaRPr lang="en-US" sz="4400" spc="-39" dirty="0">
              <a:latin typeface="Overpass" panose="020B0604020202020204" charset="0"/>
              <a:cs typeface="Calibri" panose="020F0502020204030204" pitchFamily="34" charset="0"/>
            </a:endParaRPr>
          </a:p>
        </p:txBody>
      </p:sp>
      <p:sp>
        <p:nvSpPr>
          <p:cNvPr id="6" name="Title 2"/>
          <p:cNvSpPr txBox="1">
            <a:spLocks/>
          </p:cNvSpPr>
          <p:nvPr/>
        </p:nvSpPr>
        <p:spPr>
          <a:xfrm>
            <a:off x="238076" y="5780688"/>
            <a:ext cx="8378798" cy="824443"/>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2400" spc="-29" dirty="0">
                <a:latin typeface="Overpass" panose="020B0604020202020204" charset="0"/>
              </a:rPr>
              <a:t>Program Leads:</a:t>
            </a:r>
          </a:p>
          <a:p>
            <a:pPr defTabSz="914192"/>
            <a:r>
              <a:rPr lang="en-US" sz="2400" spc="-29" dirty="0">
                <a:latin typeface="Overpass" panose="020B0604020202020204" charset="0"/>
              </a:rPr>
              <a:t>Stuart Kirk &amp; Sean Mikha</a:t>
            </a:r>
          </a:p>
        </p:txBody>
      </p:sp>
      <p:pic>
        <p:nvPicPr>
          <p:cNvPr id="9" name="Picture 8">
            <a:extLst>
              <a:ext uri="{FF2B5EF4-FFF2-40B4-BE49-F238E27FC236}">
                <a16:creationId xmlns:a16="http://schemas.microsoft.com/office/drawing/2014/main" id="{3ADFBD76-FD75-41AE-8446-2AE145979C1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80"/>
          <a:stretch/>
        </p:blipFill>
        <p:spPr bwMode="invGray">
          <a:xfrm>
            <a:off x="172640" y="168009"/>
            <a:ext cx="1421436" cy="300619"/>
          </a:xfrm>
          <a:prstGeom prst="rect">
            <a:avLst/>
          </a:prstGeom>
        </p:spPr>
      </p:pic>
      <p:pic>
        <p:nvPicPr>
          <p:cNvPr id="11" name="Picture 10">
            <a:extLst>
              <a:ext uri="{FF2B5EF4-FFF2-40B4-BE49-F238E27FC236}">
                <a16:creationId xmlns:a16="http://schemas.microsoft.com/office/drawing/2014/main" id="{06DA918E-F7B8-425A-8592-A4FC9B1C2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3541" y="168008"/>
            <a:ext cx="2485819" cy="1471605"/>
          </a:xfrm>
          <a:prstGeom prst="rect">
            <a:avLst/>
          </a:prstGeom>
        </p:spPr>
      </p:pic>
    </p:spTree>
    <p:extLst>
      <p:ext uri="{BB962C8B-B14F-4D97-AF65-F5344CB8AC3E}">
        <p14:creationId xmlns:p14="http://schemas.microsoft.com/office/powerpoint/2010/main" val="81230051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806810-9E24-471D-A4EF-32C27C6D736B}"/>
              </a:ext>
            </a:extLst>
          </p:cNvPr>
          <p:cNvSpPr txBox="1"/>
          <p:nvPr/>
        </p:nvSpPr>
        <p:spPr>
          <a:xfrm>
            <a:off x="357352" y="1259230"/>
            <a:ext cx="11309131" cy="4004173"/>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latin typeface="+mj-lt"/>
              </a:rPr>
              <a:t>SURVEY</a:t>
            </a: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a:p>
            <a:pPr>
              <a:lnSpc>
                <a:spcPct val="90000"/>
              </a:lnSpc>
              <a:spcAft>
                <a:spcPts val="600"/>
              </a:spcAft>
            </a:pPr>
            <a:r>
              <a:rPr lang="en-US" sz="4000" b="1" dirty="0">
                <a:gradFill>
                  <a:gsLst>
                    <a:gs pos="2917">
                      <a:schemeClr val="tx1"/>
                    </a:gs>
                    <a:gs pos="30000">
                      <a:schemeClr val="tx1"/>
                    </a:gs>
                  </a:gsLst>
                  <a:lin ang="5400000" scaled="0"/>
                </a:gradFill>
                <a:latin typeface="+mj-lt"/>
              </a:rPr>
              <a:t>Please complete our 10-question survey:</a:t>
            </a: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a:p>
            <a:pPr>
              <a:lnSpc>
                <a:spcPct val="90000"/>
              </a:lnSpc>
              <a:spcAft>
                <a:spcPts val="600"/>
              </a:spcAft>
            </a:pPr>
            <a:r>
              <a:rPr lang="en-US" sz="4000" b="1" dirty="0">
                <a:gradFill>
                  <a:gsLst>
                    <a:gs pos="2917">
                      <a:schemeClr val="tx1"/>
                    </a:gs>
                    <a:gs pos="30000">
                      <a:schemeClr val="tx1"/>
                    </a:gs>
                  </a:gsLst>
                  <a:lin ang="5400000" scaled="0"/>
                </a:gradFill>
                <a:latin typeface="+mj-lt"/>
                <a:hlinkClick r:id="rId3"/>
              </a:rPr>
              <a:t>https://aka.ms/linuxsurvey</a:t>
            </a:r>
            <a:endParaRPr lang="en-US" sz="4000" b="1" dirty="0">
              <a:gradFill>
                <a:gsLst>
                  <a:gs pos="2917">
                    <a:schemeClr val="tx1"/>
                  </a:gs>
                  <a:gs pos="30000">
                    <a:schemeClr val="tx1"/>
                  </a:gs>
                </a:gsLst>
                <a:lin ang="5400000" scaled="0"/>
              </a:gradFill>
              <a:latin typeface="+mj-lt"/>
            </a:endParaRPr>
          </a:p>
          <a:p>
            <a:pPr>
              <a:lnSpc>
                <a:spcPct val="90000"/>
              </a:lnSpc>
              <a:spcAft>
                <a:spcPts val="600"/>
              </a:spcAft>
            </a:pPr>
            <a:endParaRPr lang="en-US" sz="4000" b="1" dirty="0">
              <a:gradFill>
                <a:gsLst>
                  <a:gs pos="2917">
                    <a:schemeClr val="tx1"/>
                  </a:gs>
                  <a:gs pos="30000">
                    <a:schemeClr val="tx1"/>
                  </a:gs>
                </a:gsLst>
                <a:lin ang="5400000" scaled="0"/>
              </a:gradFill>
              <a:latin typeface="+mj-lt"/>
            </a:endParaRPr>
          </a:p>
        </p:txBody>
      </p:sp>
      <p:pic>
        <p:nvPicPr>
          <p:cNvPr id="5" name="Picture 5">
            <a:extLst>
              <a:ext uri="{FF2B5EF4-FFF2-40B4-BE49-F238E27FC236}">
                <a16:creationId xmlns:a16="http://schemas.microsoft.com/office/drawing/2014/main" id="{A7AE4485-DEE8-4500-9EDA-9B839EB1CF2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3951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DB393DAC-5D6B-424D-AD1F-4BC5D3063A74}"/>
              </a:ext>
            </a:extLst>
          </p:cNvPr>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2017 Microsoft Corporation. All rights reserved. </a:t>
            </a:r>
          </a:p>
        </p:txBody>
      </p:sp>
      <p:pic>
        <p:nvPicPr>
          <p:cNvPr id="5" name="Picture 5">
            <a:extLst>
              <a:ext uri="{FF2B5EF4-FFF2-40B4-BE49-F238E27FC236}">
                <a16:creationId xmlns:a16="http://schemas.microsoft.com/office/drawing/2014/main" id="{9DF848F8-513F-4F8A-9E8F-767A1D4A0A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88079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269240" y="1333558"/>
            <a:ext cx="7487394" cy="4124170"/>
          </a:xfrm>
        </p:spPr>
        <p:txBody>
          <a:bodyPr/>
          <a:lstStyle/>
          <a:p>
            <a:pPr marL="0" indent="0">
              <a:buNone/>
            </a:pPr>
            <a:r>
              <a:rPr lang="en-US" sz="2000" dirty="0"/>
              <a:t>Microsoft Global Black Belt – Open Source Linux Infrastructure</a:t>
            </a:r>
          </a:p>
          <a:p>
            <a:pPr marL="0" indent="0">
              <a:buNone/>
            </a:pPr>
            <a:r>
              <a:rPr lang="en-US" sz="2000" dirty="0"/>
              <a:t>Home: Ann Arbor, Michigan, originally from Canada</a:t>
            </a:r>
          </a:p>
          <a:p>
            <a:endParaRPr lang="en-US" sz="2000" dirty="0"/>
          </a:p>
          <a:p>
            <a:r>
              <a:rPr lang="en-US" sz="2000" dirty="0"/>
              <a:t>Engaging with Microsoft clients in North America to architect and migrate open source workloads hosted on Microsoft Azure.</a:t>
            </a:r>
          </a:p>
          <a:p>
            <a:r>
              <a:rPr lang="en-US" sz="2000" dirty="0"/>
              <a:t>Entirety of career in Open Source: Dell, Cisco, Red Hat</a:t>
            </a:r>
          </a:p>
          <a:p>
            <a:r>
              <a:rPr lang="en-US" sz="2000" dirty="0"/>
              <a:t>Joined Microsoft in June 2016</a:t>
            </a:r>
          </a:p>
          <a:p>
            <a:r>
              <a:rPr lang="en-US" sz="2000" dirty="0"/>
              <a:t>MCSA: Linux on Azure, MCSD: Azure Solutions Architect</a:t>
            </a:r>
          </a:p>
          <a:p>
            <a:r>
              <a:rPr lang="en-US" sz="2000" dirty="0"/>
              <a:t>RHCA, RHCE, RHCSA, RHCDS, RHCVA</a:t>
            </a:r>
          </a:p>
          <a:p>
            <a:endParaRPr lang="en-US" sz="2000" dirty="0"/>
          </a:p>
          <a:p>
            <a:r>
              <a:rPr lang="en-US" sz="2000" dirty="0"/>
              <a:t>Twitter:	@StuartAtMSFT</a:t>
            </a:r>
          </a:p>
          <a:p>
            <a:r>
              <a:rPr lang="en-US" sz="2000" dirty="0"/>
              <a:t>LinkedIn:	 </a:t>
            </a:r>
            <a:r>
              <a:rPr lang="en-US" sz="2000" dirty="0">
                <a:hlinkClick r:id="rId3"/>
              </a:rPr>
              <a:t>https://www.linkedin.com/in/stuartkirk</a:t>
            </a:r>
            <a:endParaRPr lang="en-US" sz="2000" dirty="0"/>
          </a:p>
        </p:txBody>
      </p:sp>
      <p:sp>
        <p:nvSpPr>
          <p:cNvPr id="3" name="Title 2"/>
          <p:cNvSpPr>
            <a:spLocks noGrp="1"/>
          </p:cNvSpPr>
          <p:nvPr>
            <p:ph type="title"/>
          </p:nvPr>
        </p:nvSpPr>
        <p:spPr/>
        <p:txBody>
          <a:bodyPr/>
          <a:lstStyle/>
          <a:p>
            <a:r>
              <a:rPr lang="en-US" dirty="0"/>
              <a:t>STUART KIRK</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0530" y="739345"/>
            <a:ext cx="3994550" cy="5567924"/>
          </a:xfrm>
          <a:prstGeom prst="rect">
            <a:avLst/>
          </a:prstGeom>
        </p:spPr>
      </p:pic>
    </p:spTree>
    <p:extLst>
      <p:ext uri="{BB962C8B-B14F-4D97-AF65-F5344CB8AC3E}">
        <p14:creationId xmlns:p14="http://schemas.microsoft.com/office/powerpoint/2010/main" val="13534278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269240" y="1333558"/>
            <a:ext cx="8171375" cy="4124170"/>
          </a:xfrm>
        </p:spPr>
        <p:txBody>
          <a:bodyPr/>
          <a:lstStyle/>
          <a:p>
            <a:pPr marL="0" indent="0">
              <a:buNone/>
            </a:pPr>
            <a:r>
              <a:rPr lang="en-US" sz="2000" dirty="0"/>
              <a:t>Open Source Technology Solutions Professional – Data Platform</a:t>
            </a:r>
          </a:p>
          <a:p>
            <a:pPr marL="0" indent="0">
              <a:buNone/>
            </a:pPr>
            <a:r>
              <a:rPr lang="en-US" sz="2000" dirty="0"/>
              <a:t>Home: San Diego, California</a:t>
            </a:r>
          </a:p>
          <a:p>
            <a:endParaRPr lang="en-US" sz="2000" dirty="0"/>
          </a:p>
          <a:p>
            <a:r>
              <a:rPr lang="en-US" sz="2000" dirty="0"/>
              <a:t>Specialize in Data Warehouse, Big Data, NoSQL, and Advanced Analytics workloads</a:t>
            </a:r>
          </a:p>
          <a:p>
            <a:r>
              <a:rPr lang="en-US" sz="2000" dirty="0"/>
              <a:t>5+ year history with Microsoft</a:t>
            </a:r>
          </a:p>
          <a:p>
            <a:r>
              <a:rPr lang="en-US" sz="2000" dirty="0"/>
              <a:t>10+ years experience with Hadoop &amp; Big Data Projects</a:t>
            </a:r>
          </a:p>
          <a:p>
            <a:r>
              <a:rPr lang="en-US" sz="2000" dirty="0"/>
              <a:t>MCSA: Cloud Platform, MS Data Science Professional Degree</a:t>
            </a:r>
          </a:p>
          <a:p>
            <a:r>
              <a:rPr lang="en-US" sz="2000" dirty="0"/>
              <a:t>Avid fan of blockchain and crypto-currency technologies</a:t>
            </a:r>
          </a:p>
          <a:p>
            <a:endParaRPr lang="en-US" sz="2000" dirty="0"/>
          </a:p>
          <a:p>
            <a:r>
              <a:rPr lang="en-US" sz="2000" dirty="0"/>
              <a:t>Twitter:	@SeanMikha</a:t>
            </a:r>
          </a:p>
          <a:p>
            <a:r>
              <a:rPr lang="en-US" sz="2000" dirty="0"/>
              <a:t>LinkedIn:	 https://www.linkedin.com/in/seanmikha</a:t>
            </a:r>
          </a:p>
        </p:txBody>
      </p:sp>
      <p:sp>
        <p:nvSpPr>
          <p:cNvPr id="3" name="Title 2"/>
          <p:cNvSpPr>
            <a:spLocks noGrp="1"/>
          </p:cNvSpPr>
          <p:nvPr>
            <p:ph type="title"/>
          </p:nvPr>
        </p:nvSpPr>
        <p:spPr/>
        <p:txBody>
          <a:bodyPr/>
          <a:lstStyle/>
          <a:p>
            <a:r>
              <a:rPr lang="en-US" dirty="0"/>
              <a:t>SEAN MIKHA</a:t>
            </a:r>
          </a:p>
        </p:txBody>
      </p:sp>
      <p:pic>
        <p:nvPicPr>
          <p:cNvPr id="4" name="Picture 3">
            <a:extLst>
              <a:ext uri="{FF2B5EF4-FFF2-40B4-BE49-F238E27FC236}">
                <a16:creationId xmlns:a16="http://schemas.microsoft.com/office/drawing/2014/main" id="{1BA3B787-EAEB-4385-B169-61D2C57422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7477" y="289513"/>
            <a:ext cx="3095283" cy="4333396"/>
          </a:xfrm>
          <a:prstGeom prst="rect">
            <a:avLst/>
          </a:prstGeom>
        </p:spPr>
      </p:pic>
    </p:spTree>
    <p:extLst>
      <p:ext uri="{BB962C8B-B14F-4D97-AF65-F5344CB8AC3E}">
        <p14:creationId xmlns:p14="http://schemas.microsoft.com/office/powerpoint/2010/main" val="498106561"/>
      </p:ext>
    </p:extLst>
  </p:cSld>
  <p:clrMapOvr>
    <a:masterClrMapping/>
  </p:clrMapOvr>
  <p:transition spd="slow">
    <p:wipe/>
  </p:transition>
</p:sld>
</file>

<file path=ppt/theme/theme1.xml><?xml version="1.0" encoding="utf-8"?>
<a:theme xmlns:a="http://schemas.openxmlformats.org/drawingml/2006/main" name="Title Slides">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4.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CloudEndur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ocker Slides">
  <a:themeElements>
    <a:clrScheme name="Default">
      <a:dk1>
        <a:srgbClr val="E5E5E5"/>
      </a:dk1>
      <a:lt1>
        <a:srgbClr val="0095E5"/>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Default">
      <a:majorFont>
        <a:latin typeface="Helvetica Neue"/>
        <a:ea typeface="Helvetica Neue"/>
        <a:cs typeface="Helvetica Neue"/>
      </a:majorFont>
      <a:minorFont>
        <a:latin typeface="Arial"/>
        <a:ea typeface="Arial"/>
        <a:cs typeface="Arial"/>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35000"/>
              </a:srgbClr>
            </a:outerShdw>
          </a:effectLst>
        </a:effectStyle>
        <a:effectStyle>
          <a:effectLst>
            <a:outerShdw blurRad="25400" dist="12700" dir="5400000" rotWithShape="0">
              <a:srgbClr val="000000">
                <a:alpha val="35000"/>
              </a:srgbClr>
            </a:outerShdw>
          </a:effectLst>
        </a:effectStyle>
        <a:effectStyle>
          <a:effectLst>
            <a:outerShdw blurRad="254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2700" cap="flat">
          <a:noFill/>
          <a:prstDash val="solid"/>
          <a:bevel/>
        </a:ln>
        <a:effectLst>
          <a:outerShdw blurRad="25400" dist="12700" dir="5400000" rotWithShape="0">
            <a:srgbClr val="000000">
              <a:alpha val="35000"/>
            </a:srgbClr>
          </a:outerShdw>
        </a:effectLst>
        <a:sp3d/>
      </a:spPr>
      <a:bodyPr rot="0" spcFirstLastPara="1" vertOverflow="overflow" horzOverflow="overflow" vert="horz" wrap="square" lIns="34289" tIns="34289" rIns="34289" bIns="34289" numCol="1" spcCol="38100" rtlCol="0" anchor="ctr">
        <a:spAutoFit/>
      </a:bodyPr>
      <a:lstStyle>
        <a:defPPr marL="0" marR="0" indent="0" algn="l" defTabSz="342900" rtl="0" fontAlgn="auto" latinLnBrk="0" hangingPunct="0">
          <a:lnSpc>
            <a:spcPts val="5700"/>
          </a:lnSpc>
          <a:spcBef>
            <a:spcPts val="0"/>
          </a:spcBef>
          <a:spcAft>
            <a:spcPts val="0"/>
          </a:spcAft>
          <a:buClrTx/>
          <a:buSzTx/>
          <a:buFontTx/>
          <a:buNone/>
          <a:tabLst/>
          <a:defRPr kumimoji="0" sz="2400" b="0" i="0" u="none" strike="noStrike" cap="none" spc="0" normalizeH="0" baseline="0">
            <a:ln>
              <a:noFill/>
            </a:ln>
            <a:solidFill>
              <a:srgbClr val="0095E5"/>
            </a:solidFill>
            <a:effectLst/>
            <a:uFillTx/>
            <a:latin typeface="+mn-lt"/>
            <a:ea typeface="+mn-ea"/>
            <a:cs typeface="+mn-cs"/>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bevel/>
        </a:ln>
        <a:effectLst>
          <a:outerShdw blurRad="254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4289" tIns="34289" rIns="34289" bIns="34289" numCol="1" spcCol="38100" rtlCol="0" anchor="t">
        <a:spAutoFit/>
      </a:bodyPr>
      <a:lstStyle>
        <a:defPPr defTabSz="342900">
          <a:lnSpc>
            <a:spcPct val="100000"/>
          </a:lnSpc>
          <a:defRPr sz="2400" b="1" dirty="0" smtClean="0">
            <a:solidFill>
              <a:srgbClr val="1A2857"/>
            </a:solidFill>
            <a:ea typeface="Comfortaa" charset="0"/>
            <a:cs typeface="Comfortaa" charset="0"/>
          </a:defRPr>
        </a:def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StratoZone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Present to Decision Makers to show and demonstrate the all-up Azure story and key differentiators. Typically used at the EBC, the deck &amp; supporting demo cover cloud platform strategy.</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k20e0dfa74bf4e44818db03027b0ccd8 xmlns="230e9df3-be65-4c73-a93b-d1236ebd677e">
      <Terms xmlns="http://schemas.microsoft.com/office/infopath/2007/PartnerControls"/>
    </k20e0dfa74bf4e44818db03027b0ccd8>
    <Owner xmlns="230e9df3-be65-4c73-a93b-d1236ebd677e">
      <UserInfo>
        <DisplayName>Laura Robinson (AZURE)</DisplayName>
        <AccountId>17003</AccountId>
        <AccountType/>
      </UserInfo>
    </Owner>
    <PublishDate xmlns="230E9DF3-BE65-4C73-A93B-D1236EBD677E">2016-07-14T07:00:00+00:00</PublishDat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partner ready</TermName>
          <TermId xmlns="http://schemas.microsoft.com/office/infopath/2007/PartnerControls">207d4327-6b5f-454c-8f06-5ab2802d5700</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Info xmlns="http://schemas.microsoft.com/office/infopath/2007/PartnerControls">
          <TermName xmlns="http://schemas.microsoft.com/office/infopath/2007/PartnerControls">China Market Domain</TermName>
          <TermId xmlns="http://schemas.microsoft.com/office/infopath/2007/PartnerControls">01326006-a657-42bf-b23e-048a7db28273</TermId>
        </TermInfo>
        <TermInfo xmlns="http://schemas.microsoft.com/office/infopath/2007/PartnerControls">
          <TermName xmlns="http://schemas.microsoft.com/office/infopath/2007/PartnerControls">Demonstrations Domain</TermName>
          <TermId xmlns="http://schemas.microsoft.com/office/infopath/2007/PartnerControls">ace27c3b-cb70-4e97-b22d-11bf78e968cd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Info xmlns="http://schemas.microsoft.com/office/infopath/2007/PartnerControls">
          <TermName xmlns="http://schemas.microsoft.com/office/infopath/2007/PartnerControls">InfoPedia Domains</TermName>
          <TermId xmlns="http://schemas.microsoft.com/office/infopath/2007/PartnerControls">9678eb1a-6c1f-48c6-8e30-ca995f3f2455</TermId>
        </TermInfo>
      </Terms>
    </eb54ac91059940029a3cc8a4ff5af673>
    <PublishingPageContent xmlns="http://schemas.microsoft.com/sharepoint/v3" xsi:nil="true"/>
    <ContentID xmlns="230e9df3-be65-4c73-a93b-d1236ebd677e">KC00-15-210934</ContentID>
    <Coowner xmlns="230e9df3-be65-4c73-a93b-d1236ebd677e">
      <UserInfo>
        <DisplayName>i:0#.f|membership|meeryan@microsoft.com</DisplayName>
        <AccountId>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TermInfo xmlns="http://schemas.microsoft.com/office/infopath/2007/PartnerControls">
          <TermName xmlns="http://schemas.microsoft.com/office/infopath/2007/PartnerControls">China</TermName>
          <TermId xmlns="http://schemas.microsoft.com/office/infopath/2007/PartnerControls">0f275d9d-9fcb-4bdb-9fdc-f425e5d35066</TermId>
        </TermInfo>
      </Term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s>
    </b60f8d2dbb984f349d80d8196897f4d3>
    <Thumbnail1 xmlns="230e9df3-be65-4c73-a93b-d1236ebd677e">
      <Url>https://microsoft.sharepoint.com/sites/Infopedia_G01KC/Media/Thumbnails/G01KC-99682991-305/azure.PNG</Url>
      <Description>https://microsoft.sharepoint.com/sites/Infopedia_G01KC/Media/Thumbnails/G01KC-99682991-305/azure.PNG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i1b478372f814787abd313030b81fcb2>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b4224c12c78d42ea9b214de0badf8358>
    <TaxCatchAll xmlns="230e9df3-be65-4c73-a93b-d1236ebd677e">
      <Value>351</Value>
      <Value>31</Value>
      <Value>80</Value>
      <Value>603</Value>
      <Value>62</Value>
      <Value>324</Value>
      <Value>580</Value>
      <Value>578</Value>
      <Value>221</Value>
      <Value>42</Value>
      <Value>128</Value>
      <Value>37</Value>
      <Value>36</Value>
      <Value>34</Value>
      <Value>32</Value>
      <Value>21</Value>
      <Value>30</Value>
      <Value>26</Value>
      <Value>310</Value>
      <Value>23</Value>
      <Value>22</Value>
      <Value>466</Value>
      <Value>465</Value>
      <Value>20</Value>
      <Value>309</Value>
      <Value>222</Value>
      <Value>1517</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G01KC-1-305 KC00-15-107844</GenericText2>
    <_dlc_DocId xmlns="230e9df3-be65-4c73-a93b-d1236ebd677e">G01KC-99682991-647</_dlc_DocId>
    <_dlc_DocIdUrl xmlns="230e9df3-be65-4c73-a93b-d1236ebd677e">
      <Url>https://microsoft.sharepoint.com/sites/Infopedia_G01KC/_layouts/15/DocIdRedir.aspx?ID=G01KC-99682991-647</Url>
      <Description>G01KC-99682991-647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6" ma:contentTypeDescription="A document content type used by Infopedia." ma:contentTypeScope="" ma:versionID="3850232f711ecbe80864655132b6b9b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dc677d1368a8e5b50b0ea4be09a90bbe"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635CE4-5639-499C-9A33-55ACAB73ADAB}">
  <ds:schemaRefs>
    <ds:schemaRef ds:uri="http://schemas.microsoft.com/sharepoint/v3/contenttype/forms"/>
  </ds:schemaRefs>
</ds:datastoreItem>
</file>

<file path=customXml/itemProps2.xml><?xml version="1.0" encoding="utf-8"?>
<ds:datastoreItem xmlns:ds="http://schemas.openxmlformats.org/officeDocument/2006/customXml" ds:itemID="{30D870AD-C792-43F4-952A-F36D2F170863}">
  <ds:schemaRefs>
    <ds:schemaRef ds:uri="http://purl.org/dc/dcmitype/"/>
    <ds:schemaRef ds:uri="http://schemas.microsoft.com/office/2006/metadata/properties"/>
    <ds:schemaRef ds:uri="http://schemas.microsoft.com/office/2006/documentManagement/types"/>
    <ds:schemaRef ds:uri="http://purl.org/dc/elements/1.1/"/>
    <ds:schemaRef ds:uri="b3bc04a5-d503-43b1-b98c-a8cf663329d9"/>
    <ds:schemaRef ds:uri="http://www.w3.org/XML/1998/namespace"/>
    <ds:schemaRef ds:uri="http://schemas.microsoft.com/office/infopath/2007/PartnerControls"/>
    <ds:schemaRef ds:uri="http://purl.org/dc/terms/"/>
    <ds:schemaRef ds:uri="http://schemas.openxmlformats.org/package/2006/metadata/core-properties"/>
    <ds:schemaRef ds:uri="230E9DF3-BE65-4C73-A93B-D1236EBD677E"/>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D03F60D3-6B21-4618-ADF5-DEA3535901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31993</TotalTime>
  <Words>4174</Words>
  <Application>Microsoft Office PowerPoint</Application>
  <PresentationFormat>Widescreen</PresentationFormat>
  <Paragraphs>743</Paragraphs>
  <Slides>71</Slides>
  <Notes>71</Notes>
  <HiddenSlides>1</HiddenSlides>
  <MMClips>0</MMClips>
  <ScaleCrop>false</ScaleCrop>
  <HeadingPairs>
    <vt:vector size="6" baseType="variant">
      <vt:variant>
        <vt:lpstr>Fonts Used</vt:lpstr>
      </vt:variant>
      <vt:variant>
        <vt:i4>26</vt:i4>
      </vt:variant>
      <vt:variant>
        <vt:lpstr>Theme</vt:lpstr>
      </vt:variant>
      <vt:variant>
        <vt:i4>8</vt:i4>
      </vt:variant>
      <vt:variant>
        <vt:lpstr>Slide Titles</vt:lpstr>
      </vt:variant>
      <vt:variant>
        <vt:i4>71</vt:i4>
      </vt:variant>
    </vt:vector>
  </HeadingPairs>
  <TitlesOfParts>
    <vt:vector size="105" baseType="lpstr">
      <vt:lpstr>MS PGothic</vt:lpstr>
      <vt:lpstr>MS PGothic</vt:lpstr>
      <vt:lpstr>MS UI Gothic</vt:lpstr>
      <vt:lpstr>Arial</vt:lpstr>
      <vt:lpstr>Arial Hebrew</vt:lpstr>
      <vt:lpstr>Avenir Book</vt:lpstr>
      <vt:lpstr>Avenir Medium</vt:lpstr>
      <vt:lpstr>Calibri</vt:lpstr>
      <vt:lpstr>Calibri Light</vt:lpstr>
      <vt:lpstr>Comfortaa</vt:lpstr>
      <vt:lpstr>Consolas</vt:lpstr>
      <vt:lpstr>Courier New</vt:lpstr>
      <vt:lpstr>Helvetica Neue</vt:lpstr>
      <vt:lpstr>Lucida Console</vt:lpstr>
      <vt:lpstr>Microsoft Yi Baiti</vt:lpstr>
      <vt:lpstr>Noto Sans Symbols</vt:lpstr>
      <vt:lpstr>OCR A Extended</vt:lpstr>
      <vt:lpstr>Overpass</vt:lpstr>
      <vt:lpstr>Segoe UI</vt:lpstr>
      <vt:lpstr>Segoe UI Light</vt:lpstr>
      <vt:lpstr>Segoe UI Light (Headings)</vt:lpstr>
      <vt:lpstr>Segoe UI Semibold</vt:lpstr>
      <vt:lpstr>Times New Roman</vt:lpstr>
      <vt:lpstr>Trebuchet MS</vt:lpstr>
      <vt:lpstr>Verdana</vt:lpstr>
      <vt:lpstr>Wingdings</vt:lpstr>
      <vt:lpstr>Title Slides</vt:lpstr>
      <vt:lpstr>1_OSS Theme with Bar</vt:lpstr>
      <vt:lpstr>6_COLOR TEMPLATE</vt:lpstr>
      <vt:lpstr>2_5-30660_TR21_BO_CT_Template</vt:lpstr>
      <vt:lpstr>2_WHITE TEMPLATE</vt:lpstr>
      <vt:lpstr>CloudEndure Slides</vt:lpstr>
      <vt:lpstr>Docker Slides</vt:lpstr>
      <vt:lpstr>StratoZone Slides</vt:lpstr>
      <vt:lpstr>INSTRUCTOR INFORMATION – DO NOT PRESENT</vt:lpstr>
      <vt:lpstr>PowerPoint Presentation</vt:lpstr>
      <vt:lpstr>PowerPoint Presentation</vt:lpstr>
      <vt:lpstr>PowerPoint Presentation</vt:lpstr>
      <vt:lpstr>PowerPoint Presentation</vt:lpstr>
      <vt:lpstr>PowerPoint Presentation</vt:lpstr>
      <vt:lpstr>PowerPoint Presentation</vt:lpstr>
      <vt:lpstr>STUART KIRK</vt:lpstr>
      <vt:lpstr>SEAN MIKHA</vt:lpstr>
      <vt:lpstr>SRINI AMBATI</vt:lpstr>
      <vt:lpstr>Agenda</vt:lpstr>
      <vt:lpstr>GitHub</vt:lpstr>
      <vt:lpstr>Let’s Get Started!</vt:lpstr>
      <vt:lpstr>Let’s Get Started!</vt:lpstr>
      <vt:lpstr>Microsoft &amp; Open Source</vt:lpstr>
      <vt:lpstr>Inner Sourcing</vt:lpstr>
      <vt:lpstr>Microsoft + Open Source: Empowering Customers</vt:lpstr>
      <vt:lpstr>PowerPoint Presentation</vt:lpstr>
      <vt:lpstr>PowerPoint Presentation</vt:lpstr>
      <vt:lpstr>Linux images in the Azure Marketplace</vt:lpstr>
      <vt:lpstr>Accessing the Red Hat Customer Portal from Azure</vt:lpstr>
      <vt:lpstr>CLI, Portal, PowerShell, Visual Studio</vt:lpstr>
      <vt:lpstr>Challenges 1 &amp; 2  Introduction to &amp; Provisioning in the Azure Linux CLI</vt:lpstr>
      <vt:lpstr>Getting Started with the Azure Linux CLI</vt:lpstr>
      <vt:lpstr>Getting Started with the Azure Linux CLI</vt:lpstr>
      <vt:lpstr>Getting Started with the Azure Linux CLI</vt:lpstr>
      <vt:lpstr>Getting Started with the Azure Linux CLI</vt:lpstr>
      <vt:lpstr>Getting Started with the Azure Linux CLI</vt:lpstr>
      <vt:lpstr>Getting Started with the Azure Linux CLI</vt:lpstr>
      <vt:lpstr>Getting Started with the Azure Linux CLI</vt:lpstr>
      <vt:lpstr>Getting Started with the Azure Linux CLI</vt:lpstr>
      <vt:lpstr>Challenge 3  Live Migrate your Linux Workloads to Microsoft Azure</vt:lpstr>
      <vt:lpstr>CloudEndure Live Migration</vt:lpstr>
      <vt:lpstr>CloudEndure benefits - summary</vt:lpstr>
      <vt:lpstr>Replication workflow with CloudEndure</vt:lpstr>
      <vt:lpstr>PowerPoint Presentation</vt:lpstr>
      <vt:lpstr>Challenge 4  Analyze, size, and estimate the cost of your enterprise in Microsoft Azure</vt:lpstr>
      <vt:lpstr>Technical Deliverables….</vt:lpstr>
      <vt:lpstr>The StratoZone Solution</vt:lpstr>
      <vt:lpstr>Our Cloud Planning Approach</vt:lpstr>
      <vt:lpstr>PowerPoint Presentation</vt:lpstr>
      <vt:lpstr>PowerPoint Presentation</vt:lpstr>
      <vt:lpstr>Challenge 5  Overview of Optional Challenges</vt:lpstr>
      <vt:lpstr>PowerPoint Presentation</vt:lpstr>
      <vt:lpstr>Introduction to AKS</vt:lpstr>
      <vt:lpstr>Introduction to AKS</vt:lpstr>
      <vt:lpstr>Introduction to AKS</vt:lpstr>
      <vt:lpstr>PowerPoint Presentation</vt:lpstr>
      <vt:lpstr>Integrate Ansible to Azure</vt:lpstr>
      <vt:lpstr>Integrate Ansible to Azure</vt:lpstr>
      <vt:lpstr>Integrate Ansible to Azure</vt:lpstr>
      <vt:lpstr>Integrate Ansible to Azure</vt:lpstr>
      <vt:lpstr>Integrate Ansible to Azure</vt:lpstr>
      <vt:lpstr>Integrate Ansible to Azure</vt:lpstr>
      <vt:lpstr>Integrate Ansible to Azure</vt:lpstr>
      <vt:lpstr>Integrate Ansible to Azure</vt:lpstr>
      <vt:lpstr>PowerPoint Presentation</vt:lpstr>
      <vt:lpstr>About Docker, Inc. Docker is the company driving the container movement </vt:lpstr>
      <vt:lpstr>What is a Docker container?</vt:lpstr>
      <vt:lpstr>Comparing Containers and VMs</vt:lpstr>
      <vt:lpstr>Containers and VMs together</vt:lpstr>
      <vt:lpstr>Docker Enterprise Edition: Container management and security platform</vt:lpstr>
      <vt:lpstr>Modernize Traditional Apps [MTA] with Docker Enterprise Edition to simplify and accelerate cloud migration</vt:lpstr>
      <vt:lpstr>Modernization Traditional Apps [MTA] with Docker Enterprise Edition </vt:lpstr>
      <vt:lpstr>PowerPoint Presentation</vt:lpstr>
      <vt:lpstr>Introduction to ACS</vt:lpstr>
      <vt:lpstr>Introduction to ACS</vt:lpstr>
      <vt:lpstr>Introduction to ACS</vt:lpstr>
      <vt:lpstr>ACS-Engine 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 EBC Presentation</dc:title>
  <dc:creator>Laura Robinson (AZURE)</dc:creator>
  <dc:description>Formatting by: Angela Powell; ZUM Communications</dc:description>
  <cp:lastModifiedBy>Stuart R. Kirk</cp:lastModifiedBy>
  <cp:revision>1257</cp:revision>
  <cp:lastPrinted>2017-11-30T03:08:18Z</cp:lastPrinted>
  <dcterms:created xsi:type="dcterms:W3CDTF">2016-03-07T21:38:45Z</dcterms:created>
  <dcterms:modified xsi:type="dcterms:W3CDTF">2017-12-17T05:43:07Z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Order">
    <vt:r8>20110500</vt:r8>
  </property>
  <property fmtid="{D5CDD505-2E9C-101B-9397-08002B2CF9AE}" pid="7" name="_dlc_policyId">
    <vt:lpwstr/>
  </property>
  <property fmtid="{D5CDD505-2E9C-101B-9397-08002B2CF9AE}" pid="8" name="Region">
    <vt:lpwstr>310;#China|0f275d9d-9fcb-4bdb-9fdc-f425e5d35066</vt:lpwstr>
  </property>
  <property fmtid="{D5CDD505-2E9C-101B-9397-08002B2CF9AE}" pid="9" name="Confidentiality">
    <vt:lpwstr>62;#partner ready|207d4327-6b5f-454c-8f06-5ab2802d5700</vt:lpwstr>
  </property>
  <property fmtid="{D5CDD505-2E9C-101B-9397-08002B2CF9AE}" pid="10" name="ItemType">
    <vt:lpwstr>128;#product information|a62e948d-5e4b-4b97-9627-6d1d79eb3f6c;#351;#feedback requests|00ce1828-98a3-430e-af54-eda270e1be04</vt:lpwstr>
  </property>
  <property fmtid="{D5CDD505-2E9C-101B-9397-08002B2CF9AE}" pid="11" name="CreatedBy">
    <vt:lpwstr/>
  </property>
  <property fmtid="{D5CDD505-2E9C-101B-9397-08002B2CF9AE}" pid="12" name="Update Parent Child Relation">
    <vt:lpwstr>, </vt:lpwstr>
  </property>
  <property fmtid="{D5CDD505-2E9C-101B-9397-08002B2CF9AE}" pid="13" name="ga0c0bf70a6644469c61b3efa7025301">
    <vt:lpwstr/>
  </property>
  <property fmtid="{D5CDD505-2E9C-101B-9397-08002B2CF9AE}" pid="14" name="Industries">
    <vt:lpwstr/>
  </property>
  <property fmtid="{D5CDD505-2E9C-101B-9397-08002B2CF9AE}" pid="15" name="MSProducts">
    <vt:lpwstr/>
  </property>
  <property fmtid="{D5CDD505-2E9C-101B-9397-08002B2CF9AE}" pid="16" name="Audience">
    <vt:lpwstr/>
  </property>
  <property fmtid="{D5CDD505-2E9C-101B-9397-08002B2CF9AE}" pid="17" name="SMSGDomain">
    <vt:lpwstr>20;#Microsoft Azure Domain|d600a391-d529-4311-892b-2c05c1ab2538;#21;#Cloud and Enterprise|adc2fe87-c79a-4ded-a449-3f86b954069d;#22;#Server and Tools Business|6783548d-8609-4f97-be4a-4ca2616905a6;#37;#Sales, Marketing, Services Group|ecda8836-afa0-40aa-878</vt:lpwstr>
  </property>
  <property fmtid="{D5CDD505-2E9C-101B-9397-08002B2CF9AE}" pid="18" name="Competitors">
    <vt:lpwstr/>
  </property>
  <property fmtid="{D5CDD505-2E9C-101B-9397-08002B2CF9AE}" pid="19" name="ExperienceContentType">
    <vt:lpwstr/>
  </property>
  <property fmtid="{D5CDD505-2E9C-101B-9397-08002B2CF9AE}" pid="20" name="BusinessArchitecture">
    <vt:lpwstr>32;#Cloud Platform (sales theme)|ec248454-62d9-485e-995d-0cfad61f7f4c</vt:lpwstr>
  </property>
  <property fmtid="{D5CDD505-2E9C-101B-9397-08002B2CF9AE}" pid="21" name="Products">
    <vt:lpwstr>80;#Microsoft Azure platform|df6aaec2-d07c-4319-b510-15a691aea35b;#26;#Microsoft Azure|669a3112-5edf-444b-a003-630063601f07</vt:lpwstr>
  </property>
  <property fmtid="{D5CDD505-2E9C-101B-9397-08002B2CF9AE}" pid="22" name="Blogallday">
    <vt:bool>false</vt:bool>
  </property>
  <property fmtid="{D5CDD505-2E9C-101B-9397-08002B2CF9AE}" pid="23" name="FeaturedNews">
    <vt:bool>false</vt:bool>
  </property>
  <property fmtid="{D5CDD505-2E9C-101B-9397-08002B2CF9AE}" pid="24"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Private">
    <vt:bool>false</vt:bool>
  </property>
  <property fmtid="{D5CDD505-2E9C-101B-9397-08002B2CF9AE}" pid="28" name="_docset_NoMedatataSyncRequired">
    <vt:lpwstr>False</vt:lpwstr>
  </property>
  <property fmtid="{D5CDD505-2E9C-101B-9397-08002B2CF9AE}" pid="29" name="e8080b0481964c759b2c36ae49591b31">
    <vt:lpwstr/>
  </property>
  <property fmtid="{D5CDD505-2E9C-101B-9397-08002B2CF9AE}" pid="30" name="SMSGTagsTaxHTField0">
    <vt:lpwstr/>
  </property>
  <property fmtid="{D5CDD505-2E9C-101B-9397-08002B2CF9AE}" pid="31" name="TechnicalLevel">
    <vt:lpwstr/>
  </property>
  <property fmtid="{D5CDD505-2E9C-101B-9397-08002B2CF9AE}" pid="32" name="Audiences">
    <vt:lpwstr/>
  </property>
  <property fmtid="{D5CDD505-2E9C-101B-9397-08002B2CF9AE}" pid="33" name="ldac8aee9d1f469e8cd8c3f8d6a615f2">
    <vt:lpwstr/>
  </property>
  <property fmtid="{D5CDD505-2E9C-101B-9397-08002B2CF9AE}" pid="34" name="OAWF">
    <vt:lpwstr>, </vt:lpwstr>
  </property>
  <property fmtid="{D5CDD505-2E9C-101B-9397-08002B2CF9AE}" pid="35" name="EmployeeRole">
    <vt:lpwstr/>
  </property>
  <property fmtid="{D5CDD505-2E9C-101B-9397-08002B2CF9AE}" pid="36" name="NewsTopic">
    <vt:lpwstr/>
  </property>
  <property fmtid="{D5CDD505-2E9C-101B-9397-08002B2CF9AE}" pid="37" name="SharedWithUsers">
    <vt:lpwstr>10946;#Aloke Baidya;#15198;#Hasnain Rizvi (TSPL);#17731;#Rodney Campbell;#7082;#John Clisham;#33565;#Donia Achatou;#24294;#Bruno Branco;#9914;#André Cigarro Matos;#8816;#Paulo Silva;#35253;#Annita McDonald;#26242;#Scott Miller;#15710;#Romeo Bolibol;#23981</vt:lpwstr>
  </property>
  <property fmtid="{D5CDD505-2E9C-101B-9397-08002B2CF9AE}" pid="38" name="Product">
    <vt:lpwstr/>
  </property>
  <property fmtid="{D5CDD505-2E9C-101B-9397-08002B2CF9AE}" pid="39" name="Update Parent Child Relation(1)">
    <vt:lpwstr>, </vt:lpwstr>
  </property>
  <property fmtid="{D5CDD505-2E9C-101B-9397-08002B2CF9AE}" pid="40" name="Event Location">
    <vt:lpwstr>308;#Redmond|c18f3657-b811-49ee-9b08-ce77b3e7702b</vt:lpwstr>
  </property>
  <property fmtid="{D5CDD505-2E9C-101B-9397-08002B2CF9AE}" pid="41" name="Roles">
    <vt:lpwstr>578;#Telesales Solution Specialist|a293ec10-2fac-46ec-98ae-6149da09be06;#221;#Solution Sales|170353c6-5135-48bf-b60a-c3b55ac67d1c</vt:lpwstr>
  </property>
  <property fmtid="{D5CDD505-2E9C-101B-9397-08002B2CF9AE}" pid="42" name="Event1">
    <vt:lpwstr>605;#BUILD|58542b36-5bf5-46a6-a53f-a41fb7a73785</vt:lpwstr>
  </property>
  <property fmtid="{D5CDD505-2E9C-101B-9397-08002B2CF9AE}" pid="43" name="ItemRetentionFormula">
    <vt:lpwstr/>
  </property>
  <property fmtid="{D5CDD505-2E9C-101B-9397-08002B2CF9AE}" pid="44" name="NewsSource">
    <vt:lpwstr/>
  </property>
  <property fmtid="{D5CDD505-2E9C-101B-9397-08002B2CF9AE}" pid="45" name="SMSGTags">
    <vt:lpwstr/>
  </property>
  <property fmtid="{D5CDD505-2E9C-101B-9397-08002B2CF9AE}" pid="46" name="_dlc_DocIdItemGuid">
    <vt:lpwstr>c58d96fd-4632-4a45-a7b0-3c8cda704083</vt:lpwstr>
  </property>
  <property fmtid="{D5CDD505-2E9C-101B-9397-08002B2CF9AE}" pid="47" name="MSPhysicalGeography">
    <vt:lpwstr/>
  </property>
  <property fmtid="{D5CDD505-2E9C-101B-9397-08002B2CF9AE}" pid="48" name="KMWF">
    <vt:lpwstr>, </vt:lpwstr>
  </property>
  <property fmtid="{D5CDD505-2E9C-101B-9397-08002B2CF9AE}" pid="49" name="Campaign">
    <vt:lpwstr/>
  </property>
  <property fmtid="{D5CDD505-2E9C-101B-9397-08002B2CF9AE}" pid="50" name="EnterpriseDomainTags">
    <vt:lpwstr>34;#SMSG Readiness|c6595b84-b463-470a-bb46-2a47364645be;#42;#Cloud and Enterprise Marketing Group|4f75e184-e5aa-4234-a07f-b032d60df254;#31;#Microsoft Azure Marketing|0958c357-5252-473f-8b4e-42f27525a99d</vt:lpwstr>
  </property>
  <property fmtid="{D5CDD505-2E9C-101B-9397-08002B2CF9AE}" pid="51" name="Hide Page Title">
    <vt:bool>true</vt:bool>
  </property>
  <property fmtid="{D5CDD505-2E9C-101B-9397-08002B2CF9AE}" pid="52" name="j3562c58ee414e028925bc902cfc01a1">
    <vt:lpwstr/>
  </property>
  <property fmtid="{D5CDD505-2E9C-101B-9397-08002B2CF9AE}" pid="53" name="Segments">
    <vt:lpwstr/>
  </property>
  <property fmtid="{D5CDD505-2E9C-101B-9397-08002B2CF9AE}" pid="54" name="ActivitiesAndPrograms">
    <vt:lpwstr>580;#Executive Briefing Center|f6f45d27-6c93-466a-8cd5-2846af886eb9;#603;#Worldwide Inside Sales Readiness|3a4e01ea-907e-4f11-9b1b-2424e207e8d1</vt:lpwstr>
  </property>
  <property fmtid="{D5CDD505-2E9C-101B-9397-08002B2CF9AE}" pid="55" name="Partners">
    <vt:lpwstr/>
  </property>
  <property fmtid="{D5CDD505-2E9C-101B-9397-08002B2CF9AE}" pid="56" name="la4444b61d19467597d63190b69ac227">
    <vt:lpwstr/>
  </property>
  <property fmtid="{D5CDD505-2E9C-101B-9397-08002B2CF9AE}" pid="57" name="Groups">
    <vt:lpwstr>31;#Microsoft Azure Marketing|0958c357-5252-473f-8b4e-42f27525a99d;#34;#SMSG Readiness|c6595b84-b463-470a-bb46-2a47364645be;#42;#Cloud and Enterprise Marketing Group|4f75e184-e5aa-4234-a07f-b032d60df254</vt:lpwstr>
  </property>
  <property fmtid="{D5CDD505-2E9C-101B-9397-08002B2CF9AE}" pid="58" name="Topics">
    <vt:lpwstr>222;#readiness|0bad9107-5243-4424-8599-de9537dda9af;#30;#hub subset|c6bfd112-b986-4a0a-aa8d-90e767bfdfa6;#466;#inside sales|7c476b68-6f84-4a80-9930-2286afc962a8</vt:lpwstr>
  </property>
  <property fmtid="{D5CDD505-2E9C-101B-9397-08002B2CF9AE}" pid="59" name="Event Venue">
    <vt:lpwstr>309;#Microsoft Conference Center|9ee5e79d-18a6-44c6-bfde-7021198eb4fc</vt:lpwstr>
  </property>
  <property fmtid="{D5CDD505-2E9C-101B-9397-08002B2CF9AE}" pid="60" name="Track">
    <vt:lpwstr/>
  </property>
  <property fmtid="{D5CDD505-2E9C-101B-9397-08002B2CF9AE}" pid="61" name="messageframeworktype">
    <vt:lpwstr/>
  </property>
  <property fmtid="{D5CDD505-2E9C-101B-9397-08002B2CF9AE}" pid="62" name="LastUpdatedByBatchTagging">
    <vt:bool>true</vt:bool>
  </property>
  <property fmtid="{D5CDD505-2E9C-101B-9397-08002B2CF9AE}" pid="63" name="Languages">
    <vt:lpwstr>23;#English|cb91f272-ce4d-4a7e-9bbf-78b58e3d188d</vt:lpwstr>
  </property>
  <property fmtid="{D5CDD505-2E9C-101B-9397-08002B2CF9AE}" pid="64" name="Support">
    <vt:lpwstr/>
  </property>
  <property fmtid="{D5CDD505-2E9C-101B-9397-08002B2CF9AE}" pid="65" name="MSIP_Label_f42aa342-8706-4288-bd11-ebb85995028c_Enabled">
    <vt:lpwstr>True</vt:lpwstr>
  </property>
  <property fmtid="{D5CDD505-2E9C-101B-9397-08002B2CF9AE}" pid="66" name="MSIP_Label_f42aa342-8706-4288-bd11-ebb85995028c_SiteId">
    <vt:lpwstr>72f988bf-86f1-41af-91ab-2d7cd011db47</vt:lpwstr>
  </property>
  <property fmtid="{D5CDD505-2E9C-101B-9397-08002B2CF9AE}" pid="67" name="MSIP_Label_f42aa342-8706-4288-bd11-ebb85995028c_Owner">
    <vt:lpwstr>stkirk@microsoft.com</vt:lpwstr>
  </property>
  <property fmtid="{D5CDD505-2E9C-101B-9397-08002B2CF9AE}" pid="68" name="MSIP_Label_f42aa342-8706-4288-bd11-ebb85995028c_SetDate">
    <vt:lpwstr>2017-10-25T01:25:18.2989542Z</vt:lpwstr>
  </property>
  <property fmtid="{D5CDD505-2E9C-101B-9397-08002B2CF9AE}" pid="69" name="MSIP_Label_f42aa342-8706-4288-bd11-ebb85995028c_Name">
    <vt:lpwstr>General</vt:lpwstr>
  </property>
  <property fmtid="{D5CDD505-2E9C-101B-9397-08002B2CF9AE}" pid="70" name="MSIP_Label_f42aa342-8706-4288-bd11-ebb85995028c_Application">
    <vt:lpwstr>Microsoft Azure Information Protection</vt:lpwstr>
  </property>
  <property fmtid="{D5CDD505-2E9C-101B-9397-08002B2CF9AE}" pid="71" name="MSIP_Label_f42aa342-8706-4288-bd11-ebb85995028c_Extended_MSFT_Method">
    <vt:lpwstr>Automatic</vt:lpwstr>
  </property>
  <property fmtid="{D5CDD505-2E9C-101B-9397-08002B2CF9AE}" pid="72" name="Sensitivity">
    <vt:lpwstr>General</vt:lpwstr>
  </property>
</Properties>
</file>